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5"/>
  </p:notesMasterIdLst>
  <p:handoutMasterIdLst>
    <p:handoutMasterId r:id="rId16"/>
  </p:handoutMasterIdLst>
  <p:sldIdLst>
    <p:sldId id="346" r:id="rId2"/>
    <p:sldId id="763" r:id="rId3"/>
    <p:sldId id="892" r:id="rId4"/>
    <p:sldId id="762" r:id="rId5"/>
    <p:sldId id="750" r:id="rId6"/>
    <p:sldId id="770" r:id="rId7"/>
    <p:sldId id="791" r:id="rId8"/>
    <p:sldId id="893" r:id="rId9"/>
    <p:sldId id="777" r:id="rId10"/>
    <p:sldId id="825" r:id="rId11"/>
    <p:sldId id="824" r:id="rId12"/>
    <p:sldId id="830" r:id="rId13"/>
    <p:sldId id="894" r:id="rId14"/>
  </p:sldIdLst>
  <p:sldSz cx="9144000" cy="6858000" type="screen4x3"/>
  <p:notesSz cx="6799263" cy="9929813"/>
  <p:defaultTextStyle>
    <a:defPPr>
      <a:defRPr lang="es-ES"/>
    </a:defPPr>
    <a:lvl1pPr algn="l" defTabSz="871538" rtl="0" fontAlgn="base">
      <a:spcBef>
        <a:spcPct val="0"/>
      </a:spcBef>
      <a:spcAft>
        <a:spcPct val="0"/>
      </a:spcAft>
      <a:defRPr sz="1200" kern="1200">
        <a:solidFill>
          <a:schemeClr val="tx1"/>
        </a:solidFill>
        <a:latin typeface="Century Gothic" pitchFamily="34" charset="0"/>
        <a:ea typeface="+mn-ea"/>
        <a:cs typeface="+mn-cs"/>
      </a:defRPr>
    </a:lvl1pPr>
    <a:lvl2pPr marL="434975" indent="22225" algn="l" defTabSz="871538" rtl="0" fontAlgn="base">
      <a:spcBef>
        <a:spcPct val="0"/>
      </a:spcBef>
      <a:spcAft>
        <a:spcPct val="0"/>
      </a:spcAft>
      <a:defRPr sz="1200" kern="1200">
        <a:solidFill>
          <a:schemeClr val="tx1"/>
        </a:solidFill>
        <a:latin typeface="Century Gothic" pitchFamily="34" charset="0"/>
        <a:ea typeface="+mn-ea"/>
        <a:cs typeface="+mn-cs"/>
      </a:defRPr>
    </a:lvl2pPr>
    <a:lvl3pPr marL="871538" indent="42863" algn="l" defTabSz="871538" rtl="0" fontAlgn="base">
      <a:spcBef>
        <a:spcPct val="0"/>
      </a:spcBef>
      <a:spcAft>
        <a:spcPct val="0"/>
      </a:spcAft>
      <a:defRPr sz="1200" kern="1200">
        <a:solidFill>
          <a:schemeClr val="tx1"/>
        </a:solidFill>
        <a:latin typeface="Century Gothic" pitchFamily="34" charset="0"/>
        <a:ea typeface="+mn-ea"/>
        <a:cs typeface="+mn-cs"/>
      </a:defRPr>
    </a:lvl3pPr>
    <a:lvl4pPr marL="1308100" indent="63500" algn="l" defTabSz="871538" rtl="0" fontAlgn="base">
      <a:spcBef>
        <a:spcPct val="0"/>
      </a:spcBef>
      <a:spcAft>
        <a:spcPct val="0"/>
      </a:spcAft>
      <a:defRPr sz="1200" kern="1200">
        <a:solidFill>
          <a:schemeClr val="tx1"/>
        </a:solidFill>
        <a:latin typeface="Century Gothic" pitchFamily="34" charset="0"/>
        <a:ea typeface="+mn-ea"/>
        <a:cs typeface="+mn-cs"/>
      </a:defRPr>
    </a:lvl4pPr>
    <a:lvl5pPr marL="1744663" indent="84138" algn="l" defTabSz="871538" rtl="0" fontAlgn="base">
      <a:spcBef>
        <a:spcPct val="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Century Gothic" pitchFamily="34" charset="0"/>
        <a:ea typeface="+mn-ea"/>
        <a:cs typeface="+mn-cs"/>
      </a:defRPr>
    </a:lvl6pPr>
    <a:lvl7pPr marL="2743200" algn="l" defTabSz="914400" rtl="0" eaLnBrk="1" latinLnBrk="0" hangingPunct="1">
      <a:defRPr sz="1200" kern="1200">
        <a:solidFill>
          <a:schemeClr val="tx1"/>
        </a:solidFill>
        <a:latin typeface="Century Gothic" pitchFamily="34" charset="0"/>
        <a:ea typeface="+mn-ea"/>
        <a:cs typeface="+mn-cs"/>
      </a:defRPr>
    </a:lvl7pPr>
    <a:lvl8pPr marL="3200400" algn="l" defTabSz="914400" rtl="0" eaLnBrk="1" latinLnBrk="0" hangingPunct="1">
      <a:defRPr sz="1200" kern="1200">
        <a:solidFill>
          <a:schemeClr val="tx1"/>
        </a:solidFill>
        <a:latin typeface="Century Gothic" pitchFamily="34" charset="0"/>
        <a:ea typeface="+mn-ea"/>
        <a:cs typeface="+mn-cs"/>
      </a:defRPr>
    </a:lvl8pPr>
    <a:lvl9pPr marL="3657600" algn="l" defTabSz="914400" rtl="0" eaLnBrk="1" latinLnBrk="0" hangingPunct="1">
      <a:defRPr sz="1200"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750">
          <p15:clr>
            <a:srgbClr val="A4A3A4"/>
          </p15:clr>
        </p15:guide>
        <p15:guide id="2" orient="horz" pos="1071">
          <p15:clr>
            <a:srgbClr val="A4A3A4"/>
          </p15:clr>
        </p15:guide>
        <p15:guide id="3" orient="horz" pos="210">
          <p15:clr>
            <a:srgbClr val="A4A3A4"/>
          </p15:clr>
        </p15:guide>
        <p15:guide id="4" pos="567">
          <p15:clr>
            <a:srgbClr val="A4A3A4"/>
          </p15:clr>
        </p15:guide>
        <p15:guide id="5" pos="5647">
          <p15:clr>
            <a:srgbClr val="A4A3A4"/>
          </p15:clr>
        </p15:guide>
        <p15:guide id="6" pos="102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127">
          <p15:clr>
            <a:srgbClr val="A4A3A4"/>
          </p15:clr>
        </p15:guide>
        <p15:guide id="4" pos="2142">
          <p15:clr>
            <a:srgbClr val="A4A3A4"/>
          </p15:clr>
        </p15:guide>
        <p15:guide id="5" orient="horz" pos="3125">
          <p15:clr>
            <a:srgbClr val="A4A3A4"/>
          </p15:clr>
        </p15:guide>
        <p15:guide id="6" orient="horz"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00"/>
    <a:srgbClr val="FF9999"/>
    <a:srgbClr val="9DB7C2"/>
    <a:srgbClr val="3B5769"/>
    <a:srgbClr val="B53F13"/>
    <a:srgbClr val="DEE7EB"/>
    <a:srgbClr val="5E8696"/>
    <a:srgbClr val="F9C2A3"/>
    <a:srgbClr val="199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65" autoAdjust="0"/>
    <p:restoredTop sz="95881" autoAdjust="0"/>
  </p:normalViewPr>
  <p:slideViewPr>
    <p:cSldViewPr>
      <p:cViewPr varScale="1">
        <p:scale>
          <a:sx n="129" d="100"/>
          <a:sy n="129" d="100"/>
        </p:scale>
        <p:origin x="1352" y="192"/>
      </p:cViewPr>
      <p:guideLst>
        <p:guide orient="horz" pos="2750"/>
        <p:guide orient="horz" pos="1071"/>
        <p:guide orient="horz" pos="210"/>
        <p:guide pos="567"/>
        <p:guide pos="5647"/>
        <p:guide pos="1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96"/>
    </p:cViewPr>
  </p:sorterViewPr>
  <p:notesViewPr>
    <p:cSldViewPr>
      <p:cViewPr varScale="1">
        <p:scale>
          <a:sx n="79" d="100"/>
          <a:sy n="79" d="100"/>
        </p:scale>
        <p:origin x="-3924" y="-84"/>
      </p:cViewPr>
      <p:guideLst>
        <p:guide orient="horz" pos="3126"/>
        <p:guide pos="2141"/>
        <p:guide orient="horz" pos="3127"/>
        <p:guide pos="2142"/>
        <p:guide orient="horz" pos="3125"/>
        <p:guide orient="horz"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3"/>
            <a:ext cx="2946550" cy="49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2" tIns="45484" rIns="90972" bIns="45484" numCol="1" anchor="t" anchorCtr="0" compatLnSpc="1">
            <a:prstTxWarp prst="textNoShape">
              <a:avLst/>
            </a:prstTxWarp>
          </a:bodyPr>
          <a:lstStyle>
            <a:lvl1pPr defTabSz="866693">
              <a:defRPr smtClean="0">
                <a:latin typeface="Calibri" pitchFamily="34" charset="0"/>
              </a:defRPr>
            </a:lvl1pPr>
          </a:lstStyle>
          <a:p>
            <a:pPr>
              <a:defRPr/>
            </a:pPr>
            <a:r>
              <a:rPr lang="es-ES" altLang="es-ES_tradnl"/>
              <a:t>Título de la Propuesta</a:t>
            </a:r>
          </a:p>
        </p:txBody>
      </p:sp>
      <p:sp>
        <p:nvSpPr>
          <p:cNvPr id="3" name="2 Marcador de fecha"/>
          <p:cNvSpPr>
            <a:spLocks noGrp="1"/>
          </p:cNvSpPr>
          <p:nvPr>
            <p:ph type="dt" sz="quarter" idx="1"/>
          </p:nvPr>
        </p:nvSpPr>
        <p:spPr bwMode="auto">
          <a:xfrm>
            <a:off x="3851196" y="3"/>
            <a:ext cx="2946550" cy="49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2" tIns="45484" rIns="90972" bIns="45484" numCol="1" anchor="t" anchorCtr="0" compatLnSpc="1">
            <a:prstTxWarp prst="textNoShape">
              <a:avLst/>
            </a:prstTxWarp>
          </a:bodyPr>
          <a:lstStyle>
            <a:lvl1pPr algn="r" defTabSz="866693">
              <a:defRPr smtClean="0">
                <a:latin typeface="Calibri" pitchFamily="34" charset="0"/>
              </a:defRPr>
            </a:lvl1pPr>
          </a:lstStyle>
          <a:p>
            <a:pPr>
              <a:defRPr/>
            </a:pPr>
            <a:fld id="{6A367C4A-8801-40DE-832B-081314FAED0E}" type="datetimeFigureOut">
              <a:rPr lang="es-ES" altLang="es-ES_tradnl"/>
              <a:pPr>
                <a:defRPr/>
              </a:pPr>
              <a:t>29/4/21</a:t>
            </a:fld>
            <a:endParaRPr lang="es-ES" altLang="es-ES_tradnl"/>
          </a:p>
        </p:txBody>
      </p:sp>
      <p:sp>
        <p:nvSpPr>
          <p:cNvPr id="4" name="3 Marcador de pie de página"/>
          <p:cNvSpPr>
            <a:spLocks noGrp="1"/>
          </p:cNvSpPr>
          <p:nvPr>
            <p:ph type="ftr" sz="quarter" idx="2"/>
          </p:nvPr>
        </p:nvSpPr>
        <p:spPr bwMode="auto">
          <a:xfrm>
            <a:off x="0" y="9432324"/>
            <a:ext cx="2946550" cy="49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2" tIns="45484" rIns="90972" bIns="45484" numCol="1" anchor="b" anchorCtr="0" compatLnSpc="1">
            <a:prstTxWarp prst="textNoShape">
              <a:avLst/>
            </a:prstTxWarp>
          </a:bodyPr>
          <a:lstStyle>
            <a:lvl1pPr defTabSz="866693">
              <a:defRPr smtClean="0">
                <a:latin typeface="Calibri" pitchFamily="34" charset="0"/>
              </a:defRPr>
            </a:lvl1pPr>
          </a:lstStyle>
          <a:p>
            <a:pPr>
              <a:defRPr/>
            </a:pPr>
            <a:r>
              <a:rPr lang="es-ES" altLang="es-ES_tradnl"/>
              <a:t>Título de la Propuesta</a:t>
            </a:r>
          </a:p>
        </p:txBody>
      </p:sp>
      <p:sp>
        <p:nvSpPr>
          <p:cNvPr id="5" name="4 Marcador de número de diapositiva"/>
          <p:cNvSpPr>
            <a:spLocks noGrp="1"/>
          </p:cNvSpPr>
          <p:nvPr>
            <p:ph type="sldNum" sz="quarter" idx="3"/>
          </p:nvPr>
        </p:nvSpPr>
        <p:spPr bwMode="auto">
          <a:xfrm>
            <a:off x="3851196" y="9432324"/>
            <a:ext cx="2946550" cy="49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2" tIns="45484" rIns="90972" bIns="45484" numCol="1" anchor="b" anchorCtr="0" compatLnSpc="1">
            <a:prstTxWarp prst="textNoShape">
              <a:avLst/>
            </a:prstTxWarp>
          </a:bodyPr>
          <a:lstStyle>
            <a:lvl1pPr algn="r" defTabSz="866693">
              <a:defRPr smtClean="0">
                <a:latin typeface="Calibri" pitchFamily="34" charset="0"/>
              </a:defRPr>
            </a:lvl1pPr>
          </a:lstStyle>
          <a:p>
            <a:pPr>
              <a:defRPr/>
            </a:pPr>
            <a:fld id="{4674F5AA-08FE-4242-A29A-8EDB983932A2}" type="slidenum">
              <a:rPr lang="es-ES" altLang="es-ES_tradnl"/>
              <a:pPr>
                <a:defRPr/>
              </a:pPr>
              <a:t>‹Nº›</a:t>
            </a:fld>
            <a:endParaRPr lang="es-ES" altLang="es-ES_tradnl"/>
          </a:p>
        </p:txBody>
      </p:sp>
    </p:spTree>
    <p:extLst>
      <p:ext uri="{BB962C8B-B14F-4D97-AF65-F5344CB8AC3E}">
        <p14:creationId xmlns:p14="http://schemas.microsoft.com/office/powerpoint/2010/main" val="1159754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3"/>
            <a:ext cx="2946550" cy="49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2" tIns="45484" rIns="90972" bIns="45484" numCol="1" anchor="t" anchorCtr="0" compatLnSpc="1">
            <a:prstTxWarp prst="textNoShape">
              <a:avLst/>
            </a:prstTxWarp>
          </a:bodyPr>
          <a:lstStyle>
            <a:lvl1pPr defTabSz="866693">
              <a:defRPr smtClean="0">
                <a:latin typeface="Calibri" pitchFamily="34" charset="0"/>
              </a:defRPr>
            </a:lvl1pPr>
          </a:lstStyle>
          <a:p>
            <a:pPr>
              <a:defRPr/>
            </a:pPr>
            <a:r>
              <a:rPr lang="es-ES" altLang="es-ES_tradnl"/>
              <a:t>Título de la Propuesta</a:t>
            </a:r>
          </a:p>
        </p:txBody>
      </p:sp>
      <p:sp>
        <p:nvSpPr>
          <p:cNvPr id="3" name="2 Marcador de fecha"/>
          <p:cNvSpPr>
            <a:spLocks noGrp="1"/>
          </p:cNvSpPr>
          <p:nvPr>
            <p:ph type="dt" idx="1"/>
          </p:nvPr>
        </p:nvSpPr>
        <p:spPr bwMode="auto">
          <a:xfrm>
            <a:off x="3851196" y="3"/>
            <a:ext cx="2946550" cy="49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2" tIns="45484" rIns="90972" bIns="45484" numCol="1" anchor="t" anchorCtr="0" compatLnSpc="1">
            <a:prstTxWarp prst="textNoShape">
              <a:avLst/>
            </a:prstTxWarp>
          </a:bodyPr>
          <a:lstStyle>
            <a:lvl1pPr algn="r" defTabSz="866693">
              <a:defRPr smtClean="0">
                <a:latin typeface="Calibri" pitchFamily="34" charset="0"/>
              </a:defRPr>
            </a:lvl1pPr>
          </a:lstStyle>
          <a:p>
            <a:pPr>
              <a:defRPr/>
            </a:pPr>
            <a:fld id="{AF112797-455B-41B7-98FB-F7F87114A0F8}" type="datetimeFigureOut">
              <a:rPr lang="es-ES" altLang="es-ES_tradnl"/>
              <a:pPr>
                <a:defRPr/>
              </a:pPr>
              <a:t>29/4/21</a:t>
            </a:fld>
            <a:endParaRPr lang="es-ES" altLang="es-ES_tradnl"/>
          </a:p>
        </p:txBody>
      </p:sp>
      <p:sp>
        <p:nvSpPr>
          <p:cNvPr id="4" name="3 Marcador de imagen de diapositiva"/>
          <p:cNvSpPr>
            <a:spLocks noGrp="1" noRot="1" noChangeAspect="1"/>
          </p:cNvSpPr>
          <p:nvPr>
            <p:ph type="sldImg" idx="2"/>
          </p:nvPr>
        </p:nvSpPr>
        <p:spPr>
          <a:xfrm>
            <a:off x="919163" y="746125"/>
            <a:ext cx="4962525" cy="3722688"/>
          </a:xfrm>
          <a:prstGeom prst="rect">
            <a:avLst/>
          </a:prstGeom>
          <a:noFill/>
          <a:ln w="12700">
            <a:solidFill>
              <a:prstClr val="black"/>
            </a:solidFill>
          </a:ln>
        </p:spPr>
        <p:txBody>
          <a:bodyPr vert="horz" lIns="88203" tIns="44103" rIns="88203" bIns="44103" rtlCol="0" anchor="ctr"/>
          <a:lstStyle/>
          <a:p>
            <a:pPr lvl="0"/>
            <a:endParaRPr lang="es-ES" noProof="0"/>
          </a:p>
        </p:txBody>
      </p:sp>
      <p:sp>
        <p:nvSpPr>
          <p:cNvPr id="5" name="4 Marcador de notas"/>
          <p:cNvSpPr>
            <a:spLocks noGrp="1"/>
          </p:cNvSpPr>
          <p:nvPr>
            <p:ph type="body" sz="quarter" idx="3"/>
          </p:nvPr>
        </p:nvSpPr>
        <p:spPr bwMode="auto">
          <a:xfrm>
            <a:off x="679626" y="4716163"/>
            <a:ext cx="5440019" cy="446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2" tIns="45484" rIns="90972" bIns="45484" numCol="1" anchor="t" anchorCtr="0" compatLnSpc="1">
            <a:prstTxWarp prst="textNoShape">
              <a:avLst/>
            </a:prstTxWarp>
          </a:bodyPr>
          <a:lstStyle/>
          <a:p>
            <a:pPr lvl="0"/>
            <a:r>
              <a:rPr lang="es-ES" altLang="es-ES_tradnl" noProof="0"/>
              <a:t>Haga clic para modificar el estilo de texto del patrón</a:t>
            </a:r>
          </a:p>
          <a:p>
            <a:pPr lvl="1"/>
            <a:r>
              <a:rPr lang="es-ES" altLang="es-ES_tradnl" noProof="0"/>
              <a:t>Segundo nivel</a:t>
            </a:r>
          </a:p>
          <a:p>
            <a:pPr lvl="2"/>
            <a:r>
              <a:rPr lang="es-ES" altLang="es-ES_tradnl" noProof="0"/>
              <a:t>Tercer nivel</a:t>
            </a:r>
          </a:p>
          <a:p>
            <a:pPr lvl="3"/>
            <a:r>
              <a:rPr lang="es-ES" altLang="es-ES_tradnl" noProof="0"/>
              <a:t>Cuarto nivel</a:t>
            </a:r>
          </a:p>
          <a:p>
            <a:pPr lvl="4"/>
            <a:r>
              <a:rPr lang="es-ES" altLang="es-ES_tradnl" noProof="0"/>
              <a:t>Quinto nivel</a:t>
            </a:r>
          </a:p>
        </p:txBody>
      </p:sp>
      <p:sp>
        <p:nvSpPr>
          <p:cNvPr id="6" name="5 Marcador de pie de página"/>
          <p:cNvSpPr>
            <a:spLocks noGrp="1"/>
          </p:cNvSpPr>
          <p:nvPr>
            <p:ph type="ftr" sz="quarter" idx="4"/>
          </p:nvPr>
        </p:nvSpPr>
        <p:spPr bwMode="auto">
          <a:xfrm>
            <a:off x="0" y="9432324"/>
            <a:ext cx="2946550" cy="49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2" tIns="45484" rIns="90972" bIns="45484" numCol="1" anchor="b" anchorCtr="0" compatLnSpc="1">
            <a:prstTxWarp prst="textNoShape">
              <a:avLst/>
            </a:prstTxWarp>
          </a:bodyPr>
          <a:lstStyle>
            <a:lvl1pPr defTabSz="866693">
              <a:defRPr smtClean="0">
                <a:latin typeface="Calibri" pitchFamily="34" charset="0"/>
              </a:defRPr>
            </a:lvl1pPr>
          </a:lstStyle>
          <a:p>
            <a:pPr>
              <a:defRPr/>
            </a:pPr>
            <a:r>
              <a:rPr lang="es-ES" altLang="es-ES_tradnl"/>
              <a:t>Título de la Propuesta</a:t>
            </a:r>
          </a:p>
        </p:txBody>
      </p:sp>
      <p:sp>
        <p:nvSpPr>
          <p:cNvPr id="7" name="6 Marcador de número de diapositiva"/>
          <p:cNvSpPr>
            <a:spLocks noGrp="1"/>
          </p:cNvSpPr>
          <p:nvPr>
            <p:ph type="sldNum" sz="quarter" idx="5"/>
          </p:nvPr>
        </p:nvSpPr>
        <p:spPr bwMode="auto">
          <a:xfrm>
            <a:off x="3851196" y="9432324"/>
            <a:ext cx="2946550" cy="495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72" tIns="45484" rIns="90972" bIns="45484" numCol="1" anchor="b" anchorCtr="0" compatLnSpc="1">
            <a:prstTxWarp prst="textNoShape">
              <a:avLst/>
            </a:prstTxWarp>
          </a:bodyPr>
          <a:lstStyle>
            <a:lvl1pPr algn="r" defTabSz="866693">
              <a:defRPr smtClean="0">
                <a:latin typeface="Calibri" pitchFamily="34" charset="0"/>
              </a:defRPr>
            </a:lvl1pPr>
          </a:lstStyle>
          <a:p>
            <a:pPr>
              <a:defRPr/>
            </a:pPr>
            <a:fld id="{BAEAF709-BFC7-4BEB-BC01-A6B9958353D3}" type="slidenum">
              <a:rPr lang="es-ES" altLang="es-ES_tradnl"/>
              <a:pPr>
                <a:defRPr/>
              </a:pPr>
              <a:t>‹Nº›</a:t>
            </a:fld>
            <a:endParaRPr lang="es-ES" altLang="es-ES_tradnl"/>
          </a:p>
        </p:txBody>
      </p:sp>
    </p:spTree>
    <p:extLst>
      <p:ext uri="{BB962C8B-B14F-4D97-AF65-F5344CB8AC3E}">
        <p14:creationId xmlns:p14="http://schemas.microsoft.com/office/powerpoint/2010/main" val="94308168"/>
      </p:ext>
    </p:extLst>
  </p:cSld>
  <p:clrMap bg1="lt1" tx1="dk1" bg2="lt2" tx2="dk2" accent1="accent1" accent2="accent2" accent3="accent3" accent4="accent4" accent5="accent5" accent6="accent6" hlink="hlink" folHlink="folHlink"/>
  <p:hf sldNum="0" hdr="0" ftr="0" dt="0"/>
  <p:notesStyle>
    <a:lvl1pPr algn="l" defTabSz="871538" rtl="0" eaLnBrk="0" fontAlgn="base" hangingPunct="0">
      <a:spcBef>
        <a:spcPct val="30000"/>
      </a:spcBef>
      <a:spcAft>
        <a:spcPct val="0"/>
      </a:spcAft>
      <a:defRPr sz="1100" kern="1200">
        <a:solidFill>
          <a:schemeClr val="tx1"/>
        </a:solidFill>
        <a:latin typeface="+mn-lt"/>
        <a:ea typeface="+mn-ea"/>
        <a:cs typeface="+mn-cs"/>
      </a:defRPr>
    </a:lvl1pPr>
    <a:lvl2pPr marL="434975" algn="l" defTabSz="871538" rtl="0" eaLnBrk="0" fontAlgn="base" hangingPunct="0">
      <a:spcBef>
        <a:spcPct val="30000"/>
      </a:spcBef>
      <a:spcAft>
        <a:spcPct val="0"/>
      </a:spcAft>
      <a:defRPr sz="1100" kern="1200">
        <a:solidFill>
          <a:schemeClr val="tx1"/>
        </a:solidFill>
        <a:latin typeface="+mn-lt"/>
        <a:ea typeface="+mn-ea"/>
        <a:cs typeface="+mn-cs"/>
      </a:defRPr>
    </a:lvl2pPr>
    <a:lvl3pPr marL="871538" algn="l" defTabSz="871538" rtl="0" eaLnBrk="0" fontAlgn="base" hangingPunct="0">
      <a:spcBef>
        <a:spcPct val="30000"/>
      </a:spcBef>
      <a:spcAft>
        <a:spcPct val="0"/>
      </a:spcAft>
      <a:defRPr sz="1100" kern="1200">
        <a:solidFill>
          <a:schemeClr val="tx1"/>
        </a:solidFill>
        <a:latin typeface="+mn-lt"/>
        <a:ea typeface="+mn-ea"/>
        <a:cs typeface="+mn-cs"/>
      </a:defRPr>
    </a:lvl3pPr>
    <a:lvl4pPr marL="1308100" algn="l" defTabSz="871538" rtl="0" eaLnBrk="0" fontAlgn="base" hangingPunct="0">
      <a:spcBef>
        <a:spcPct val="30000"/>
      </a:spcBef>
      <a:spcAft>
        <a:spcPct val="0"/>
      </a:spcAft>
      <a:defRPr sz="1100" kern="1200">
        <a:solidFill>
          <a:schemeClr val="tx1"/>
        </a:solidFill>
        <a:latin typeface="+mn-lt"/>
        <a:ea typeface="+mn-ea"/>
        <a:cs typeface="+mn-cs"/>
      </a:defRPr>
    </a:lvl4pPr>
    <a:lvl5pPr marL="1744663" algn="l" defTabSz="871538" rtl="0" eaLnBrk="0" fontAlgn="base" hangingPunct="0">
      <a:spcBef>
        <a:spcPct val="30000"/>
      </a:spcBef>
      <a:spcAft>
        <a:spcPct val="0"/>
      </a:spcAft>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a:noFill/>
        </p:spPr>
        <p:txBody>
          <a:bodyPr/>
          <a:lstStyle/>
          <a:p>
            <a:pPr eaLnBrk="1" hangingPunct="1"/>
            <a:endParaRPr lang="es-ES" altLang="es-ES" dirty="0"/>
          </a:p>
        </p:txBody>
      </p:sp>
    </p:spTree>
    <p:extLst>
      <p:ext uri="{BB962C8B-B14F-4D97-AF65-F5344CB8AC3E}">
        <p14:creationId xmlns:p14="http://schemas.microsoft.com/office/powerpoint/2010/main" val="86032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2500298" y="2428868"/>
            <a:ext cx="1928826" cy="785818"/>
          </a:xfrm>
        </p:spPr>
        <p:txBody>
          <a:bodyPr>
            <a:noAutofit/>
          </a:bodyPr>
          <a:lstStyle>
            <a:lvl1pPr marL="0" marR="0" indent="0" algn="l" defTabSz="871538" rtl="0" eaLnBrk="0" fontAlgn="base" latinLnBrk="0" hangingPunct="0">
              <a:lnSpc>
                <a:spcPct val="100000"/>
              </a:lnSpc>
              <a:spcBef>
                <a:spcPct val="0"/>
              </a:spcBef>
              <a:spcAft>
                <a:spcPct val="0"/>
              </a:spcAft>
              <a:buClrTx/>
              <a:buSzTx/>
              <a:buFontTx/>
              <a:buNone/>
              <a:tabLst/>
              <a:defRPr lang="es-ES" altLang="es-ES_tradnl" sz="1800" b="1" i="0" kern="1200" baseline="0" noProof="0" dirty="0" smtClean="0">
                <a:solidFill>
                  <a:schemeClr val="bg1"/>
                </a:solidFill>
                <a:latin typeface="Century Gothic" pitchFamily="34" charset="0"/>
                <a:ea typeface="+mj-ea"/>
                <a:cs typeface="+mj-cs"/>
              </a:defRPr>
            </a:lvl1pPr>
          </a:lstStyle>
          <a:p>
            <a:pPr marL="0" marR="0" lvl="0" indent="0" algn="l" defTabSz="871538" rtl="0" eaLnBrk="0" fontAlgn="base" latinLnBrk="0" hangingPunct="0">
              <a:lnSpc>
                <a:spcPct val="100000"/>
              </a:lnSpc>
              <a:spcBef>
                <a:spcPct val="0"/>
              </a:spcBef>
              <a:spcAft>
                <a:spcPct val="0"/>
              </a:spcAft>
              <a:buClrTx/>
              <a:buSzTx/>
              <a:buFontTx/>
              <a:buNone/>
              <a:tabLst/>
              <a:defRPr/>
            </a:pPr>
            <a:br>
              <a:rPr lang="es-ES" dirty="0"/>
            </a:br>
            <a:r>
              <a:rPr lang="es-ES" sz="1000" kern="1200" baseline="0" dirty="0" err="1">
                <a:solidFill>
                  <a:schemeClr val="bg1"/>
                </a:solidFill>
                <a:latin typeface="Century Gothic" pitchFamily="34" charset="0"/>
                <a:ea typeface="+mn-ea"/>
                <a:cs typeface="+mn-cs"/>
              </a:rPr>
              <a:t>Eibarko</a:t>
            </a:r>
            <a:r>
              <a:rPr lang="es-ES" sz="1000" kern="1200" baseline="0" dirty="0">
                <a:solidFill>
                  <a:schemeClr val="bg1"/>
                </a:solidFill>
                <a:latin typeface="Century Gothic" pitchFamily="34" charset="0"/>
                <a:ea typeface="+mn-ea"/>
                <a:cs typeface="+mn-cs"/>
              </a:rPr>
              <a:t> </a:t>
            </a:r>
            <a:r>
              <a:rPr lang="es-ES" sz="1000" kern="1200" baseline="0" dirty="0" err="1">
                <a:solidFill>
                  <a:schemeClr val="bg1"/>
                </a:solidFill>
                <a:latin typeface="Century Gothic" pitchFamily="34" charset="0"/>
                <a:ea typeface="+mn-ea"/>
                <a:cs typeface="+mn-cs"/>
              </a:rPr>
              <a:t>Merkataritza</a:t>
            </a:r>
            <a:r>
              <a:rPr lang="es-ES" sz="1000" kern="1200" baseline="0" dirty="0">
                <a:solidFill>
                  <a:schemeClr val="bg1"/>
                </a:solidFill>
                <a:latin typeface="Century Gothic" pitchFamily="34" charset="0"/>
                <a:ea typeface="+mn-ea"/>
                <a:cs typeface="+mn-cs"/>
              </a:rPr>
              <a:t> </a:t>
            </a:r>
            <a:r>
              <a:rPr lang="es-ES" sz="1000" kern="1200" baseline="0" dirty="0" err="1">
                <a:solidFill>
                  <a:schemeClr val="bg1"/>
                </a:solidFill>
                <a:latin typeface="Century Gothic" pitchFamily="34" charset="0"/>
                <a:ea typeface="+mn-ea"/>
                <a:cs typeface="+mn-cs"/>
              </a:rPr>
              <a:t>Suspertzeko</a:t>
            </a:r>
            <a:r>
              <a:rPr lang="es-ES" sz="1000" kern="1200" baseline="0" dirty="0">
                <a:solidFill>
                  <a:schemeClr val="bg1"/>
                </a:solidFill>
                <a:latin typeface="Century Gothic" pitchFamily="34" charset="0"/>
                <a:ea typeface="+mn-ea"/>
                <a:cs typeface="+mn-cs"/>
              </a:rPr>
              <a:t> Plan </a:t>
            </a:r>
            <a:r>
              <a:rPr lang="es-ES" sz="1000" kern="1200" baseline="0" dirty="0" err="1">
                <a:solidFill>
                  <a:schemeClr val="bg1"/>
                </a:solidFill>
                <a:latin typeface="Century Gothic" pitchFamily="34" charset="0"/>
                <a:ea typeface="+mn-ea"/>
                <a:cs typeface="+mn-cs"/>
              </a:rPr>
              <a:t>Berezia</a:t>
            </a:r>
            <a:br>
              <a:rPr lang="es-ES" altLang="es-ES_tradnl" sz="1000" kern="1200" baseline="0" noProof="0" dirty="0">
                <a:solidFill>
                  <a:schemeClr val="bg1"/>
                </a:solidFill>
                <a:latin typeface="Century Gothic" pitchFamily="34" charset="0"/>
                <a:ea typeface="+mn-ea"/>
                <a:cs typeface="+mn-cs"/>
              </a:rPr>
            </a:br>
            <a:endParaRPr lang="es-ES" dirty="0"/>
          </a:p>
        </p:txBody>
      </p:sp>
      <p:sp>
        <p:nvSpPr>
          <p:cNvPr id="3" name="2 Subtítulo"/>
          <p:cNvSpPr>
            <a:spLocks noGrp="1"/>
          </p:cNvSpPr>
          <p:nvPr>
            <p:ph type="subTitle" idx="1"/>
          </p:nvPr>
        </p:nvSpPr>
        <p:spPr>
          <a:xfrm>
            <a:off x="2500298" y="3357562"/>
            <a:ext cx="1928826" cy="642942"/>
          </a:xfrm>
        </p:spPr>
        <p:txBody>
          <a:bodyPr>
            <a:normAutofit/>
          </a:bodyPr>
          <a:lstStyle>
            <a:lvl1pPr marL="0" indent="0" algn="l">
              <a:buNone/>
              <a:defRPr sz="1100">
                <a:solidFill>
                  <a:schemeClr val="bg1"/>
                </a:solidFill>
              </a:defRPr>
            </a:lvl1pPr>
            <a:lvl2pPr marL="436361" indent="0" algn="ctr">
              <a:buNone/>
              <a:defRPr>
                <a:solidFill>
                  <a:schemeClr val="tx1">
                    <a:tint val="75000"/>
                  </a:schemeClr>
                </a:solidFill>
              </a:defRPr>
            </a:lvl2pPr>
            <a:lvl3pPr marL="872722" indent="0" algn="ctr">
              <a:buNone/>
              <a:defRPr>
                <a:solidFill>
                  <a:schemeClr val="tx1">
                    <a:tint val="75000"/>
                  </a:schemeClr>
                </a:solidFill>
              </a:defRPr>
            </a:lvl3pPr>
            <a:lvl4pPr marL="1309083" indent="0" algn="ctr">
              <a:buNone/>
              <a:defRPr>
                <a:solidFill>
                  <a:schemeClr val="tx1">
                    <a:tint val="75000"/>
                  </a:schemeClr>
                </a:solidFill>
              </a:defRPr>
            </a:lvl4pPr>
            <a:lvl5pPr marL="1745445" indent="0" algn="ctr">
              <a:buNone/>
              <a:defRPr>
                <a:solidFill>
                  <a:schemeClr val="tx1">
                    <a:tint val="75000"/>
                  </a:schemeClr>
                </a:solidFill>
              </a:defRPr>
            </a:lvl5pPr>
            <a:lvl6pPr marL="2181806" indent="0" algn="ctr">
              <a:buNone/>
              <a:defRPr>
                <a:solidFill>
                  <a:schemeClr val="tx1">
                    <a:tint val="75000"/>
                  </a:schemeClr>
                </a:solidFill>
              </a:defRPr>
            </a:lvl6pPr>
            <a:lvl7pPr marL="2618167" indent="0" algn="ctr">
              <a:buNone/>
              <a:defRPr>
                <a:solidFill>
                  <a:schemeClr val="tx1">
                    <a:tint val="75000"/>
                  </a:schemeClr>
                </a:solidFill>
              </a:defRPr>
            </a:lvl7pPr>
            <a:lvl8pPr marL="3054529" indent="0" algn="ctr">
              <a:buNone/>
              <a:defRPr>
                <a:solidFill>
                  <a:schemeClr val="tx1">
                    <a:tint val="75000"/>
                  </a:schemeClr>
                </a:solidFill>
              </a:defRPr>
            </a:lvl8pPr>
            <a:lvl9pPr marL="3490890" indent="0" algn="ctr">
              <a:buNone/>
              <a:defRPr>
                <a:solidFill>
                  <a:schemeClr val="tx1">
                    <a:tint val="75000"/>
                  </a:schemeClr>
                </a:solidFill>
              </a:defRPr>
            </a:lvl9pPr>
          </a:lstStyle>
          <a:p>
            <a:r>
              <a:rPr lang="es-ES" dirty="0"/>
              <a:t>Haga clic para modificar el estilo de subtítulo del patrón</a:t>
            </a:r>
          </a:p>
        </p:txBody>
      </p:sp>
    </p:spTree>
    <p:extLst>
      <p:ext uri="{BB962C8B-B14F-4D97-AF65-F5344CB8AC3E}">
        <p14:creationId xmlns:p14="http://schemas.microsoft.com/office/powerpoint/2010/main" val="20239577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dic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7 CuadroTexto"/>
          <p:cNvSpPr txBox="1">
            <a:spLocks noChangeArrowheads="1"/>
          </p:cNvSpPr>
          <p:nvPr/>
        </p:nvSpPr>
        <p:spPr bwMode="auto">
          <a:xfrm>
            <a:off x="2267744" y="1714501"/>
            <a:ext cx="151216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72" tIns="43637" rIns="87272" bIns="43637">
            <a:spAutoFit/>
          </a:bodyPr>
          <a:lstStyle/>
          <a:p>
            <a:pPr algn="ctr"/>
            <a:r>
              <a:rPr lang="eu-ES" altLang="es-ES" sz="1800" b="1" noProof="0" dirty="0">
                <a:solidFill>
                  <a:schemeClr val="bg1"/>
                </a:solidFill>
              </a:rPr>
              <a:t>AURKIBIDEA</a:t>
            </a:r>
          </a:p>
        </p:txBody>
      </p:sp>
      <p:sp>
        <p:nvSpPr>
          <p:cNvPr id="3" name="5 Marcador de número de diapositiva"/>
          <p:cNvSpPr>
            <a:spLocks noGrp="1"/>
          </p:cNvSpPr>
          <p:nvPr>
            <p:ph type="sldNum" sz="quarter" idx="10"/>
          </p:nvPr>
        </p:nvSpPr>
        <p:spPr/>
        <p:txBody>
          <a:bodyPr/>
          <a:lstStyle>
            <a:lvl1pPr>
              <a:defRPr smtClean="0"/>
            </a:lvl1pPr>
          </a:lstStyle>
          <a:p>
            <a:pPr>
              <a:defRPr/>
            </a:pPr>
            <a:fld id="{AFCF16A1-9FA6-4FBE-BF28-B7E669E8A8D8}" type="slidenum">
              <a:rPr lang="es-ES" altLang="es-ES_tradnl"/>
              <a:pPr>
                <a:defRPr/>
              </a:pPr>
              <a:t>‹Nº›</a:t>
            </a:fld>
            <a:endParaRPr lang="es-ES" altLang="es-ES_tradnl"/>
          </a:p>
        </p:txBody>
      </p:sp>
    </p:spTree>
    <p:extLst>
      <p:ext uri="{BB962C8B-B14F-4D97-AF65-F5344CB8AC3E}">
        <p14:creationId xmlns:p14="http://schemas.microsoft.com/office/powerpoint/2010/main" val="24609802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api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5 Marcador de número de diapositiva"/>
          <p:cNvSpPr>
            <a:spLocks noGrp="1"/>
          </p:cNvSpPr>
          <p:nvPr>
            <p:ph type="sldNum" sz="quarter" idx="10"/>
          </p:nvPr>
        </p:nvSpPr>
        <p:spPr/>
        <p:txBody>
          <a:bodyPr/>
          <a:lstStyle>
            <a:lvl1pPr>
              <a:defRPr smtClean="0"/>
            </a:lvl1pPr>
          </a:lstStyle>
          <a:p>
            <a:pPr>
              <a:defRPr/>
            </a:pPr>
            <a:fld id="{C4DD57A7-B79E-456E-8027-E749920A862A}" type="slidenum">
              <a:rPr lang="es-ES" altLang="es-ES_tradnl"/>
              <a:pPr>
                <a:defRPr/>
              </a:pPr>
              <a:t>‹Nº›</a:t>
            </a:fld>
            <a:endParaRPr lang="es-ES" altLang="es-ES_tradnl"/>
          </a:p>
        </p:txBody>
      </p:sp>
    </p:spTree>
    <p:extLst>
      <p:ext uri="{BB962C8B-B14F-4D97-AF65-F5344CB8AC3E}">
        <p14:creationId xmlns:p14="http://schemas.microsoft.com/office/powerpoint/2010/main" val="11505248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5 Marcador de número de diapositiva"/>
          <p:cNvSpPr>
            <a:spLocks noGrp="1"/>
          </p:cNvSpPr>
          <p:nvPr>
            <p:ph type="sldNum" sz="quarter" idx="10"/>
          </p:nvPr>
        </p:nvSpPr>
        <p:spPr/>
        <p:txBody>
          <a:bodyPr/>
          <a:lstStyle>
            <a:lvl1pPr>
              <a:defRPr/>
            </a:lvl1pPr>
          </a:lstStyle>
          <a:p>
            <a:pPr>
              <a:defRPr/>
            </a:pPr>
            <a:fld id="{E74DB4C6-F102-43FF-A0C8-90DF3C1E6CE1}" type="slidenum">
              <a:rPr lang="es-ES" altLang="es-ES_tradnl"/>
              <a:pPr>
                <a:defRPr/>
              </a:pPr>
              <a:t>‹Nº›</a:t>
            </a:fld>
            <a:endParaRPr lang="es-ES" altLang="es-ES_tradnl"/>
          </a:p>
        </p:txBody>
      </p:sp>
    </p:spTree>
    <p:extLst>
      <p:ext uri="{BB962C8B-B14F-4D97-AF65-F5344CB8AC3E}">
        <p14:creationId xmlns:p14="http://schemas.microsoft.com/office/powerpoint/2010/main" val="2525787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2 Marcador de texto"/>
          <p:cNvSpPr>
            <a:spLocks noGrp="1"/>
          </p:cNvSpPr>
          <p:nvPr>
            <p:ph type="body" idx="1"/>
          </p:nvPr>
        </p:nvSpPr>
        <p:spPr bwMode="auto">
          <a:xfrm>
            <a:off x="539750" y="1571625"/>
            <a:ext cx="8389938"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72" tIns="43637" rIns="87272" bIns="43637" numCol="1" anchor="t" anchorCtr="0" compatLnSpc="1">
            <a:prstTxWarp prst="textNoShape">
              <a:avLst/>
            </a:prstTxWarp>
          </a:bodyPr>
          <a:lstStyle/>
          <a:p>
            <a:pPr lvl="0"/>
            <a:r>
              <a:rPr lang="es-ES" altLang="es-ES_tradnl" dirty="0"/>
              <a:t>Haga clic para modificar el estilo de texto del patrón</a:t>
            </a:r>
          </a:p>
          <a:p>
            <a:pPr lvl="1"/>
            <a:r>
              <a:rPr lang="es-ES" altLang="es-ES_tradnl" dirty="0"/>
              <a:t>Segundo nivel</a:t>
            </a:r>
          </a:p>
          <a:p>
            <a:pPr lvl="2"/>
            <a:r>
              <a:rPr lang="es-ES" altLang="es-ES_tradnl" dirty="0"/>
              <a:t>Tercer nivel</a:t>
            </a:r>
          </a:p>
          <a:p>
            <a:pPr lvl="3"/>
            <a:r>
              <a:rPr lang="es-ES" altLang="es-ES_tradnl" dirty="0"/>
              <a:t>Cuarto nivel</a:t>
            </a:r>
          </a:p>
          <a:p>
            <a:pPr lvl="4"/>
            <a:r>
              <a:rPr lang="es-ES" altLang="es-ES_tradnl" dirty="0"/>
              <a:t>Quinto nivel</a:t>
            </a:r>
          </a:p>
        </p:txBody>
      </p:sp>
      <p:sp>
        <p:nvSpPr>
          <p:cNvPr id="6" name="5 Marcador de número de diapositiva"/>
          <p:cNvSpPr>
            <a:spLocks noGrp="1"/>
          </p:cNvSpPr>
          <p:nvPr>
            <p:ph type="sldNum" sz="quarter" idx="4"/>
          </p:nvPr>
        </p:nvSpPr>
        <p:spPr>
          <a:xfrm>
            <a:off x="8659813" y="6500813"/>
            <a:ext cx="334962" cy="215900"/>
          </a:xfrm>
          <a:prstGeom prst="rect">
            <a:avLst/>
          </a:prstGeom>
        </p:spPr>
        <p:txBody>
          <a:bodyPr vert="horz" wrap="square" lIns="87272" tIns="43637" rIns="87272" bIns="43637" numCol="1" anchor="ctr" anchorCtr="0" compatLnSpc="1">
            <a:prstTxWarp prst="textNoShape">
              <a:avLst/>
            </a:prstTxWarp>
          </a:bodyPr>
          <a:lstStyle>
            <a:lvl1pPr algn="r">
              <a:defRPr sz="800" b="1" smtClean="0">
                <a:solidFill>
                  <a:schemeClr val="bg1"/>
                </a:solidFill>
              </a:defRPr>
            </a:lvl1pPr>
          </a:lstStyle>
          <a:p>
            <a:pPr>
              <a:defRPr/>
            </a:pPr>
            <a:fld id="{413E97EE-3E4F-4C4F-8F14-30B28FB06553}" type="slidenum">
              <a:rPr lang="es-ES" altLang="es-ES_tradnl"/>
              <a:pPr>
                <a:defRPr/>
              </a:pPr>
              <a:t>‹Nº›</a:t>
            </a:fld>
            <a:endParaRPr lang="es-ES" altLang="es-ES_tradnl"/>
          </a:p>
        </p:txBody>
      </p:sp>
      <p:sp>
        <p:nvSpPr>
          <p:cNvPr id="5" name="1 Título"/>
          <p:cNvSpPr txBox="1">
            <a:spLocks/>
          </p:cNvSpPr>
          <p:nvPr/>
        </p:nvSpPr>
        <p:spPr>
          <a:xfrm>
            <a:off x="849630" y="476250"/>
            <a:ext cx="7970842" cy="285750"/>
          </a:xfrm>
          <a:prstGeom prst="rect">
            <a:avLst/>
          </a:prstGeom>
        </p:spPr>
        <p:txBody>
          <a:bodyPr lIns="87272" tIns="43637" rIns="87272" bIns="43637" anchor="ct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defTabSz="871538" fontAlgn="base">
              <a:spcBef>
                <a:spcPct val="0"/>
              </a:spcBef>
              <a:spcAft>
                <a:spcPct val="0"/>
              </a:spcAft>
              <a:defRPr>
                <a:solidFill>
                  <a:schemeClr val="tx1"/>
                </a:solidFill>
                <a:latin typeface="Century Gothic" pitchFamily="34" charset="0"/>
              </a:defRPr>
            </a:lvl6pPr>
            <a:lvl7pPr marL="2971800" indent="-228600" defTabSz="871538" fontAlgn="base">
              <a:spcBef>
                <a:spcPct val="0"/>
              </a:spcBef>
              <a:spcAft>
                <a:spcPct val="0"/>
              </a:spcAft>
              <a:defRPr>
                <a:solidFill>
                  <a:schemeClr val="tx1"/>
                </a:solidFill>
                <a:latin typeface="Century Gothic" pitchFamily="34" charset="0"/>
              </a:defRPr>
            </a:lvl7pPr>
            <a:lvl8pPr marL="3429000" indent="-228600" defTabSz="871538" fontAlgn="base">
              <a:spcBef>
                <a:spcPct val="0"/>
              </a:spcBef>
              <a:spcAft>
                <a:spcPct val="0"/>
              </a:spcAft>
              <a:defRPr>
                <a:solidFill>
                  <a:schemeClr val="tx1"/>
                </a:solidFill>
                <a:latin typeface="Century Gothic" pitchFamily="34" charset="0"/>
              </a:defRPr>
            </a:lvl8pPr>
            <a:lvl9pPr marL="3886200" indent="-228600" defTabSz="871538" fontAlgn="base">
              <a:spcBef>
                <a:spcPct val="0"/>
              </a:spcBef>
              <a:spcAft>
                <a:spcPct val="0"/>
              </a:spcAft>
              <a:defRPr>
                <a:solidFill>
                  <a:schemeClr val="tx1"/>
                </a:solidFill>
                <a:latin typeface="Century Gothic" pitchFamily="34" charset="0"/>
              </a:defRPr>
            </a:lvl9pPr>
          </a:lstStyle>
          <a:p>
            <a:pPr marL="0" marR="0" indent="0" algn="l" defTabSz="871538" rtl="0" eaLnBrk="1" fontAlgn="base" latinLnBrk="0" hangingPunct="1">
              <a:lnSpc>
                <a:spcPct val="100000"/>
              </a:lnSpc>
              <a:spcBef>
                <a:spcPct val="0"/>
              </a:spcBef>
              <a:spcAft>
                <a:spcPct val="0"/>
              </a:spcAft>
              <a:buClrTx/>
              <a:buSzTx/>
              <a:buFontTx/>
              <a:buNone/>
              <a:tabLst/>
              <a:defRPr/>
            </a:pPr>
            <a:r>
              <a:rPr lang="es-ES" sz="1000" kern="1200" baseline="0" dirty="0" err="1">
                <a:solidFill>
                  <a:schemeClr val="bg1"/>
                </a:solidFill>
                <a:latin typeface="Century Gothic" pitchFamily="34" charset="0"/>
                <a:ea typeface="+mn-ea"/>
                <a:cs typeface="+mn-cs"/>
              </a:rPr>
              <a:t>Eibarko</a:t>
            </a:r>
            <a:r>
              <a:rPr lang="es-ES" sz="1000" kern="1200" baseline="0" dirty="0">
                <a:solidFill>
                  <a:schemeClr val="bg1"/>
                </a:solidFill>
                <a:latin typeface="Century Gothic" pitchFamily="34" charset="0"/>
                <a:ea typeface="+mn-ea"/>
                <a:cs typeface="+mn-cs"/>
              </a:rPr>
              <a:t> </a:t>
            </a:r>
            <a:r>
              <a:rPr lang="es-ES" sz="1000" kern="1200" baseline="0" dirty="0" err="1">
                <a:solidFill>
                  <a:schemeClr val="bg1"/>
                </a:solidFill>
                <a:latin typeface="Century Gothic" pitchFamily="34" charset="0"/>
                <a:ea typeface="+mn-ea"/>
                <a:cs typeface="+mn-cs"/>
              </a:rPr>
              <a:t>Merkataritza</a:t>
            </a:r>
            <a:r>
              <a:rPr lang="es-ES" sz="1000" kern="1200" baseline="0" dirty="0">
                <a:solidFill>
                  <a:schemeClr val="bg1"/>
                </a:solidFill>
                <a:latin typeface="Century Gothic" pitchFamily="34" charset="0"/>
                <a:ea typeface="+mn-ea"/>
                <a:cs typeface="+mn-cs"/>
              </a:rPr>
              <a:t> </a:t>
            </a:r>
            <a:r>
              <a:rPr lang="es-ES" sz="1000" kern="1200" baseline="0" dirty="0" err="1">
                <a:solidFill>
                  <a:schemeClr val="bg1"/>
                </a:solidFill>
                <a:latin typeface="Century Gothic" pitchFamily="34" charset="0"/>
                <a:ea typeface="+mn-ea"/>
                <a:cs typeface="+mn-cs"/>
              </a:rPr>
              <a:t>Suspertzeko</a:t>
            </a:r>
            <a:r>
              <a:rPr lang="es-ES" sz="1000" kern="1200" baseline="0" dirty="0">
                <a:solidFill>
                  <a:schemeClr val="bg1"/>
                </a:solidFill>
                <a:latin typeface="Century Gothic" pitchFamily="34" charset="0"/>
                <a:ea typeface="+mn-ea"/>
                <a:cs typeface="+mn-cs"/>
              </a:rPr>
              <a:t> Plan </a:t>
            </a:r>
            <a:r>
              <a:rPr lang="es-ES" sz="1000" kern="1200" baseline="0" dirty="0" err="1">
                <a:solidFill>
                  <a:schemeClr val="bg1"/>
                </a:solidFill>
                <a:latin typeface="Century Gothic" pitchFamily="34" charset="0"/>
                <a:ea typeface="+mn-ea"/>
                <a:cs typeface="+mn-cs"/>
              </a:rPr>
              <a:t>Berezia</a:t>
            </a:r>
            <a:endParaRPr lang="es-ES" altLang="es-ES_tradnl" sz="1000" kern="1200" baseline="0" noProof="0" dirty="0">
              <a:solidFill>
                <a:schemeClr val="bg1"/>
              </a:solidFill>
              <a:latin typeface="Century Gothic" pitchFamily="34" charset="0"/>
              <a:ea typeface="+mn-ea"/>
              <a:cs typeface="+mn-cs"/>
            </a:endParaRPr>
          </a:p>
        </p:txBody>
      </p:sp>
      <p:pic>
        <p:nvPicPr>
          <p:cNvPr id="8"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6347750"/>
            <a:ext cx="447700" cy="44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1" r:id="rId4"/>
  </p:sldLayoutIdLst>
  <p:hf hdr="0" ftr="0" dt="0"/>
  <p:txStyles>
    <p:titleStyle>
      <a:lvl1pPr algn="ctr" defTabSz="871538" rtl="0" eaLnBrk="0" fontAlgn="base" hangingPunct="0">
        <a:spcBef>
          <a:spcPct val="0"/>
        </a:spcBef>
        <a:spcAft>
          <a:spcPct val="0"/>
        </a:spcAft>
        <a:defRPr sz="1900" b="1" kern="1200">
          <a:solidFill>
            <a:schemeClr val="bg1"/>
          </a:solidFill>
          <a:latin typeface="Century Gothic" pitchFamily="34" charset="0"/>
          <a:ea typeface="+mj-ea"/>
          <a:cs typeface="+mj-cs"/>
        </a:defRPr>
      </a:lvl1pPr>
      <a:lvl2pPr algn="ctr" defTabSz="871538" rtl="0" eaLnBrk="0" fontAlgn="base" hangingPunct="0">
        <a:spcBef>
          <a:spcPct val="0"/>
        </a:spcBef>
        <a:spcAft>
          <a:spcPct val="0"/>
        </a:spcAft>
        <a:defRPr sz="1900" b="1">
          <a:solidFill>
            <a:schemeClr val="bg1"/>
          </a:solidFill>
          <a:latin typeface="Century Gothic" pitchFamily="34" charset="0"/>
        </a:defRPr>
      </a:lvl2pPr>
      <a:lvl3pPr algn="ctr" defTabSz="871538" rtl="0" eaLnBrk="0" fontAlgn="base" hangingPunct="0">
        <a:spcBef>
          <a:spcPct val="0"/>
        </a:spcBef>
        <a:spcAft>
          <a:spcPct val="0"/>
        </a:spcAft>
        <a:defRPr sz="1900" b="1">
          <a:solidFill>
            <a:schemeClr val="bg1"/>
          </a:solidFill>
          <a:latin typeface="Century Gothic" pitchFamily="34" charset="0"/>
        </a:defRPr>
      </a:lvl3pPr>
      <a:lvl4pPr algn="ctr" defTabSz="871538" rtl="0" eaLnBrk="0" fontAlgn="base" hangingPunct="0">
        <a:spcBef>
          <a:spcPct val="0"/>
        </a:spcBef>
        <a:spcAft>
          <a:spcPct val="0"/>
        </a:spcAft>
        <a:defRPr sz="1900" b="1">
          <a:solidFill>
            <a:schemeClr val="bg1"/>
          </a:solidFill>
          <a:latin typeface="Century Gothic" pitchFamily="34" charset="0"/>
        </a:defRPr>
      </a:lvl4pPr>
      <a:lvl5pPr algn="ctr" defTabSz="871538" rtl="0" eaLnBrk="0" fontAlgn="base" hangingPunct="0">
        <a:spcBef>
          <a:spcPct val="0"/>
        </a:spcBef>
        <a:spcAft>
          <a:spcPct val="0"/>
        </a:spcAft>
        <a:defRPr sz="1900" b="1">
          <a:solidFill>
            <a:schemeClr val="bg1"/>
          </a:solidFill>
          <a:latin typeface="Century Gothic" pitchFamily="34" charset="0"/>
        </a:defRPr>
      </a:lvl5pPr>
      <a:lvl6pPr marL="457200" algn="ctr" defTabSz="871538" rtl="0" fontAlgn="base">
        <a:spcBef>
          <a:spcPct val="0"/>
        </a:spcBef>
        <a:spcAft>
          <a:spcPct val="0"/>
        </a:spcAft>
        <a:defRPr sz="1900" b="1">
          <a:solidFill>
            <a:schemeClr val="bg1"/>
          </a:solidFill>
          <a:latin typeface="Century Gothic" pitchFamily="34" charset="0"/>
        </a:defRPr>
      </a:lvl6pPr>
      <a:lvl7pPr marL="914400" algn="ctr" defTabSz="871538" rtl="0" fontAlgn="base">
        <a:spcBef>
          <a:spcPct val="0"/>
        </a:spcBef>
        <a:spcAft>
          <a:spcPct val="0"/>
        </a:spcAft>
        <a:defRPr sz="1900" b="1">
          <a:solidFill>
            <a:schemeClr val="bg1"/>
          </a:solidFill>
          <a:latin typeface="Century Gothic" pitchFamily="34" charset="0"/>
        </a:defRPr>
      </a:lvl7pPr>
      <a:lvl8pPr marL="1371600" algn="ctr" defTabSz="871538" rtl="0" fontAlgn="base">
        <a:spcBef>
          <a:spcPct val="0"/>
        </a:spcBef>
        <a:spcAft>
          <a:spcPct val="0"/>
        </a:spcAft>
        <a:defRPr sz="1900" b="1">
          <a:solidFill>
            <a:schemeClr val="bg1"/>
          </a:solidFill>
          <a:latin typeface="Century Gothic" pitchFamily="34" charset="0"/>
        </a:defRPr>
      </a:lvl8pPr>
      <a:lvl9pPr marL="1828800" algn="ctr" defTabSz="871538" rtl="0" fontAlgn="base">
        <a:spcBef>
          <a:spcPct val="0"/>
        </a:spcBef>
        <a:spcAft>
          <a:spcPct val="0"/>
        </a:spcAft>
        <a:defRPr sz="1900" b="1">
          <a:solidFill>
            <a:schemeClr val="bg1"/>
          </a:solidFill>
          <a:latin typeface="Century Gothic" pitchFamily="34" charset="0"/>
        </a:defRPr>
      </a:lvl9pPr>
    </p:titleStyle>
    <p:bodyStyle>
      <a:lvl1pPr marL="327025" indent="-327025" algn="l" defTabSz="871538" rtl="0" eaLnBrk="0" fontAlgn="base" hangingPunct="0">
        <a:spcBef>
          <a:spcPct val="20000"/>
        </a:spcBef>
        <a:spcAft>
          <a:spcPct val="0"/>
        </a:spcAft>
        <a:buFont typeface="Arial" charset="0"/>
        <a:buChar char="•"/>
        <a:defRPr sz="1500" b="1" kern="1200">
          <a:solidFill>
            <a:srgbClr val="34302E"/>
          </a:solidFill>
          <a:latin typeface="Century Gothic" pitchFamily="34" charset="0"/>
          <a:ea typeface="+mn-ea"/>
          <a:cs typeface="+mn-cs"/>
        </a:defRPr>
      </a:lvl1pPr>
      <a:lvl2pPr marL="708025" indent="-271463" algn="l" defTabSz="871538" rtl="0" eaLnBrk="0" fontAlgn="base" hangingPunct="0">
        <a:spcBef>
          <a:spcPct val="20000"/>
        </a:spcBef>
        <a:spcAft>
          <a:spcPct val="0"/>
        </a:spcAft>
        <a:buFont typeface="Arial" charset="0"/>
        <a:buChar char="–"/>
        <a:defRPr sz="1300" kern="1200">
          <a:solidFill>
            <a:srgbClr val="34302E"/>
          </a:solidFill>
          <a:latin typeface="Century Gothic" pitchFamily="34" charset="0"/>
          <a:ea typeface="+mn-ea"/>
          <a:cs typeface="+mn-cs"/>
        </a:defRPr>
      </a:lvl2pPr>
      <a:lvl3pPr marL="1090613" indent="-217488" algn="l" defTabSz="871538" rtl="0" eaLnBrk="0" fontAlgn="base" hangingPunct="0">
        <a:spcBef>
          <a:spcPct val="20000"/>
        </a:spcBef>
        <a:spcAft>
          <a:spcPct val="0"/>
        </a:spcAft>
        <a:buFont typeface="Arial" charset="0"/>
        <a:buChar char="•"/>
        <a:defRPr sz="1100" kern="1200">
          <a:solidFill>
            <a:srgbClr val="34302E"/>
          </a:solidFill>
          <a:latin typeface="Century Gothic" pitchFamily="34" charset="0"/>
          <a:ea typeface="+mn-ea"/>
          <a:cs typeface="+mn-cs"/>
        </a:defRPr>
      </a:lvl3pPr>
      <a:lvl4pPr marL="1527175" indent="-217488" algn="l" defTabSz="871538" rtl="0" eaLnBrk="0" fontAlgn="base" hangingPunct="0">
        <a:spcBef>
          <a:spcPct val="20000"/>
        </a:spcBef>
        <a:spcAft>
          <a:spcPct val="0"/>
        </a:spcAft>
        <a:buFont typeface="Arial" charset="0"/>
        <a:buChar char="–"/>
        <a:defRPr sz="1000" kern="1200">
          <a:solidFill>
            <a:srgbClr val="34302E"/>
          </a:solidFill>
          <a:latin typeface="Century Gothic" pitchFamily="34" charset="0"/>
          <a:ea typeface="+mn-ea"/>
          <a:cs typeface="+mn-cs"/>
        </a:defRPr>
      </a:lvl4pPr>
      <a:lvl5pPr marL="1962150" indent="-217488" algn="l" defTabSz="871538" rtl="0" eaLnBrk="0" fontAlgn="base" hangingPunct="0">
        <a:spcBef>
          <a:spcPct val="20000"/>
        </a:spcBef>
        <a:spcAft>
          <a:spcPct val="0"/>
        </a:spcAft>
        <a:buFont typeface="Arial" charset="0"/>
        <a:buChar char="»"/>
        <a:defRPr sz="900" kern="1200">
          <a:solidFill>
            <a:srgbClr val="34302E"/>
          </a:solidFill>
          <a:latin typeface="Century Gothic" pitchFamily="34" charset="0"/>
          <a:ea typeface="+mn-ea"/>
          <a:cs typeface="+mn-cs"/>
        </a:defRPr>
      </a:lvl5pPr>
      <a:lvl6pPr marL="2399987"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s-E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Título"/>
          <p:cNvSpPr>
            <a:spLocks noGrp="1"/>
          </p:cNvSpPr>
          <p:nvPr>
            <p:ph type="ctrTitle"/>
          </p:nvPr>
        </p:nvSpPr>
        <p:spPr bwMode="auto">
          <a:xfrm>
            <a:off x="2361264" y="2382125"/>
            <a:ext cx="2160240" cy="1165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72" tIns="43637" rIns="87272" bIns="43637" numCol="1" anchor="ctr" anchorCtr="0" compatLnSpc="1">
            <a:prstTxWarp prst="textNoShape">
              <a:avLst/>
            </a:prstTxWarp>
            <a:spAutoFit/>
          </a:bodyPr>
          <a:lstStyle/>
          <a:p>
            <a:br>
              <a:rPr lang="es-ES" sz="1400" dirty="0"/>
            </a:br>
            <a:br>
              <a:rPr lang="es-ES" sz="1400" dirty="0"/>
            </a:br>
            <a:r>
              <a:rPr lang="es-ES" sz="1400" dirty="0" err="1"/>
              <a:t>Eibarko</a:t>
            </a:r>
            <a:r>
              <a:rPr lang="es-ES" sz="1400" dirty="0"/>
              <a:t> </a:t>
            </a:r>
            <a:r>
              <a:rPr lang="es-ES" sz="1400" dirty="0" err="1"/>
              <a:t>Merkataritza</a:t>
            </a:r>
            <a:r>
              <a:rPr lang="es-ES" sz="1400" dirty="0"/>
              <a:t> </a:t>
            </a:r>
            <a:r>
              <a:rPr lang="es-ES" sz="1400" dirty="0" err="1"/>
              <a:t>Suspertzeko</a:t>
            </a:r>
            <a:r>
              <a:rPr lang="es-ES" sz="1400" dirty="0"/>
              <a:t> Plan </a:t>
            </a:r>
            <a:r>
              <a:rPr lang="es-ES" sz="1400" dirty="0" err="1"/>
              <a:t>Berezia</a:t>
            </a:r>
            <a:endParaRPr lang="es-ES" altLang="es-ES" sz="1600" dirty="0">
              <a:solidFill>
                <a:schemeClr val="tx1"/>
              </a:solidFill>
            </a:endParaRPr>
          </a:p>
        </p:txBody>
      </p:sp>
      <p:sp>
        <p:nvSpPr>
          <p:cNvPr id="5124" name="2 Subtítulo"/>
          <p:cNvSpPr txBox="1">
            <a:spLocks/>
          </p:cNvSpPr>
          <p:nvPr/>
        </p:nvSpPr>
        <p:spPr bwMode="auto">
          <a:xfrm>
            <a:off x="2374563" y="4149080"/>
            <a:ext cx="1628569" cy="24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2" tIns="43637" rIns="87272" bIns="43637">
            <a:spAutoFit/>
          </a:bodyPr>
          <a:lstStyle>
            <a:lvl1pPr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s-ES" altLang="es-ES" sz="1000" dirty="0">
                <a:solidFill>
                  <a:schemeClr val="bg1"/>
                </a:solidFill>
              </a:rPr>
              <a:t>2020ko </a:t>
            </a:r>
            <a:r>
              <a:rPr lang="es-ES" altLang="es-ES" sz="1000" dirty="0" err="1">
                <a:solidFill>
                  <a:schemeClr val="bg1"/>
                </a:solidFill>
              </a:rPr>
              <a:t>abenduaren</a:t>
            </a:r>
            <a:r>
              <a:rPr lang="es-ES" altLang="es-ES" sz="1000" dirty="0">
                <a:solidFill>
                  <a:schemeClr val="bg1"/>
                </a:solidFill>
              </a:rPr>
              <a:t> 9a</a:t>
            </a:r>
            <a:endParaRPr lang="eu-ES" altLang="es-ES" sz="1000" dirty="0">
              <a:solidFill>
                <a:schemeClr val="bg1"/>
              </a:solidFill>
            </a:endParaRPr>
          </a:p>
        </p:txBody>
      </p:sp>
      <p:sp>
        <p:nvSpPr>
          <p:cNvPr id="5125" name="Rectangle 12"/>
          <p:cNvSpPr>
            <a:spLocks noChangeArrowheads="1"/>
          </p:cNvSpPr>
          <p:nvPr/>
        </p:nvSpPr>
        <p:spPr bwMode="auto">
          <a:xfrm>
            <a:off x="6861175" y="4546600"/>
            <a:ext cx="2276475" cy="2144713"/>
          </a:xfrm>
          <a:prstGeom prst="rect">
            <a:avLst/>
          </a:prstGeom>
          <a:noFill/>
          <a:ln w="9525">
            <a:solidFill>
              <a:srgbClr val="DDE7E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2075" tIns="46038" rIns="92075" bIns="46038" anchor="ctr"/>
          <a:lstStyle/>
          <a:p>
            <a:pPr algn="ctr" eaLnBrk="0" hangingPunct="0">
              <a:lnSpc>
                <a:spcPct val="120000"/>
              </a:lnSpc>
            </a:pPr>
            <a:endParaRPr lang="es-ES_tradnl" altLang="es-ES" sz="1100" dirty="0">
              <a:solidFill>
                <a:srgbClr val="000000"/>
              </a:solidFill>
            </a:endParaRPr>
          </a:p>
        </p:txBody>
      </p:sp>
      <p:sp>
        <p:nvSpPr>
          <p:cNvPr id="8" name="2 Subtítulo"/>
          <p:cNvSpPr txBox="1">
            <a:spLocks/>
          </p:cNvSpPr>
          <p:nvPr/>
        </p:nvSpPr>
        <p:spPr bwMode="auto">
          <a:xfrm>
            <a:off x="2361264" y="3582781"/>
            <a:ext cx="1274632" cy="24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72" tIns="43637" rIns="87272" bIns="43637">
            <a:spAutoFit/>
          </a:bodyPr>
          <a:lstStyle>
            <a:lvl1pPr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sz="1000" dirty="0">
                <a:solidFill>
                  <a:schemeClr val="bg1"/>
                </a:solidFill>
              </a:rPr>
              <a:t>E4850_001</a:t>
            </a: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122" b="20199"/>
          <a:stretch/>
        </p:blipFill>
        <p:spPr bwMode="auto">
          <a:xfrm>
            <a:off x="7117758" y="4597359"/>
            <a:ext cx="1763305" cy="1021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https://www.basquetour.eus/imagenes/noticias/EUS-CAST_color_lateral_1_1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9013" y="5618956"/>
            <a:ext cx="1860793" cy="97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28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866216" y="1772816"/>
            <a:ext cx="7911851" cy="4530725"/>
          </a:xfrm>
          <a:prstGeom prst="rect">
            <a:avLst/>
          </a:prstGeom>
          <a:solidFill>
            <a:srgbClr val="DEE7EB"/>
          </a:solidFill>
          <a:ln>
            <a:noFill/>
          </a:ln>
          <a:effectLst/>
        </p:spPr>
        <p:txBody>
          <a:bodyPr wrap="square" anchor="ctr">
            <a:spAutoFit/>
          </a:bodyPr>
          <a:lstStyle/>
          <a:p>
            <a:endParaRPr lang="es-ES_tradnl"/>
          </a:p>
        </p:txBody>
      </p:sp>
      <p:sp>
        <p:nvSpPr>
          <p:cNvPr id="2" name="1 Marcador de número de diapositiva"/>
          <p:cNvSpPr>
            <a:spLocks noGrp="1"/>
          </p:cNvSpPr>
          <p:nvPr>
            <p:ph type="sldNum" sz="quarter" idx="10"/>
          </p:nvPr>
        </p:nvSpPr>
        <p:spPr>
          <a:xfrm>
            <a:off x="8660473" y="6494522"/>
            <a:ext cx="334962" cy="215900"/>
          </a:xfrm>
        </p:spPr>
        <p:txBody>
          <a:bodyPr/>
          <a:lstStyle/>
          <a:p>
            <a:pPr>
              <a:defRPr/>
            </a:pPr>
            <a:fld id="{E74DB4C6-F102-43FF-A0C8-90DF3C1E6CE1}" type="slidenum">
              <a:rPr lang="es-ES" altLang="es-ES_tradnl" smtClean="0"/>
              <a:pPr>
                <a:defRPr/>
              </a:pPr>
              <a:t>10</a:t>
            </a:fld>
            <a:endParaRPr lang="es-ES" altLang="es-ES_tradnl" dirty="0"/>
          </a:p>
        </p:txBody>
      </p:sp>
      <p:graphicFrame>
        <p:nvGraphicFramePr>
          <p:cNvPr id="4" name="Tabla 3"/>
          <p:cNvGraphicFramePr>
            <a:graphicFrameLocks noGrp="1"/>
          </p:cNvGraphicFramePr>
          <p:nvPr>
            <p:extLst>
              <p:ext uri="{D42A27DB-BD31-4B8C-83A1-F6EECF244321}">
                <p14:modId xmlns:p14="http://schemas.microsoft.com/office/powerpoint/2010/main" val="4207014210"/>
              </p:ext>
            </p:extLst>
          </p:nvPr>
        </p:nvGraphicFramePr>
        <p:xfrm>
          <a:off x="862941" y="1916832"/>
          <a:ext cx="7818715" cy="4675744"/>
        </p:xfrm>
        <a:graphic>
          <a:graphicData uri="http://schemas.openxmlformats.org/drawingml/2006/table">
            <a:tbl>
              <a:tblPr/>
              <a:tblGrid>
                <a:gridCol w="1188779">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1105856">
                  <a:extLst>
                    <a:ext uri="{9D8B030D-6E8A-4147-A177-3AD203B41FA5}">
                      <a16:colId xmlns:a16="http://schemas.microsoft.com/office/drawing/2014/main" val="20002"/>
                    </a:ext>
                  </a:extLst>
                </a:gridCol>
                <a:gridCol w="1105856">
                  <a:extLst>
                    <a:ext uri="{9D8B030D-6E8A-4147-A177-3AD203B41FA5}">
                      <a16:colId xmlns:a16="http://schemas.microsoft.com/office/drawing/2014/main" val="20003"/>
                    </a:ext>
                  </a:extLst>
                </a:gridCol>
                <a:gridCol w="1105856">
                  <a:extLst>
                    <a:ext uri="{9D8B030D-6E8A-4147-A177-3AD203B41FA5}">
                      <a16:colId xmlns:a16="http://schemas.microsoft.com/office/drawing/2014/main" val="20004"/>
                    </a:ext>
                  </a:extLst>
                </a:gridCol>
              </a:tblGrid>
              <a:tr h="131223">
                <a:tc>
                  <a:txBody>
                    <a:bodyPr/>
                    <a:lstStyle/>
                    <a:p>
                      <a:pPr algn="ctr" fontAlgn="b"/>
                      <a:r>
                        <a:rPr lang="es-ES" sz="1000" b="1" i="0" u="none" strike="noStrike" dirty="0">
                          <a:solidFill>
                            <a:schemeClr val="bg1"/>
                          </a:solidFill>
                          <a:effectLst/>
                          <a:latin typeface="+mj-lt"/>
                        </a:rPr>
                        <a:t>ARDATZA</a:t>
                      </a:r>
                    </a:p>
                  </a:txBody>
                  <a:tcPr marL="5867" marR="5867" marT="5867" marB="0" anchor="ctr">
                    <a:lnL>
                      <a:noFill/>
                    </a:lnL>
                    <a:lnR>
                      <a:noFill/>
                    </a:lnR>
                    <a:lnT>
                      <a:noFill/>
                    </a:lnT>
                    <a:lnB w="6350" cap="flat" cmpd="sng" algn="ctr">
                      <a:solidFill>
                        <a:srgbClr val="FFFFFF"/>
                      </a:solidFill>
                      <a:prstDash val="solid"/>
                      <a:round/>
                      <a:headEnd type="none" w="med" len="med"/>
                      <a:tailEnd type="none" w="med" len="med"/>
                    </a:lnB>
                    <a:solidFill>
                      <a:srgbClr val="3B5769"/>
                    </a:solidFill>
                  </a:tcPr>
                </a:tc>
                <a:tc>
                  <a:txBody>
                    <a:bodyPr/>
                    <a:lstStyle/>
                    <a:p>
                      <a:pPr algn="ctr" fontAlgn="b"/>
                      <a:r>
                        <a:rPr lang="es-ES" sz="1000" b="1" i="0" u="none" strike="noStrike" dirty="0">
                          <a:solidFill>
                            <a:srgbClr val="000000"/>
                          </a:solidFill>
                          <a:effectLst/>
                          <a:latin typeface="+mj-lt"/>
                        </a:rPr>
                        <a:t>EKINTZA</a:t>
                      </a:r>
                    </a:p>
                  </a:txBody>
                  <a:tcPr marL="5867" marR="5867" marT="5867"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9DB7C2"/>
                    </a:solidFill>
                  </a:tcPr>
                </a:tc>
                <a:tc>
                  <a:txBody>
                    <a:bodyPr/>
                    <a:lstStyle/>
                    <a:p>
                      <a:pPr algn="ctr" fontAlgn="b"/>
                      <a:r>
                        <a:rPr lang="es-ES" sz="1000" b="1" i="0" u="none" strike="noStrike" dirty="0">
                          <a:solidFill>
                            <a:srgbClr val="000000"/>
                          </a:solidFill>
                          <a:effectLst/>
                          <a:latin typeface="+mj-lt"/>
                        </a:rPr>
                        <a:t>1.FASEA: BEREHALAKOA</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s-ES" sz="1000" b="1" i="0" u="none" strike="noStrike" dirty="0">
                          <a:solidFill>
                            <a:srgbClr val="000000"/>
                          </a:solidFill>
                          <a:effectLst/>
                          <a:latin typeface="+mj-lt"/>
                        </a:rPr>
                        <a:t>2. FASEA:</a:t>
                      </a:r>
                      <a:r>
                        <a:rPr lang="es-ES" sz="1000" b="1" i="0" u="none" strike="noStrike" baseline="0" dirty="0">
                          <a:solidFill>
                            <a:srgbClr val="000000"/>
                          </a:solidFill>
                          <a:effectLst/>
                          <a:latin typeface="+mj-lt"/>
                        </a:rPr>
                        <a:t> SUSPERRALDIA</a:t>
                      </a:r>
                      <a:endParaRPr lang="es-ES" sz="1000" b="1" i="0" u="none" strike="noStrike" dirty="0">
                        <a:solidFill>
                          <a:srgbClr val="000000"/>
                        </a:solidFill>
                        <a:effectLst/>
                        <a:latin typeface="+mj-lt"/>
                      </a:endParaRP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ES" sz="1000" b="1" i="0" u="none" strike="noStrike" dirty="0">
                          <a:solidFill>
                            <a:srgbClr val="000000"/>
                          </a:solidFill>
                          <a:effectLst/>
                          <a:latin typeface="+mj-lt"/>
                        </a:rPr>
                        <a:t>3. FASEA: EGONKORTZEA</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62446">
                <a:tc>
                  <a:txBody>
                    <a:bodyPr/>
                    <a:lstStyle/>
                    <a:p>
                      <a:pPr algn="l" fontAlgn="ctr"/>
                      <a:r>
                        <a:rPr lang="es-ES" sz="1000" b="1" i="0" u="none" strike="noStrike" dirty="0">
                          <a:solidFill>
                            <a:srgbClr val="FFFFFF"/>
                          </a:solidFill>
                          <a:effectLst/>
                          <a:latin typeface="+mj-lt"/>
                        </a:rPr>
                        <a:t>UDAL AURREKONTUA</a:t>
                      </a:r>
                    </a:p>
                  </a:txBody>
                  <a:tcPr marL="36000" marR="36000" marT="546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B5769"/>
                    </a:solidFill>
                  </a:tcPr>
                </a:tc>
                <a:tc>
                  <a:txBody>
                    <a:bodyPr/>
                    <a:lstStyle/>
                    <a:p>
                      <a:pPr algn="l" fontAlgn="ctr"/>
                      <a:r>
                        <a:rPr lang="eu-ES" sz="1000" b="1" i="0" u="none" strike="noStrike" kern="1200" noProof="0" dirty="0">
                          <a:solidFill>
                            <a:srgbClr val="000000"/>
                          </a:solidFill>
                          <a:effectLst/>
                          <a:latin typeface="+mj-lt"/>
                          <a:ea typeface="+mn-ea"/>
                          <a:cs typeface="+mn-cs"/>
                        </a:rPr>
                        <a:t>Sektoreko enpresei eta erakundeei laguntzea eta denboran zehar mantentzea</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dirty="0">
                          <a:solidFill>
                            <a:srgbClr val="FF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1"/>
                  </a:ext>
                </a:extLst>
              </a:tr>
              <a:tr h="301183">
                <a:tc rowSpan="5">
                  <a:txBody>
                    <a:bodyPr/>
                    <a:lstStyle/>
                    <a:p>
                      <a:pPr algn="l" fontAlgn="ctr"/>
                      <a:r>
                        <a:rPr lang="es-ES" sz="1000" b="1" i="0" u="none" strike="noStrike" kern="1200" dirty="0">
                          <a:solidFill>
                            <a:srgbClr val="FFFFFF"/>
                          </a:solidFill>
                          <a:effectLst/>
                          <a:latin typeface="+mj-lt"/>
                          <a:ea typeface="+mn-ea"/>
                          <a:cs typeface="+mn-cs"/>
                        </a:rPr>
                        <a:t>KOORDINAZIOA ETA HITZARMEN PUBLIKO-PRIBATUAK</a:t>
                      </a:r>
                    </a:p>
                  </a:txBody>
                  <a:tcPr marL="36000" marR="36000" marT="546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B5769"/>
                    </a:solidFill>
                  </a:tcPr>
                </a:tc>
                <a:tc>
                  <a:txBody>
                    <a:bodyPr/>
                    <a:lstStyle/>
                    <a:p>
                      <a:pPr algn="l" fontAlgn="ctr"/>
                      <a:r>
                        <a:rPr lang="eu-ES" sz="1000" b="1" i="0" u="none" strike="noStrike" kern="1200" noProof="0" dirty="0">
                          <a:solidFill>
                            <a:srgbClr val="000000"/>
                          </a:solidFill>
                          <a:effectLst/>
                          <a:latin typeface="+mj-lt"/>
                          <a:ea typeface="+mn-ea"/>
                          <a:cs typeface="+mn-cs"/>
                        </a:rPr>
                        <a:t>Elkarteen arteko koordinazioa eta Udalarekiko harremana hobetzea</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dirty="0">
                          <a:solidFill>
                            <a:srgbClr val="FF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2"/>
                  </a:ext>
                </a:extLst>
              </a:tr>
              <a:tr h="486619">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Udalaren presio fiskala (tasak eta zergak) aldi baterako murriztea eta administrazio-izapideak erraztea</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3"/>
                  </a:ext>
                </a:extLst>
              </a:tr>
              <a:tr h="393670">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Sektoreari buruzko datuak aldizka edukitzea (Behatokia) eta partekatzea</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4"/>
                  </a:ext>
                </a:extLst>
              </a:tr>
              <a:tr h="262446">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Udalak eta elkarteek ekimen pilotuak bultzatzea</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5"/>
                  </a:ext>
                </a:extLst>
              </a:tr>
              <a:tr h="352091">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Diziplina anitzeko proiektuak, beste sektore batzuetan sartuz, batez ere turismoan eta ostalaritzan</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6"/>
                  </a:ext>
                </a:extLst>
              </a:tr>
              <a:tr h="288032">
                <a:tc rowSpan="4">
                  <a:txBody>
                    <a:bodyPr/>
                    <a:lstStyle/>
                    <a:p>
                      <a:pPr algn="l" fontAlgn="ctr"/>
                      <a:r>
                        <a:rPr lang="es-ES" sz="1000" b="1" i="0" u="none" strike="noStrike" kern="1200" dirty="0">
                          <a:solidFill>
                            <a:srgbClr val="FFFFFF"/>
                          </a:solidFill>
                          <a:effectLst/>
                          <a:latin typeface="+mj-lt"/>
                          <a:ea typeface="+mn-ea"/>
                          <a:cs typeface="+mn-cs"/>
                        </a:rPr>
                        <a:t>SUSTAPENARI, INBERTSIOARI ETA KONTSUMOARI LAGUNTZEA</a:t>
                      </a:r>
                    </a:p>
                  </a:txBody>
                  <a:tcPr marL="36000" marR="36000" marT="546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B5769"/>
                    </a:solidFill>
                  </a:tcPr>
                </a:tc>
                <a:tc>
                  <a:txBody>
                    <a:bodyPr/>
                    <a:lstStyle/>
                    <a:p>
                      <a:pPr algn="l" fontAlgn="ctr"/>
                      <a:r>
                        <a:rPr lang="eu-ES" sz="1000" b="1" i="0" u="none" strike="noStrike" kern="1200" noProof="0" dirty="0">
                          <a:solidFill>
                            <a:srgbClr val="000000"/>
                          </a:solidFill>
                          <a:effectLst/>
                          <a:latin typeface="+mj-lt"/>
                          <a:ea typeface="+mn-ea"/>
                          <a:cs typeface="+mn-cs"/>
                        </a:rPr>
                        <a:t>Gizartea hurbileko merkataritzari (haren balioei) buruz sentsibilizatzea</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7"/>
                  </a:ext>
                </a:extLst>
              </a:tr>
              <a:tr h="262446">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Merkataritza-eremuen eta -ardatzen identifikazioa hobetzea</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8"/>
                  </a:ext>
                </a:extLst>
              </a:tr>
              <a:tr h="262446">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Inbertsioa eta </a:t>
                      </a:r>
                      <a:r>
                        <a:rPr lang="eu-ES" sz="1000" b="1" i="0" u="none" strike="noStrike" kern="1200" noProof="0" dirty="0" err="1">
                          <a:solidFill>
                            <a:srgbClr val="000000"/>
                          </a:solidFill>
                          <a:effectLst/>
                          <a:latin typeface="+mj-lt"/>
                          <a:ea typeface="+mn-ea"/>
                          <a:cs typeface="+mn-cs"/>
                        </a:rPr>
                        <a:t>Teknifikazioa</a:t>
                      </a:r>
                      <a:r>
                        <a:rPr lang="eu-ES" sz="1000" b="1" i="0" u="none" strike="noStrike" kern="1200" noProof="0" dirty="0">
                          <a:solidFill>
                            <a:srgbClr val="000000"/>
                          </a:solidFill>
                          <a:effectLst/>
                          <a:latin typeface="+mj-lt"/>
                          <a:ea typeface="+mn-ea"/>
                          <a:cs typeface="+mn-cs"/>
                        </a:rPr>
                        <a:t> bultzatzeko planak</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9"/>
                  </a:ext>
                </a:extLst>
              </a:tr>
              <a:tr h="262446">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Kalea dinamizatzeko ekintzak sustatze</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10"/>
                  </a:ext>
                </a:extLst>
              </a:tr>
              <a:tr h="220774">
                <a:tc rowSpan="3">
                  <a:txBody>
                    <a:bodyPr/>
                    <a:lstStyle/>
                    <a:p>
                      <a:pPr algn="l" fontAlgn="ctr"/>
                      <a:r>
                        <a:rPr lang="es-ES" sz="1000" b="1" i="0" u="none" strike="noStrike" kern="1200" dirty="0">
                          <a:solidFill>
                            <a:srgbClr val="FFFFFF"/>
                          </a:solidFill>
                          <a:effectLst/>
                          <a:latin typeface="+mj-lt"/>
                          <a:ea typeface="+mn-ea"/>
                          <a:cs typeface="+mn-cs"/>
                        </a:rPr>
                        <a:t>HIRI-INGURUNEA</a:t>
                      </a:r>
                    </a:p>
                  </a:txBody>
                  <a:tcPr marL="36000" marR="36000" marT="5468"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B5769"/>
                    </a:solidFill>
                  </a:tcPr>
                </a:tc>
                <a:tc>
                  <a:txBody>
                    <a:bodyPr/>
                    <a:lstStyle/>
                    <a:p>
                      <a:pPr algn="l" fontAlgn="ctr"/>
                      <a:r>
                        <a:rPr lang="eu-ES" sz="1000" b="1" i="0" u="none" strike="noStrike" kern="1200" noProof="0" dirty="0">
                          <a:solidFill>
                            <a:srgbClr val="000000"/>
                          </a:solidFill>
                          <a:effectLst/>
                          <a:latin typeface="+mj-lt"/>
                          <a:ea typeface="+mn-ea"/>
                          <a:cs typeface="+mn-cs"/>
                        </a:rPr>
                        <a:t>Hiria zaintzeko neurriak</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11"/>
                  </a:ext>
                </a:extLst>
              </a:tr>
              <a:tr h="432048">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Hiriko merkataritza-guneak sustatzea, erosketa-esperientziaren espazio garrantzitsu gisa, eta haien arteko trantsizioa erraztea</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12"/>
                  </a:ext>
                </a:extLst>
              </a:tr>
              <a:tr h="262446">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Kaleko merkataritza- eta kultura-erabilerarako laguntza</a:t>
                      </a:r>
                    </a:p>
                  </a:txBody>
                  <a:tcPr marL="36000" marR="36000" marT="5468"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effectLst/>
                          <a:latin typeface="+mj-lt"/>
                        </a:rPr>
                        <a:t> </a:t>
                      </a:r>
                    </a:p>
                  </a:txBody>
                  <a:tcPr marL="5468" marR="5468" marT="546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13"/>
                  </a:ext>
                </a:extLst>
              </a:tr>
            </a:tbl>
          </a:graphicData>
        </a:graphic>
      </p:graphicFrame>
      <p:sp>
        <p:nvSpPr>
          <p:cNvPr id="7" name="20 Título"/>
          <p:cNvSpPr>
            <a:spLocks/>
          </p:cNvSpPr>
          <p:nvPr/>
        </p:nvSpPr>
        <p:spPr bwMode="auto">
          <a:xfrm>
            <a:off x="852488" y="866548"/>
            <a:ext cx="6234112" cy="3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marL="0" lvl="1" indent="0">
              <a:lnSpc>
                <a:spcPct val="115000"/>
              </a:lnSpc>
              <a:tabLst>
                <a:tab pos="347663" algn="l"/>
                <a:tab pos="4397375" algn="r"/>
                <a:tab pos="4572000" algn="r"/>
              </a:tabLst>
            </a:pPr>
            <a:r>
              <a:rPr lang="eu-ES" altLang="es-ES" b="1" dirty="0">
                <a:solidFill>
                  <a:schemeClr val="bg1"/>
                </a:solidFill>
              </a:rPr>
              <a:t>2. </a:t>
            </a:r>
            <a:r>
              <a:rPr lang="es-ES" altLang="es-ES" b="1" dirty="0">
                <a:solidFill>
                  <a:schemeClr val="bg1"/>
                </a:solidFill>
              </a:rPr>
              <a:t>ALDAKETARI EKITEKO ESTRATEGIA</a:t>
            </a:r>
          </a:p>
        </p:txBody>
      </p:sp>
      <p:sp>
        <p:nvSpPr>
          <p:cNvPr id="9"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2.2	</a:t>
            </a:r>
            <a:r>
              <a:rPr lang="es-ES" b="1" dirty="0">
                <a:solidFill>
                  <a:schemeClr val="folHlink"/>
                </a:solidFill>
              </a:rPr>
              <a:t>EIBARKO MERKATARITZAREN LEHENTASUNAK; </a:t>
            </a:r>
            <a:r>
              <a:rPr lang="es-ES" dirty="0" err="1">
                <a:solidFill>
                  <a:schemeClr val="folHlink"/>
                </a:solidFill>
              </a:rPr>
              <a:t>Laguntza</a:t>
            </a:r>
            <a:r>
              <a:rPr lang="es-ES" dirty="0">
                <a:solidFill>
                  <a:schemeClr val="folHlink"/>
                </a:solidFill>
              </a:rPr>
              <a:t> </a:t>
            </a:r>
            <a:r>
              <a:rPr lang="es-ES" dirty="0" err="1">
                <a:solidFill>
                  <a:schemeClr val="folHlink"/>
                </a:solidFill>
              </a:rPr>
              <a:t>beharrak</a:t>
            </a:r>
            <a:endParaRPr lang="es-ES" altLang="es-ES" dirty="0">
              <a:solidFill>
                <a:schemeClr val="folHlink"/>
              </a:solidFill>
            </a:endParaRPr>
          </a:p>
        </p:txBody>
      </p:sp>
    </p:spTree>
    <p:extLst>
      <p:ext uri="{BB962C8B-B14F-4D97-AF65-F5344CB8AC3E}">
        <p14:creationId xmlns:p14="http://schemas.microsoft.com/office/powerpoint/2010/main" val="101846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a:xfrm>
            <a:off x="8660473" y="6494522"/>
            <a:ext cx="334962" cy="215900"/>
          </a:xfrm>
        </p:spPr>
        <p:txBody>
          <a:bodyPr/>
          <a:lstStyle/>
          <a:p>
            <a:pPr>
              <a:defRPr/>
            </a:pPr>
            <a:fld id="{E74DB4C6-F102-43FF-A0C8-90DF3C1E6CE1}" type="slidenum">
              <a:rPr lang="es-ES" altLang="es-ES_tradnl" smtClean="0"/>
              <a:pPr>
                <a:defRPr/>
              </a:pPr>
              <a:t>11</a:t>
            </a:fld>
            <a:endParaRPr lang="es-ES" altLang="es-ES_tradnl" dirty="0"/>
          </a:p>
        </p:txBody>
      </p:sp>
      <p:sp>
        <p:nvSpPr>
          <p:cNvPr id="14"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3.1	ALDAKETARAKO PROPOSAMENAK</a:t>
            </a:r>
          </a:p>
        </p:txBody>
      </p:sp>
      <p:sp>
        <p:nvSpPr>
          <p:cNvPr id="15" name="Rectangle 14"/>
          <p:cNvSpPr>
            <a:spLocks noChangeArrowheads="1"/>
          </p:cNvSpPr>
          <p:nvPr/>
        </p:nvSpPr>
        <p:spPr bwMode="auto">
          <a:xfrm>
            <a:off x="866216" y="1772816"/>
            <a:ext cx="7911851" cy="4530725"/>
          </a:xfrm>
          <a:prstGeom prst="rect">
            <a:avLst/>
          </a:prstGeom>
          <a:solidFill>
            <a:srgbClr val="DEE7EB"/>
          </a:solidFill>
          <a:ln>
            <a:noFill/>
          </a:ln>
          <a:effectLst/>
        </p:spPr>
        <p:txBody>
          <a:bodyPr wrap="square" anchor="ctr">
            <a:spAutoFit/>
          </a:bodyPr>
          <a:lstStyle/>
          <a:p>
            <a:endParaRPr lang="es-ES_tradnl"/>
          </a:p>
        </p:txBody>
      </p:sp>
      <p:sp>
        <p:nvSpPr>
          <p:cNvPr id="13" name="20 Título"/>
          <p:cNvSpPr>
            <a:spLocks/>
          </p:cNvSpPr>
          <p:nvPr/>
        </p:nvSpPr>
        <p:spPr bwMode="auto">
          <a:xfrm>
            <a:off x="852488" y="866547"/>
            <a:ext cx="6815856" cy="3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72" tIns="43637" rIns="87272" bIns="43637" anchor="ctr">
            <a:spAutoFit/>
          </a:bodyPr>
          <a:lstStyle/>
          <a:p>
            <a:pPr marL="0" lvl="1" indent="0">
              <a:lnSpc>
                <a:spcPct val="115000"/>
              </a:lnSpc>
              <a:tabLst>
                <a:tab pos="347663" algn="l"/>
                <a:tab pos="4397375" algn="r"/>
                <a:tab pos="4572000" algn="r"/>
              </a:tabLst>
            </a:pPr>
            <a:r>
              <a:rPr lang="eu-ES" altLang="es-ES_tradnl" b="1" dirty="0">
                <a:solidFill>
                  <a:schemeClr val="bg1"/>
                </a:solidFill>
              </a:rPr>
              <a:t>3. </a:t>
            </a:r>
            <a:r>
              <a:rPr lang="es-ES" b="1" dirty="0">
                <a:solidFill>
                  <a:schemeClr val="bg1"/>
                </a:solidFill>
              </a:rPr>
              <a:t>JARDUERA-PROPOSAMENAK ETA ADIERAZLEAK</a:t>
            </a:r>
            <a:endParaRPr lang="es-ES_tradnl" b="1" dirty="0">
              <a:solidFill>
                <a:schemeClr val="bg1"/>
              </a:solidFill>
            </a:endParaRPr>
          </a:p>
        </p:txBody>
      </p:sp>
      <p:sp>
        <p:nvSpPr>
          <p:cNvPr id="16" name="Text Box 46"/>
          <p:cNvSpPr txBox="1">
            <a:spLocks noChangeArrowheads="1"/>
          </p:cNvSpPr>
          <p:nvPr/>
        </p:nvSpPr>
        <p:spPr bwMode="auto">
          <a:xfrm>
            <a:off x="1036265" y="1988840"/>
            <a:ext cx="7647534" cy="2086725"/>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b="1">
                <a:solidFill>
                  <a:schemeClr val="bg1"/>
                </a:solidFill>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u-ES" sz="900" b="0" dirty="0">
                <a:solidFill>
                  <a:schemeClr val="tx1"/>
                </a:solidFill>
              </a:rPr>
              <a:t>Sektoreak adierazitako lehentasunen arabera, jarduera-ildo hauek ezartzen dira, 4 mugarritan bereizita:</a:t>
            </a: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a:p>
            <a:pPr marL="717550" indent="-179388">
              <a:buFontTx/>
              <a:buChar char="-"/>
              <a:tabLst>
                <a:tab pos="717550" algn="l"/>
              </a:tabLst>
            </a:pPr>
            <a:endParaRPr lang="eu-ES" altLang="es-ES_tradnl" sz="900" b="0" dirty="0">
              <a:solidFill>
                <a:schemeClr val="tx1"/>
              </a:solidFill>
            </a:endParaRPr>
          </a:p>
        </p:txBody>
      </p:sp>
      <p:sp>
        <p:nvSpPr>
          <p:cNvPr id="17" name="12 CuadroTexto"/>
          <p:cNvSpPr txBox="1">
            <a:spLocks noChangeArrowheads="1"/>
          </p:cNvSpPr>
          <p:nvPr/>
        </p:nvSpPr>
        <p:spPr bwMode="auto">
          <a:xfrm>
            <a:off x="1036265" y="4357175"/>
            <a:ext cx="7928223" cy="278538"/>
          </a:xfrm>
          <a:prstGeom prst="rect">
            <a:avLst/>
          </a:prstGeom>
          <a:solidFill>
            <a:schemeClr val="bg2">
              <a:lumMod val="50000"/>
            </a:schemeClr>
          </a:solidFill>
          <a:ln>
            <a:noFill/>
          </a:ln>
          <a:effectLst/>
          <a:extLst/>
        </p:spPr>
        <p:txBody>
          <a:bodyPr wrap="square">
            <a:spAutoFit/>
          </a:bodyPr>
          <a:lstStyle>
            <a:defPPr>
              <a:defRPr lang="eu-ES"/>
            </a:defPPr>
            <a:lvl1pPr indent="0" algn="ctr" fontAlgn="base">
              <a:lnSpc>
                <a:spcPct val="110000"/>
              </a:lnSpc>
              <a:spcBef>
                <a:spcPct val="0"/>
              </a:spcBef>
              <a:spcAft>
                <a:spcPts val="600"/>
              </a:spcAft>
              <a:defRPr sz="1100" b="1" i="1">
                <a:solidFill>
                  <a:srgbClr val="FFFFFF"/>
                </a:solidFill>
              </a:defRPr>
            </a:lvl1pPr>
            <a:lvl2pPr marL="188913" indent="-90488" eaLnBrk="0" hangingPunct="0"/>
            <a:lvl3pPr marL="568325" eaLnBrk="0" hangingPunct="0"/>
            <a:lvl4pPr marL="758825" eaLnBrk="0" hangingPunct="0"/>
            <a:lvl5pPr marL="954088" indent="-4763" eaLnBrk="0" hangingPunct="0"/>
            <a:lvl6pPr marL="1411288" indent="-4763" eaLnBrk="0" fontAlgn="base" hangingPunct="0">
              <a:spcBef>
                <a:spcPct val="0"/>
              </a:spcBef>
              <a:spcAft>
                <a:spcPct val="0"/>
              </a:spcAft>
            </a:lvl6pPr>
            <a:lvl7pPr marL="1868488" indent="-4763" eaLnBrk="0" fontAlgn="base" hangingPunct="0">
              <a:spcBef>
                <a:spcPct val="0"/>
              </a:spcBef>
              <a:spcAft>
                <a:spcPct val="0"/>
              </a:spcAft>
            </a:lvl7pPr>
            <a:lvl8pPr marL="2325688" indent="-4763" eaLnBrk="0" fontAlgn="base" hangingPunct="0">
              <a:spcBef>
                <a:spcPct val="0"/>
              </a:spcBef>
              <a:spcAft>
                <a:spcPct val="0"/>
              </a:spcAft>
            </a:lvl8pPr>
            <a:lvl9pPr marL="2782888" indent="-4763" eaLnBrk="0" fontAlgn="base" hangingPunct="0">
              <a:spcBef>
                <a:spcPct val="0"/>
              </a:spcBef>
              <a:spcAft>
                <a:spcPct val="0"/>
              </a:spcAft>
            </a:lvl9pPr>
          </a:lstStyle>
          <a:p>
            <a:pPr algn="l"/>
            <a:r>
              <a:rPr lang="es-ES" altLang="es-ES_tradnl" dirty="0"/>
              <a:t>1. LERROA: BEREHALAKO COVID-a</a:t>
            </a:r>
          </a:p>
        </p:txBody>
      </p:sp>
      <p:sp>
        <p:nvSpPr>
          <p:cNvPr id="3" name="CuadroTexto 2"/>
          <p:cNvSpPr txBox="1"/>
          <p:nvPr/>
        </p:nvSpPr>
        <p:spPr>
          <a:xfrm>
            <a:off x="1259632" y="4779729"/>
            <a:ext cx="7200800" cy="1323439"/>
          </a:xfrm>
          <a:prstGeom prst="rect">
            <a:avLst/>
          </a:prstGeom>
          <a:noFill/>
        </p:spPr>
        <p:txBody>
          <a:bodyPr wrap="square" rtlCol="0">
            <a:spAutoFit/>
          </a:bodyPr>
          <a:lstStyle>
            <a:defPPr>
              <a:defRPr lang="es-ES"/>
            </a:defPPr>
            <a:lvl1pPr marL="228600" indent="-228600">
              <a:buAutoNum type="arabicPeriod"/>
              <a:defRPr sz="1000" b="1"/>
            </a:lvl1pPr>
          </a:lstStyle>
          <a:p>
            <a:r>
              <a:rPr lang="eu-ES" dirty="0"/>
              <a:t>COVID BERRESKURATZEKO LANKIDETZA-ORGANOA. Lankidetza Organoaren mantentze-lanak</a:t>
            </a:r>
          </a:p>
          <a:p>
            <a:r>
              <a:rPr lang="eu-ES" dirty="0"/>
              <a:t>ZERGA-NEURRI IRAGANKORRAK</a:t>
            </a:r>
          </a:p>
          <a:p>
            <a:r>
              <a:rPr lang="eu-ES" dirty="0"/>
              <a:t>GIZARTEA HURBILEKO MERKATARITZARI BURUZ SENTSIBILIZATZEA</a:t>
            </a:r>
          </a:p>
          <a:p>
            <a:r>
              <a:rPr lang="eu-ES" dirty="0"/>
              <a:t>INBERTSIOA ETA TEKNIFIKAZIOA BULTZATZEKO PLANAK. Azpiegitura digitala eta plataforma digitalak garatzeko laguntza-plana.</a:t>
            </a:r>
          </a:p>
          <a:p>
            <a:r>
              <a:rPr lang="eu-ES" dirty="0"/>
              <a:t>PLATAFORMA: SEKTOREKO ZERBITZU DIGITALA INDARTZEA </a:t>
            </a:r>
            <a:r>
              <a:rPr lang="eu-ES" dirty="0" err="1"/>
              <a:t>ECCAren</a:t>
            </a:r>
            <a:r>
              <a:rPr lang="eu-ES" dirty="0"/>
              <a:t> plataforma digital baten bidez.</a:t>
            </a:r>
          </a:p>
          <a:p>
            <a:r>
              <a:rPr lang="eu-ES" dirty="0"/>
              <a:t>INSPIRAZIO HITZALDIAK: KOMUNITATEAREN AURREAN SALTOKIEK IZANDAKO ESPERIENTZIAK ETA JARDUNBIDE EGOKIAK</a:t>
            </a:r>
          </a:p>
        </p:txBody>
      </p:sp>
      <p:sp>
        <p:nvSpPr>
          <p:cNvPr id="4" name="Rectángulo 3"/>
          <p:cNvSpPr/>
          <p:nvPr/>
        </p:nvSpPr>
        <p:spPr>
          <a:xfrm>
            <a:off x="5846584" y="4357175"/>
            <a:ext cx="2507418" cy="276999"/>
          </a:xfrm>
          <a:prstGeom prst="rect">
            <a:avLst/>
          </a:prstGeom>
        </p:spPr>
        <p:txBody>
          <a:bodyPr wrap="none">
            <a:spAutoFit/>
          </a:bodyPr>
          <a:lstStyle/>
          <a:p>
            <a:pPr algn="ctr" fontAlgn="b"/>
            <a:r>
              <a:rPr lang="es-ES" b="1" i="1" dirty="0" err="1">
                <a:solidFill>
                  <a:srgbClr val="FFFF00"/>
                </a:solidFill>
              </a:rPr>
              <a:t>Burutze</a:t>
            </a:r>
            <a:r>
              <a:rPr lang="es-ES" b="1" i="1" dirty="0">
                <a:solidFill>
                  <a:srgbClr val="FFFF00"/>
                </a:solidFill>
              </a:rPr>
              <a:t> </a:t>
            </a:r>
            <a:r>
              <a:rPr lang="es-ES" b="1" i="1" dirty="0" err="1">
                <a:solidFill>
                  <a:srgbClr val="FFFF00"/>
                </a:solidFill>
              </a:rPr>
              <a:t>epea</a:t>
            </a:r>
            <a:r>
              <a:rPr lang="es-ES" b="1" i="1" dirty="0">
                <a:solidFill>
                  <a:srgbClr val="FFFF00"/>
                </a:solidFill>
              </a:rPr>
              <a:t>: 2020 – </a:t>
            </a:r>
            <a:r>
              <a:rPr lang="es-ES" b="1" i="1" dirty="0" err="1">
                <a:solidFill>
                  <a:srgbClr val="FFFF00"/>
                </a:solidFill>
              </a:rPr>
              <a:t>Iraila</a:t>
            </a:r>
            <a:r>
              <a:rPr lang="es-ES" b="1" i="1" dirty="0">
                <a:solidFill>
                  <a:srgbClr val="FFFF00"/>
                </a:solidFill>
              </a:rPr>
              <a:t> 2022</a:t>
            </a:r>
          </a:p>
        </p:txBody>
      </p:sp>
      <p:graphicFrame>
        <p:nvGraphicFramePr>
          <p:cNvPr id="6" name="Tabla 5"/>
          <p:cNvGraphicFramePr>
            <a:graphicFrameLocks noGrp="1"/>
          </p:cNvGraphicFramePr>
          <p:nvPr>
            <p:extLst>
              <p:ext uri="{D42A27DB-BD31-4B8C-83A1-F6EECF244321}">
                <p14:modId xmlns:p14="http://schemas.microsoft.com/office/powerpoint/2010/main" val="2782179464"/>
              </p:ext>
            </p:extLst>
          </p:nvPr>
        </p:nvGraphicFramePr>
        <p:xfrm>
          <a:off x="2376046" y="2334362"/>
          <a:ext cx="5796354" cy="1526686"/>
        </p:xfrm>
        <a:graphic>
          <a:graphicData uri="http://schemas.openxmlformats.org/drawingml/2006/table">
            <a:tbl>
              <a:tblPr/>
              <a:tblGrid>
                <a:gridCol w="3822341">
                  <a:extLst>
                    <a:ext uri="{9D8B030D-6E8A-4147-A177-3AD203B41FA5}">
                      <a16:colId xmlns:a16="http://schemas.microsoft.com/office/drawing/2014/main" val="20000"/>
                    </a:ext>
                  </a:extLst>
                </a:gridCol>
                <a:gridCol w="1974013">
                  <a:extLst>
                    <a:ext uri="{9D8B030D-6E8A-4147-A177-3AD203B41FA5}">
                      <a16:colId xmlns:a16="http://schemas.microsoft.com/office/drawing/2014/main" val="20001"/>
                    </a:ext>
                  </a:extLst>
                </a:gridCol>
              </a:tblGrid>
              <a:tr h="182880">
                <a:tc>
                  <a:txBody>
                    <a:bodyPr/>
                    <a:lstStyle/>
                    <a:p>
                      <a:pPr algn="ctr" fontAlgn="ctr"/>
                      <a:r>
                        <a:rPr lang="eu-ES" sz="1000" b="1" i="0" u="none" strike="noStrike" noProof="0" dirty="0">
                          <a:solidFill>
                            <a:srgbClr val="FFFFFF"/>
                          </a:solidFill>
                          <a:effectLst/>
                          <a:latin typeface="Century Gothic" panose="020B0502020202020204" pitchFamily="34" charset="0"/>
                        </a:rPr>
                        <a:t>ILDOAK-LERROAK</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B5769"/>
                    </a:solidFill>
                  </a:tcPr>
                </a:tc>
                <a:tc>
                  <a:txBody>
                    <a:bodyPr/>
                    <a:lstStyle/>
                    <a:p>
                      <a:pPr algn="ctr" fontAlgn="ctr"/>
                      <a:r>
                        <a:rPr lang="eu-ES" sz="1000" b="1" i="0" u="none" strike="noStrike" noProof="0" dirty="0">
                          <a:solidFill>
                            <a:srgbClr val="FFFFFF"/>
                          </a:solidFill>
                          <a:effectLst/>
                          <a:latin typeface="Century Gothic" panose="020B0502020202020204" pitchFamily="34" charset="0"/>
                        </a:rPr>
                        <a:t>BURUTZE</a:t>
                      </a:r>
                      <a:r>
                        <a:rPr lang="eu-ES" sz="1000" b="1" i="0" u="none" strike="noStrike" baseline="0" noProof="0" dirty="0">
                          <a:solidFill>
                            <a:srgbClr val="FFFFFF"/>
                          </a:solidFill>
                          <a:effectLst/>
                          <a:latin typeface="Century Gothic" panose="020B0502020202020204" pitchFamily="34" charset="0"/>
                        </a:rPr>
                        <a:t> EPEA</a:t>
                      </a:r>
                      <a:endParaRPr lang="eu-ES" sz="1000" b="1" i="0" u="none" strike="noStrike" noProof="0" dirty="0">
                        <a:solidFill>
                          <a:srgbClr val="FFFFFF"/>
                        </a:solidFill>
                        <a:effectLst/>
                        <a:latin typeface="Century Gothic" panose="020B0502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B5769"/>
                    </a:solidFill>
                  </a:tcPr>
                </a:tc>
                <a:extLst>
                  <a:ext uri="{0D108BD9-81ED-4DB2-BD59-A6C34878D82A}">
                    <a16:rowId xmlns:a16="http://schemas.microsoft.com/office/drawing/2014/main" val="10000"/>
                  </a:ext>
                </a:extLst>
              </a:tr>
              <a:tr h="335280">
                <a:tc>
                  <a:txBody>
                    <a:bodyPr/>
                    <a:lstStyle/>
                    <a:p>
                      <a:pPr algn="l" fontAlgn="ctr"/>
                      <a:r>
                        <a:rPr lang="eu-ES" sz="1000" b="1" i="0" u="none" strike="noStrike" kern="1200" noProof="0" dirty="0">
                          <a:solidFill>
                            <a:srgbClr val="000000"/>
                          </a:solidFill>
                          <a:effectLst/>
                          <a:latin typeface="Century Gothic" panose="020B0502020202020204" pitchFamily="34" charset="0"/>
                          <a:ea typeface="+mn-ea"/>
                          <a:cs typeface="+mn-cs"/>
                        </a:rPr>
                        <a:t>I. LERROA: </a:t>
                      </a:r>
                      <a:r>
                        <a:rPr lang="eu-ES" sz="1000" b="1" i="0" u="none" strike="noStrike" kern="1200" noProof="0" dirty="0" err="1">
                          <a:solidFill>
                            <a:srgbClr val="000000"/>
                          </a:solidFill>
                          <a:effectLst/>
                          <a:latin typeface="Century Gothic" panose="020B0502020202020204" pitchFamily="34" charset="0"/>
                          <a:ea typeface="+mn-ea"/>
                          <a:cs typeface="+mn-cs"/>
                        </a:rPr>
                        <a:t>Covid</a:t>
                      </a:r>
                      <a:r>
                        <a:rPr lang="eu-ES" sz="1000" b="1" i="0" u="none" strike="noStrike" kern="1200" noProof="0" dirty="0">
                          <a:solidFill>
                            <a:srgbClr val="000000"/>
                          </a:solidFill>
                          <a:effectLst/>
                          <a:latin typeface="Century Gothic" panose="020B0502020202020204" pitchFamily="34" charset="0"/>
                          <a:ea typeface="+mn-ea"/>
                          <a:cs typeface="+mn-cs"/>
                        </a:rPr>
                        <a:t> berehalako ekintzak</a:t>
                      </a:r>
                    </a:p>
                  </a:txBody>
                  <a:tcPr marL="7620" marR="7620" marT="76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ctr"/>
                      <a:r>
                        <a:rPr lang="eu-ES" sz="1000" b="0" i="0" u="none" strike="noStrike" noProof="0" dirty="0">
                          <a:solidFill>
                            <a:srgbClr val="000000"/>
                          </a:solidFill>
                          <a:effectLst/>
                          <a:latin typeface="Century Gothic" panose="020B0502020202020204" pitchFamily="34" charset="0"/>
                        </a:rPr>
                        <a:t>2020 – Iraila</a:t>
                      </a:r>
                      <a:r>
                        <a:rPr lang="eu-ES" sz="1000" b="0" i="0" u="none" strike="noStrike" baseline="0" noProof="0" dirty="0">
                          <a:solidFill>
                            <a:srgbClr val="000000"/>
                          </a:solidFill>
                          <a:effectLst/>
                          <a:latin typeface="Century Gothic" panose="020B0502020202020204" pitchFamily="34" charset="0"/>
                        </a:rPr>
                        <a:t> </a:t>
                      </a:r>
                      <a:r>
                        <a:rPr lang="eu-ES" sz="1000" b="0" i="0" u="none" strike="noStrike" noProof="0" dirty="0">
                          <a:solidFill>
                            <a:srgbClr val="000000"/>
                          </a:solidFill>
                          <a:effectLst/>
                          <a:latin typeface="Century Gothic" panose="020B0502020202020204" pitchFamily="34" charset="0"/>
                        </a:rPr>
                        <a:t>2022</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1"/>
                  </a:ext>
                </a:extLst>
              </a:tr>
              <a:tr h="320040">
                <a:tc>
                  <a:txBody>
                    <a:bodyPr/>
                    <a:lstStyle/>
                    <a:p>
                      <a:pPr algn="l" fontAlgn="ctr"/>
                      <a:r>
                        <a:rPr lang="eu-ES" sz="1000" b="1" i="0" u="none" strike="noStrike" kern="1200" noProof="0" dirty="0">
                          <a:solidFill>
                            <a:srgbClr val="000000"/>
                          </a:solidFill>
                          <a:effectLst/>
                          <a:latin typeface="Century Gothic" panose="020B0502020202020204" pitchFamily="34" charset="0"/>
                          <a:ea typeface="+mn-ea"/>
                          <a:cs typeface="+mn-cs"/>
                        </a:rPr>
                        <a:t>II. LERROA: </a:t>
                      </a:r>
                      <a:r>
                        <a:rPr lang="eu-ES" sz="1000" b="1" i="0" u="none" strike="noStrike" kern="1200" noProof="0" dirty="0" err="1">
                          <a:solidFill>
                            <a:srgbClr val="000000"/>
                          </a:solidFill>
                          <a:effectLst/>
                          <a:latin typeface="Century Gothic" panose="020B0502020202020204" pitchFamily="34" charset="0"/>
                          <a:ea typeface="+mn-ea"/>
                          <a:cs typeface="+mn-cs"/>
                        </a:rPr>
                        <a:t>Covid</a:t>
                      </a:r>
                      <a:r>
                        <a:rPr lang="eu-ES" sz="1000" b="1" i="0" u="none" strike="noStrike" kern="1200" noProof="0" dirty="0">
                          <a:solidFill>
                            <a:srgbClr val="000000"/>
                          </a:solidFill>
                          <a:effectLst/>
                          <a:latin typeface="Century Gothic" panose="020B0502020202020204" pitchFamily="34" charset="0"/>
                          <a:ea typeface="+mn-ea"/>
                          <a:cs typeface="+mn-cs"/>
                        </a:rPr>
                        <a:t> osteko berreskuratze-ekintzak</a:t>
                      </a:r>
                    </a:p>
                  </a:txBody>
                  <a:tcPr marL="7620" marR="7620" marT="7620" marB="0" anchor="ctr">
                    <a:lnL>
                      <a:noFill/>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u-ES" sz="1000" b="0" i="0" u="none" strike="noStrike" noProof="0" dirty="0">
                          <a:solidFill>
                            <a:srgbClr val="000000"/>
                          </a:solidFill>
                          <a:effectLst/>
                          <a:latin typeface="Century Gothic" panose="020B0502020202020204" pitchFamily="34" charset="0"/>
                        </a:rPr>
                        <a:t>Iraila 2022 – Abendua 2024</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2"/>
                  </a:ext>
                </a:extLst>
              </a:tr>
              <a:tr h="350520">
                <a:tc>
                  <a:txBody>
                    <a:bodyPr/>
                    <a:lstStyle/>
                    <a:p>
                      <a:pPr algn="l" fontAlgn="ctr"/>
                      <a:r>
                        <a:rPr lang="eu-ES" sz="1000" b="1" i="0" u="none" strike="noStrike" kern="1200" noProof="0" dirty="0">
                          <a:solidFill>
                            <a:srgbClr val="000000"/>
                          </a:solidFill>
                          <a:effectLst/>
                          <a:latin typeface="Century Gothic" panose="020B0502020202020204" pitchFamily="34" charset="0"/>
                          <a:ea typeface="+mn-ea"/>
                          <a:cs typeface="+mn-cs"/>
                        </a:rPr>
                        <a:t>III. LERROA: sendotze-ekintzak</a:t>
                      </a:r>
                    </a:p>
                  </a:txBody>
                  <a:tcPr marL="7620" marR="7620" marT="7620" marB="0" anchor="ctr">
                    <a:lnL>
                      <a:noFill/>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u-ES" sz="1000" b="0" i="0" u="none" strike="noStrike" noProof="0" dirty="0">
                          <a:solidFill>
                            <a:srgbClr val="000000"/>
                          </a:solidFill>
                          <a:effectLst/>
                          <a:latin typeface="Century Gothic" panose="020B0502020202020204" pitchFamily="34" charset="0"/>
                        </a:rPr>
                        <a:t>Urtarrila 2025 – Abendua 2026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3"/>
                  </a:ext>
                </a:extLst>
              </a:tr>
              <a:tr h="337966">
                <a:tc>
                  <a:txBody>
                    <a:bodyPr/>
                    <a:lstStyle/>
                    <a:p>
                      <a:pPr algn="l" fontAlgn="ctr"/>
                      <a:r>
                        <a:rPr lang="eu-ES" sz="1000" b="1" i="0" u="none" strike="noStrike" kern="1200" noProof="0" dirty="0">
                          <a:solidFill>
                            <a:srgbClr val="000000"/>
                          </a:solidFill>
                          <a:effectLst/>
                          <a:latin typeface="Century Gothic" panose="020B0502020202020204" pitchFamily="34" charset="0"/>
                          <a:ea typeface="+mn-ea"/>
                          <a:cs typeface="+mn-cs"/>
                        </a:rPr>
                        <a:t>IV. LERROA: denboran zehar mantendutako ekintzak</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ctr" fontAlgn="ctr"/>
                      <a:r>
                        <a:rPr lang="eu-ES" sz="1000" b="0" i="0" u="none" strike="noStrike" kern="1200" noProof="0" dirty="0">
                          <a:solidFill>
                            <a:srgbClr val="000000"/>
                          </a:solidFill>
                          <a:effectLst/>
                          <a:latin typeface="Century Gothic" panose="020B0502020202020204" pitchFamily="34" charset="0"/>
                          <a:ea typeface="+mn-ea"/>
                          <a:cs typeface="+mn-cs"/>
                        </a:rPr>
                        <a:t>2020-</a:t>
                      </a:r>
                      <a:r>
                        <a:rPr lang="eu-ES" sz="1000" b="0" i="0" u="none" strike="noStrike" noProof="0" dirty="0">
                          <a:solidFill>
                            <a:srgbClr val="000000"/>
                          </a:solidFill>
                          <a:effectLst/>
                          <a:latin typeface="Century Gothic" panose="020B0502020202020204" pitchFamily="34" charset="0"/>
                        </a:rPr>
                        <a:t>2026</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5389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a:xfrm>
            <a:off x="8660473" y="6494522"/>
            <a:ext cx="334962" cy="215900"/>
          </a:xfrm>
        </p:spPr>
        <p:txBody>
          <a:bodyPr/>
          <a:lstStyle/>
          <a:p>
            <a:pPr>
              <a:defRPr/>
            </a:pPr>
            <a:fld id="{E74DB4C6-F102-43FF-A0C8-90DF3C1E6CE1}" type="slidenum">
              <a:rPr lang="es-ES" altLang="es-ES_tradnl" smtClean="0"/>
              <a:pPr>
                <a:defRPr/>
              </a:pPr>
              <a:t>12</a:t>
            </a:fld>
            <a:endParaRPr lang="es-ES" altLang="es-ES_tradnl" dirty="0"/>
          </a:p>
        </p:txBody>
      </p:sp>
      <p:sp>
        <p:nvSpPr>
          <p:cNvPr id="15" name="Rectangle 14"/>
          <p:cNvSpPr>
            <a:spLocks noChangeArrowheads="1"/>
          </p:cNvSpPr>
          <p:nvPr/>
        </p:nvSpPr>
        <p:spPr bwMode="auto">
          <a:xfrm>
            <a:off x="866216" y="1772816"/>
            <a:ext cx="7911851" cy="4530725"/>
          </a:xfrm>
          <a:prstGeom prst="rect">
            <a:avLst/>
          </a:prstGeom>
          <a:solidFill>
            <a:srgbClr val="DEE7EB"/>
          </a:solidFill>
          <a:ln>
            <a:noFill/>
          </a:ln>
          <a:effectLst/>
        </p:spPr>
        <p:txBody>
          <a:bodyPr wrap="square" anchor="ctr">
            <a:spAutoFit/>
          </a:bodyPr>
          <a:lstStyle/>
          <a:p>
            <a:endParaRPr lang="es-ES_tradnl"/>
          </a:p>
        </p:txBody>
      </p:sp>
      <p:sp>
        <p:nvSpPr>
          <p:cNvPr id="17" name="12 CuadroTexto"/>
          <p:cNvSpPr txBox="1">
            <a:spLocks noChangeArrowheads="1"/>
          </p:cNvSpPr>
          <p:nvPr/>
        </p:nvSpPr>
        <p:spPr bwMode="auto">
          <a:xfrm>
            <a:off x="865724" y="1916832"/>
            <a:ext cx="7928223" cy="278538"/>
          </a:xfrm>
          <a:prstGeom prst="rect">
            <a:avLst/>
          </a:prstGeom>
          <a:solidFill>
            <a:schemeClr val="bg2">
              <a:lumMod val="50000"/>
            </a:schemeClr>
          </a:solidFill>
          <a:ln>
            <a:noFill/>
          </a:ln>
          <a:effectLst/>
          <a:extLst/>
        </p:spPr>
        <p:txBody>
          <a:bodyPr wrap="square">
            <a:spAutoFit/>
          </a:bodyPr>
          <a:lstStyle>
            <a:defPPr>
              <a:defRPr lang="eu-ES"/>
            </a:defPPr>
            <a:lvl1pPr indent="0" algn="ctr" fontAlgn="base">
              <a:lnSpc>
                <a:spcPct val="110000"/>
              </a:lnSpc>
              <a:spcBef>
                <a:spcPct val="0"/>
              </a:spcBef>
              <a:spcAft>
                <a:spcPts val="600"/>
              </a:spcAft>
              <a:defRPr sz="1100" b="1" i="1">
                <a:solidFill>
                  <a:srgbClr val="FFFFFF"/>
                </a:solidFill>
              </a:defRPr>
            </a:lvl1pPr>
            <a:lvl2pPr marL="188913" indent="-90488" eaLnBrk="0" hangingPunct="0"/>
            <a:lvl3pPr marL="568325" eaLnBrk="0" hangingPunct="0"/>
            <a:lvl4pPr marL="758825" eaLnBrk="0" hangingPunct="0"/>
            <a:lvl5pPr marL="954088" indent="-4763" eaLnBrk="0" hangingPunct="0"/>
            <a:lvl6pPr marL="1411288" indent="-4763" eaLnBrk="0" fontAlgn="base" hangingPunct="0">
              <a:spcBef>
                <a:spcPct val="0"/>
              </a:spcBef>
              <a:spcAft>
                <a:spcPct val="0"/>
              </a:spcAft>
            </a:lvl6pPr>
            <a:lvl7pPr marL="1868488" indent="-4763" eaLnBrk="0" fontAlgn="base" hangingPunct="0">
              <a:spcBef>
                <a:spcPct val="0"/>
              </a:spcBef>
              <a:spcAft>
                <a:spcPct val="0"/>
              </a:spcAft>
            </a:lvl7pPr>
            <a:lvl8pPr marL="2325688" indent="-4763" eaLnBrk="0" fontAlgn="base" hangingPunct="0">
              <a:spcBef>
                <a:spcPct val="0"/>
              </a:spcBef>
              <a:spcAft>
                <a:spcPct val="0"/>
              </a:spcAft>
            </a:lvl8pPr>
            <a:lvl9pPr marL="2782888" indent="-4763" eaLnBrk="0" fontAlgn="base" hangingPunct="0">
              <a:spcBef>
                <a:spcPct val="0"/>
              </a:spcBef>
              <a:spcAft>
                <a:spcPct val="0"/>
              </a:spcAft>
            </a:lvl9pPr>
          </a:lstStyle>
          <a:p>
            <a:pPr algn="l"/>
            <a:r>
              <a:rPr lang="es-ES" altLang="es-ES_tradnl" dirty="0"/>
              <a:t>2. LERROA. COVID ONDORENGO SUSPERRALDIA</a:t>
            </a:r>
          </a:p>
        </p:txBody>
      </p:sp>
      <p:sp>
        <p:nvSpPr>
          <p:cNvPr id="3" name="CuadroTexto 2"/>
          <p:cNvSpPr txBox="1"/>
          <p:nvPr/>
        </p:nvSpPr>
        <p:spPr>
          <a:xfrm>
            <a:off x="1259632" y="2339386"/>
            <a:ext cx="7200800" cy="861774"/>
          </a:xfrm>
          <a:prstGeom prst="rect">
            <a:avLst/>
          </a:prstGeom>
          <a:noFill/>
        </p:spPr>
        <p:txBody>
          <a:bodyPr wrap="square" rtlCol="0">
            <a:spAutoFit/>
          </a:bodyPr>
          <a:lstStyle>
            <a:defPPr>
              <a:defRPr lang="es-ES"/>
            </a:defPPr>
            <a:lvl1pPr marL="228600" indent="-228600">
              <a:buAutoNum type="arabicPeriod"/>
              <a:defRPr sz="1000" b="1"/>
            </a:lvl1pPr>
          </a:lstStyle>
          <a:p>
            <a:r>
              <a:rPr lang="eu-ES" dirty="0"/>
              <a:t>EIBARKO HIRI-MERKATARITZARI BURUZKO DATUEN PLATAFORMA DENBORA ERREALEAN. Sorkuntza, </a:t>
            </a:r>
          </a:p>
          <a:p>
            <a:r>
              <a:rPr lang="eu-ES" dirty="0"/>
              <a:t>EKIMEN PILOTUAK ELKARTEAREKIN. Aliantzak, eskala-ekonomiak, proiektu bereziak, enpresa-lankidetzak, komunitateak, etab.</a:t>
            </a:r>
          </a:p>
          <a:p>
            <a:r>
              <a:rPr lang="eu-ES" dirty="0"/>
              <a:t>DIZIPLINA ANITZEKO PROIEKTUAK. Lankidetza-proiektuak garatzea, beste sektore batzuetan sartuz.</a:t>
            </a:r>
          </a:p>
          <a:p>
            <a:r>
              <a:rPr lang="eu-ES" dirty="0"/>
              <a:t>KALEKO MERKATARITZA- ETA KULTURA-ERABILERARAKO LAGUNTZA jarraitutasuna bermatuta.</a:t>
            </a:r>
          </a:p>
        </p:txBody>
      </p:sp>
      <p:sp>
        <p:nvSpPr>
          <p:cNvPr id="9" name="Rectángulo 8"/>
          <p:cNvSpPr/>
          <p:nvPr/>
        </p:nvSpPr>
        <p:spPr>
          <a:xfrm>
            <a:off x="4800005" y="1900970"/>
            <a:ext cx="3619902" cy="276999"/>
          </a:xfrm>
          <a:prstGeom prst="rect">
            <a:avLst/>
          </a:prstGeom>
        </p:spPr>
        <p:txBody>
          <a:bodyPr wrap="none">
            <a:spAutoFit/>
          </a:bodyPr>
          <a:lstStyle/>
          <a:p>
            <a:pPr algn="ctr" fontAlgn="b"/>
            <a:r>
              <a:rPr lang="es-ES" b="1" i="1" dirty="0" err="1">
                <a:solidFill>
                  <a:srgbClr val="FFFF00"/>
                </a:solidFill>
              </a:rPr>
              <a:t>Burutze</a:t>
            </a:r>
            <a:r>
              <a:rPr lang="es-ES" b="1" i="1" dirty="0">
                <a:solidFill>
                  <a:srgbClr val="FFFF00"/>
                </a:solidFill>
              </a:rPr>
              <a:t> </a:t>
            </a:r>
            <a:r>
              <a:rPr lang="es-ES" b="1" i="1" dirty="0" err="1">
                <a:solidFill>
                  <a:srgbClr val="FFFF00"/>
                </a:solidFill>
              </a:rPr>
              <a:t>epea</a:t>
            </a:r>
            <a:r>
              <a:rPr lang="es-ES" b="1" i="1" dirty="0">
                <a:solidFill>
                  <a:srgbClr val="FFFF00"/>
                </a:solidFill>
              </a:rPr>
              <a:t>: 2022ko </a:t>
            </a:r>
            <a:r>
              <a:rPr lang="es-ES" b="1" i="1" dirty="0" err="1">
                <a:solidFill>
                  <a:srgbClr val="FFFF00"/>
                </a:solidFill>
              </a:rPr>
              <a:t>iraila</a:t>
            </a:r>
            <a:r>
              <a:rPr lang="es-ES" b="1" i="1" dirty="0">
                <a:solidFill>
                  <a:srgbClr val="FFFF00"/>
                </a:solidFill>
              </a:rPr>
              <a:t> –2024ko </a:t>
            </a:r>
            <a:r>
              <a:rPr lang="es-ES" b="1" i="1" dirty="0" err="1">
                <a:solidFill>
                  <a:srgbClr val="FFFF00"/>
                </a:solidFill>
              </a:rPr>
              <a:t>abendua</a:t>
            </a:r>
            <a:r>
              <a:rPr lang="es-ES" b="1" i="1" dirty="0">
                <a:solidFill>
                  <a:srgbClr val="FFFF00"/>
                </a:solidFill>
              </a:rPr>
              <a:t> </a:t>
            </a:r>
          </a:p>
        </p:txBody>
      </p:sp>
      <p:sp>
        <p:nvSpPr>
          <p:cNvPr id="10" name="12 CuadroTexto"/>
          <p:cNvSpPr txBox="1">
            <a:spLocks noChangeArrowheads="1"/>
          </p:cNvSpPr>
          <p:nvPr/>
        </p:nvSpPr>
        <p:spPr bwMode="auto">
          <a:xfrm>
            <a:off x="857257" y="3429000"/>
            <a:ext cx="7928223" cy="278538"/>
          </a:xfrm>
          <a:prstGeom prst="rect">
            <a:avLst/>
          </a:prstGeom>
          <a:solidFill>
            <a:schemeClr val="bg2">
              <a:lumMod val="50000"/>
            </a:schemeClr>
          </a:solidFill>
          <a:ln>
            <a:noFill/>
          </a:ln>
          <a:effectLst/>
          <a:extLst/>
        </p:spPr>
        <p:txBody>
          <a:bodyPr wrap="square">
            <a:spAutoFit/>
          </a:bodyPr>
          <a:lstStyle>
            <a:defPPr>
              <a:defRPr lang="eu-ES"/>
            </a:defPPr>
            <a:lvl1pPr indent="0" algn="ctr" fontAlgn="base">
              <a:lnSpc>
                <a:spcPct val="110000"/>
              </a:lnSpc>
              <a:spcBef>
                <a:spcPct val="0"/>
              </a:spcBef>
              <a:spcAft>
                <a:spcPts val="600"/>
              </a:spcAft>
              <a:defRPr sz="1100" b="1" i="1">
                <a:solidFill>
                  <a:srgbClr val="FFFFFF"/>
                </a:solidFill>
              </a:defRPr>
            </a:lvl1pPr>
            <a:lvl2pPr marL="188913" indent="-90488" eaLnBrk="0" hangingPunct="0"/>
            <a:lvl3pPr marL="568325" eaLnBrk="0" hangingPunct="0"/>
            <a:lvl4pPr marL="758825" eaLnBrk="0" hangingPunct="0"/>
            <a:lvl5pPr marL="954088" indent="-4763" eaLnBrk="0" hangingPunct="0"/>
            <a:lvl6pPr marL="1411288" indent="-4763" eaLnBrk="0" fontAlgn="base" hangingPunct="0">
              <a:spcBef>
                <a:spcPct val="0"/>
              </a:spcBef>
              <a:spcAft>
                <a:spcPct val="0"/>
              </a:spcAft>
            </a:lvl6pPr>
            <a:lvl7pPr marL="1868488" indent="-4763" eaLnBrk="0" fontAlgn="base" hangingPunct="0">
              <a:spcBef>
                <a:spcPct val="0"/>
              </a:spcBef>
              <a:spcAft>
                <a:spcPct val="0"/>
              </a:spcAft>
            </a:lvl7pPr>
            <a:lvl8pPr marL="2325688" indent="-4763" eaLnBrk="0" fontAlgn="base" hangingPunct="0">
              <a:spcBef>
                <a:spcPct val="0"/>
              </a:spcBef>
              <a:spcAft>
                <a:spcPct val="0"/>
              </a:spcAft>
            </a:lvl8pPr>
            <a:lvl9pPr marL="2782888" indent="-4763" eaLnBrk="0" fontAlgn="base" hangingPunct="0">
              <a:spcBef>
                <a:spcPct val="0"/>
              </a:spcBef>
              <a:spcAft>
                <a:spcPct val="0"/>
              </a:spcAft>
            </a:lvl9pPr>
          </a:lstStyle>
          <a:p>
            <a:pPr algn="l"/>
            <a:r>
              <a:rPr lang="es-ES" altLang="es-ES_tradnl" dirty="0"/>
              <a:t>3. LERROA: EGONKORTZEA</a:t>
            </a:r>
          </a:p>
        </p:txBody>
      </p:sp>
      <p:sp>
        <p:nvSpPr>
          <p:cNvPr id="11" name="CuadroTexto 10"/>
          <p:cNvSpPr txBox="1"/>
          <p:nvPr/>
        </p:nvSpPr>
        <p:spPr>
          <a:xfrm>
            <a:off x="1259632" y="3910202"/>
            <a:ext cx="7200800" cy="861774"/>
          </a:xfrm>
          <a:prstGeom prst="rect">
            <a:avLst/>
          </a:prstGeom>
          <a:noFill/>
        </p:spPr>
        <p:txBody>
          <a:bodyPr wrap="square" rtlCol="0">
            <a:spAutoFit/>
          </a:bodyPr>
          <a:lstStyle>
            <a:defPPr>
              <a:defRPr lang="es-ES"/>
            </a:defPPr>
            <a:lvl1pPr marL="228600" indent="-228600">
              <a:buAutoNum type="arabicPeriod"/>
              <a:defRPr sz="1000" b="1"/>
            </a:lvl1pPr>
          </a:lstStyle>
          <a:p>
            <a:r>
              <a:rPr lang="eu-ES" dirty="0"/>
              <a:t>HIRIKO MERKATARITZA-GUNEAK SUSTATZEA, EROSKETA-ESPERIENTZIAREN ESPAZIO GARRANTZITSU GISA, ETA HAIEN ARTEKO TRANTSIZIOA ERRAZTEA</a:t>
            </a:r>
          </a:p>
          <a:p>
            <a:r>
              <a:rPr lang="eu-ES" dirty="0"/>
              <a:t>ESKALAKO EKONOMIAK SORTZEN DITUZTEN LANKIDETZA-PROGRAMETAN PARTE HARTZEA, saltokiei lehiakortasun-abantailak ematea hazkunde-estrategia gisa</a:t>
            </a:r>
          </a:p>
          <a:p>
            <a:r>
              <a:rPr lang="eu-ES" dirty="0"/>
              <a:t>MERKATARIEKIN SOLASALDIAK ESTABLEZIMENDUETAN</a:t>
            </a:r>
          </a:p>
        </p:txBody>
      </p:sp>
      <p:sp>
        <p:nvSpPr>
          <p:cNvPr id="12" name="12 CuadroTexto"/>
          <p:cNvSpPr txBox="1">
            <a:spLocks noChangeArrowheads="1"/>
          </p:cNvSpPr>
          <p:nvPr/>
        </p:nvSpPr>
        <p:spPr bwMode="auto">
          <a:xfrm>
            <a:off x="865724" y="4962856"/>
            <a:ext cx="7928223" cy="262380"/>
          </a:xfrm>
          <a:prstGeom prst="rect">
            <a:avLst/>
          </a:prstGeom>
          <a:solidFill>
            <a:schemeClr val="bg2">
              <a:lumMod val="50000"/>
            </a:schemeClr>
          </a:solidFill>
          <a:ln>
            <a:noFill/>
          </a:ln>
          <a:effectLst/>
          <a:extLst/>
        </p:spPr>
        <p:txBody>
          <a:bodyPr wrap="square">
            <a:spAutoFit/>
          </a:bodyPr>
          <a:lstStyle>
            <a:defPPr>
              <a:defRPr lang="eu-ES"/>
            </a:defPPr>
            <a:lvl1pPr indent="0" algn="ctr" fontAlgn="base">
              <a:lnSpc>
                <a:spcPct val="110000"/>
              </a:lnSpc>
              <a:spcBef>
                <a:spcPct val="0"/>
              </a:spcBef>
              <a:spcAft>
                <a:spcPts val="600"/>
              </a:spcAft>
              <a:defRPr sz="1100" b="1" i="1">
                <a:solidFill>
                  <a:srgbClr val="FFFFFF"/>
                </a:solidFill>
              </a:defRPr>
            </a:lvl1pPr>
            <a:lvl2pPr marL="188913" indent="-90488" eaLnBrk="0" hangingPunct="0"/>
            <a:lvl3pPr marL="568325" eaLnBrk="0" hangingPunct="0"/>
            <a:lvl4pPr marL="758825" eaLnBrk="0" hangingPunct="0"/>
            <a:lvl5pPr marL="954088" indent="-4763" eaLnBrk="0" hangingPunct="0"/>
            <a:lvl6pPr marL="1411288" indent="-4763" eaLnBrk="0" fontAlgn="base" hangingPunct="0">
              <a:spcBef>
                <a:spcPct val="0"/>
              </a:spcBef>
              <a:spcAft>
                <a:spcPct val="0"/>
              </a:spcAft>
            </a:lvl6pPr>
            <a:lvl7pPr marL="1868488" indent="-4763" eaLnBrk="0" fontAlgn="base" hangingPunct="0">
              <a:spcBef>
                <a:spcPct val="0"/>
              </a:spcBef>
              <a:spcAft>
                <a:spcPct val="0"/>
              </a:spcAft>
            </a:lvl7pPr>
            <a:lvl8pPr marL="2325688" indent="-4763" eaLnBrk="0" fontAlgn="base" hangingPunct="0">
              <a:spcBef>
                <a:spcPct val="0"/>
              </a:spcBef>
              <a:spcAft>
                <a:spcPct val="0"/>
              </a:spcAft>
            </a:lvl8pPr>
            <a:lvl9pPr marL="2782888" indent="-4763" eaLnBrk="0" fontAlgn="base" hangingPunct="0">
              <a:spcBef>
                <a:spcPct val="0"/>
              </a:spcBef>
              <a:spcAft>
                <a:spcPct val="0"/>
              </a:spcAft>
            </a:lvl9pPr>
          </a:lstStyle>
          <a:p>
            <a:pPr algn="l"/>
            <a:r>
              <a:rPr lang="eu-ES" altLang="es-ES_tradnl" dirty="0"/>
              <a:t>4. LERROA: DENBORAN MANTENDUTAKO EKINTZAK</a:t>
            </a:r>
          </a:p>
        </p:txBody>
      </p:sp>
      <p:sp>
        <p:nvSpPr>
          <p:cNvPr id="16" name="CuadroTexto 15"/>
          <p:cNvSpPr txBox="1"/>
          <p:nvPr/>
        </p:nvSpPr>
        <p:spPr>
          <a:xfrm>
            <a:off x="1259632" y="5283785"/>
            <a:ext cx="7200800" cy="1169551"/>
          </a:xfrm>
          <a:prstGeom prst="rect">
            <a:avLst/>
          </a:prstGeom>
          <a:noFill/>
        </p:spPr>
        <p:txBody>
          <a:bodyPr wrap="square" rtlCol="0">
            <a:spAutoFit/>
          </a:bodyPr>
          <a:lstStyle>
            <a:defPPr>
              <a:defRPr lang="es-ES"/>
            </a:defPPr>
            <a:lvl1pPr marL="228600" indent="-228600">
              <a:buAutoNum type="arabicPeriod"/>
              <a:defRPr sz="1000" b="1"/>
            </a:lvl1pPr>
          </a:lstStyle>
          <a:p>
            <a:r>
              <a:rPr lang="eu-ES" dirty="0"/>
              <a:t>SAILEN ARTEKO KOORDINAZIOA, merkataritza-sektorean eragina duena.</a:t>
            </a:r>
          </a:p>
          <a:p>
            <a:r>
              <a:rPr lang="eu-ES" dirty="0"/>
              <a:t>ADMINISTRAZIO-IZAPIDEAK KUDEATZEKO LANKIDETZA, kudeaketa-denbora murrizteko</a:t>
            </a:r>
          </a:p>
          <a:p>
            <a:r>
              <a:rPr lang="eu-ES" dirty="0"/>
              <a:t>ENPRESENTZAKO ETA ERAKUNDEENTZAKO LAGUNTZA ARRUNTA, eta denboran zehar mantendu da, PRECOVID egoera berreskuratu arte.</a:t>
            </a:r>
          </a:p>
          <a:p>
            <a:r>
              <a:rPr lang="eu-ES" dirty="0"/>
              <a:t>MERKATARITZA-GUNEETAKO HIRI-EREMUA ZAINTZEKO ETA HARMONIARAKO NEURRIAK. Merkataritza-guneetako hiri-espazioa ebaluatzeko eta kontrolatzeko organoa.</a:t>
            </a:r>
          </a:p>
          <a:p>
            <a:pPr marL="0" indent="0">
              <a:buNone/>
            </a:pPr>
            <a:endParaRPr lang="eu-ES" dirty="0"/>
          </a:p>
        </p:txBody>
      </p:sp>
      <p:sp>
        <p:nvSpPr>
          <p:cNvPr id="18" name="Rectángulo 17"/>
          <p:cNvSpPr/>
          <p:nvPr/>
        </p:nvSpPr>
        <p:spPr>
          <a:xfrm>
            <a:off x="4746498" y="3404173"/>
            <a:ext cx="3975768" cy="276999"/>
          </a:xfrm>
          <a:prstGeom prst="rect">
            <a:avLst/>
          </a:prstGeom>
        </p:spPr>
        <p:txBody>
          <a:bodyPr wrap="none">
            <a:spAutoFit/>
          </a:bodyPr>
          <a:lstStyle/>
          <a:p>
            <a:pPr algn="ctr" fontAlgn="b"/>
            <a:r>
              <a:rPr lang="es-ES" b="1" i="1" dirty="0" err="1">
                <a:solidFill>
                  <a:srgbClr val="FFFF00"/>
                </a:solidFill>
              </a:rPr>
              <a:t>Burutze</a:t>
            </a:r>
            <a:r>
              <a:rPr lang="es-ES" b="1" i="1" dirty="0">
                <a:solidFill>
                  <a:srgbClr val="FFFF00"/>
                </a:solidFill>
              </a:rPr>
              <a:t> </a:t>
            </a:r>
            <a:r>
              <a:rPr lang="es-ES" b="1" i="1" dirty="0" err="1">
                <a:solidFill>
                  <a:srgbClr val="FFFF00"/>
                </a:solidFill>
              </a:rPr>
              <a:t>epea</a:t>
            </a:r>
            <a:r>
              <a:rPr lang="es-ES" b="1" i="1" dirty="0">
                <a:solidFill>
                  <a:srgbClr val="FFFF00"/>
                </a:solidFill>
              </a:rPr>
              <a:t>: 2025eko </a:t>
            </a:r>
            <a:r>
              <a:rPr lang="es-ES" b="1" i="1" dirty="0" err="1">
                <a:solidFill>
                  <a:srgbClr val="FFFF00"/>
                </a:solidFill>
              </a:rPr>
              <a:t>urtarrila</a:t>
            </a:r>
            <a:r>
              <a:rPr lang="es-ES" b="1" i="1" dirty="0">
                <a:solidFill>
                  <a:srgbClr val="FFFF00"/>
                </a:solidFill>
              </a:rPr>
              <a:t> – 2026ko </a:t>
            </a:r>
            <a:r>
              <a:rPr lang="es-ES" b="1" i="1" dirty="0" err="1">
                <a:solidFill>
                  <a:srgbClr val="FFFF00"/>
                </a:solidFill>
              </a:rPr>
              <a:t>abendua</a:t>
            </a:r>
            <a:r>
              <a:rPr lang="es-ES" b="1" i="1" dirty="0">
                <a:solidFill>
                  <a:srgbClr val="FFFF00"/>
                </a:solidFill>
              </a:rPr>
              <a:t> </a:t>
            </a:r>
          </a:p>
        </p:txBody>
      </p:sp>
      <p:sp>
        <p:nvSpPr>
          <p:cNvPr id="19" name="Rectángulo 18"/>
          <p:cNvSpPr/>
          <p:nvPr/>
        </p:nvSpPr>
        <p:spPr>
          <a:xfrm>
            <a:off x="6416630" y="4967156"/>
            <a:ext cx="2008883" cy="276999"/>
          </a:xfrm>
          <a:prstGeom prst="rect">
            <a:avLst/>
          </a:prstGeom>
        </p:spPr>
        <p:txBody>
          <a:bodyPr wrap="none">
            <a:spAutoFit/>
          </a:bodyPr>
          <a:lstStyle/>
          <a:p>
            <a:pPr algn="ctr" fontAlgn="b"/>
            <a:r>
              <a:rPr lang="eu-ES" b="1" i="1" dirty="0">
                <a:solidFill>
                  <a:srgbClr val="FFFF00"/>
                </a:solidFill>
              </a:rPr>
              <a:t>Burutze epea: 2020-2026</a:t>
            </a:r>
          </a:p>
        </p:txBody>
      </p:sp>
      <p:graphicFrame>
        <p:nvGraphicFramePr>
          <p:cNvPr id="20" name="Tabla 19"/>
          <p:cNvGraphicFramePr>
            <a:graphicFrameLocks noGrp="1"/>
          </p:cNvGraphicFramePr>
          <p:nvPr>
            <p:extLst>
              <p:ext uri="{D42A27DB-BD31-4B8C-83A1-F6EECF244321}">
                <p14:modId xmlns:p14="http://schemas.microsoft.com/office/powerpoint/2010/main" val="2270885922"/>
              </p:ext>
            </p:extLst>
          </p:nvPr>
        </p:nvGraphicFramePr>
        <p:xfrm>
          <a:off x="5364089" y="350628"/>
          <a:ext cx="3240360" cy="930230"/>
        </p:xfrm>
        <a:graphic>
          <a:graphicData uri="http://schemas.openxmlformats.org/drawingml/2006/table">
            <a:tbl>
              <a:tblPr/>
              <a:tblGrid>
                <a:gridCol w="151216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308801">
                <a:tc>
                  <a:txBody>
                    <a:bodyPr/>
                    <a:lstStyle/>
                    <a:p>
                      <a:pPr marL="228600" indent="-228600" algn="l" defTabSz="871538" rtl="0" fontAlgn="base">
                        <a:spcBef>
                          <a:spcPct val="0"/>
                        </a:spcBef>
                        <a:spcAft>
                          <a:spcPct val="0"/>
                        </a:spcAft>
                        <a:buAutoNum type="arabicPeriod"/>
                      </a:pPr>
                      <a:r>
                        <a:rPr lang="en-US" sz="1000" b="1" kern="1200" dirty="0">
                          <a:solidFill>
                            <a:schemeClr val="tx1"/>
                          </a:solidFill>
                          <a:latin typeface="Century Gothic" pitchFamily="34" charset="0"/>
                          <a:ea typeface="+mn-ea"/>
                          <a:cs typeface="+mn-cs"/>
                        </a:rPr>
                        <a:t>I. </a:t>
                      </a:r>
                      <a:r>
                        <a:rPr lang="en-US" sz="1000" b="1" kern="1200" dirty="0" err="1">
                          <a:solidFill>
                            <a:schemeClr val="tx1"/>
                          </a:solidFill>
                          <a:latin typeface="Century Gothic" pitchFamily="34" charset="0"/>
                          <a:ea typeface="+mn-ea"/>
                          <a:cs typeface="+mn-cs"/>
                        </a:rPr>
                        <a:t>lerroa</a:t>
                      </a:r>
                      <a:r>
                        <a:rPr lang="en-US" sz="1000" b="1" kern="1200" dirty="0">
                          <a:solidFill>
                            <a:schemeClr val="tx1"/>
                          </a:solidFill>
                          <a:latin typeface="Century Gothic" pitchFamily="34" charset="0"/>
                          <a:ea typeface="+mn-ea"/>
                          <a:cs typeface="+mn-cs"/>
                        </a:rPr>
                        <a:t>: </a:t>
                      </a:r>
                      <a:r>
                        <a:rPr lang="en-US" sz="1000" b="1" kern="1200" dirty="0" err="1">
                          <a:solidFill>
                            <a:schemeClr val="tx1"/>
                          </a:solidFill>
                          <a:latin typeface="Century Gothic" pitchFamily="34" charset="0"/>
                          <a:ea typeface="+mn-ea"/>
                          <a:cs typeface="+mn-cs"/>
                        </a:rPr>
                        <a:t>Covid</a:t>
                      </a:r>
                      <a:r>
                        <a:rPr lang="en-US" sz="1000" b="1" kern="1200" dirty="0">
                          <a:solidFill>
                            <a:schemeClr val="tx1"/>
                          </a:solidFill>
                          <a:latin typeface="Century Gothic" pitchFamily="34" charset="0"/>
                          <a:ea typeface="+mn-ea"/>
                          <a:cs typeface="+mn-cs"/>
                        </a:rPr>
                        <a:t> </a:t>
                      </a:r>
                      <a:r>
                        <a:rPr lang="en-US" sz="1000" b="1" kern="1200" dirty="0" err="1">
                          <a:solidFill>
                            <a:schemeClr val="tx1"/>
                          </a:solidFill>
                          <a:latin typeface="Century Gothic" pitchFamily="34" charset="0"/>
                          <a:ea typeface="+mn-ea"/>
                          <a:cs typeface="+mn-cs"/>
                        </a:rPr>
                        <a:t>berehalako</a:t>
                      </a:r>
                      <a:r>
                        <a:rPr lang="en-US" sz="1000" b="1" kern="1200" dirty="0">
                          <a:solidFill>
                            <a:schemeClr val="tx1"/>
                          </a:solidFill>
                          <a:latin typeface="Century Gothic" pitchFamily="34" charset="0"/>
                          <a:ea typeface="+mn-ea"/>
                          <a:cs typeface="+mn-cs"/>
                        </a:rPr>
                        <a:t> </a:t>
                      </a:r>
                      <a:r>
                        <a:rPr lang="en-US" sz="1000" b="1" kern="1200" dirty="0" err="1">
                          <a:solidFill>
                            <a:schemeClr val="tx1"/>
                          </a:solidFill>
                          <a:latin typeface="Century Gothic" pitchFamily="34" charset="0"/>
                          <a:ea typeface="+mn-ea"/>
                          <a:cs typeface="+mn-cs"/>
                        </a:rPr>
                        <a:t>ekintzak</a:t>
                      </a:r>
                      <a:endParaRPr lang="es-ES" sz="1000" b="1" kern="1200" dirty="0">
                        <a:solidFill>
                          <a:schemeClr val="tx1"/>
                        </a:solidFill>
                        <a:latin typeface="Century Gothic" pitchFamily="34" charset="0"/>
                        <a:ea typeface="+mn-ea"/>
                        <a:cs typeface="+mn-cs"/>
                      </a:endParaRPr>
                    </a:p>
                  </a:txBody>
                  <a:tcPr marL="7620" marR="7620" marT="7620" marB="0" anchor="ctr">
                    <a:lnL>
                      <a:noFill/>
                    </a:lnL>
                    <a:lnR>
                      <a:noFill/>
                    </a:lnR>
                    <a:lnT>
                      <a:noFill/>
                    </a:lnT>
                    <a:lnB>
                      <a:noFill/>
                    </a:lnB>
                    <a:solidFill>
                      <a:srgbClr val="FF0000"/>
                    </a:solidFill>
                  </a:tcPr>
                </a:tc>
                <a:tc>
                  <a:txBody>
                    <a:bodyPr/>
                    <a:lstStyle/>
                    <a:p>
                      <a:pPr marL="0" indent="0" algn="l" defTabSz="871538" rtl="0" fontAlgn="base">
                        <a:spcBef>
                          <a:spcPct val="0"/>
                        </a:spcBef>
                        <a:spcAft>
                          <a:spcPct val="0"/>
                        </a:spcAft>
                        <a:buNone/>
                      </a:pPr>
                      <a:r>
                        <a:rPr lang="es-ES" sz="1000" b="1" kern="1200" dirty="0">
                          <a:solidFill>
                            <a:schemeClr val="tx1"/>
                          </a:solidFill>
                          <a:latin typeface="Century Gothic" pitchFamily="34" charset="0"/>
                          <a:ea typeface="+mn-ea"/>
                          <a:cs typeface="+mn-cs"/>
                        </a:rPr>
                        <a:t>3.    III. </a:t>
                      </a:r>
                      <a:r>
                        <a:rPr lang="es-ES" sz="1000" b="1" kern="1200" dirty="0" err="1">
                          <a:solidFill>
                            <a:schemeClr val="tx1"/>
                          </a:solidFill>
                          <a:latin typeface="Century Gothic" pitchFamily="34" charset="0"/>
                          <a:ea typeface="+mn-ea"/>
                          <a:cs typeface="+mn-cs"/>
                        </a:rPr>
                        <a:t>lerroa</a:t>
                      </a:r>
                      <a:r>
                        <a:rPr lang="es-ES" sz="1000" b="1" kern="1200" dirty="0">
                          <a:solidFill>
                            <a:schemeClr val="tx1"/>
                          </a:solidFill>
                          <a:latin typeface="Century Gothic" pitchFamily="34" charset="0"/>
                          <a:ea typeface="+mn-ea"/>
                          <a:cs typeface="+mn-cs"/>
                        </a:rPr>
                        <a:t>: </a:t>
                      </a:r>
                      <a:r>
                        <a:rPr lang="es-ES" sz="1000" b="1" kern="1200" dirty="0" err="1">
                          <a:solidFill>
                            <a:schemeClr val="tx1"/>
                          </a:solidFill>
                          <a:latin typeface="Century Gothic" pitchFamily="34" charset="0"/>
                          <a:ea typeface="+mn-ea"/>
                          <a:cs typeface="+mn-cs"/>
                        </a:rPr>
                        <a:t>sendotze-ekintzak</a:t>
                      </a:r>
                      <a:endParaRPr lang="es-ES" sz="1000" b="1" kern="1200" dirty="0">
                        <a:solidFill>
                          <a:schemeClr val="tx1"/>
                        </a:solidFill>
                        <a:latin typeface="Century Gothic" pitchFamily="34" charset="0"/>
                        <a:ea typeface="+mn-ea"/>
                        <a:cs typeface="+mn-cs"/>
                      </a:endParaRPr>
                    </a:p>
                  </a:txBody>
                  <a:tcPr marL="7620" marR="7620" marT="7620" marB="0" anchor="ctr">
                    <a:lnL>
                      <a:noFill/>
                    </a:lnL>
                    <a:lnR>
                      <a:noFill/>
                    </a:lnR>
                    <a:lnT>
                      <a:noFill/>
                    </a:lnT>
                    <a:lnB w="63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617810">
                <a:tc>
                  <a:txBody>
                    <a:bodyPr/>
                    <a:lstStyle/>
                    <a:p>
                      <a:pPr marL="0" indent="0" algn="l" defTabSz="871538" rtl="0" fontAlgn="base">
                        <a:spcBef>
                          <a:spcPct val="0"/>
                        </a:spcBef>
                        <a:spcAft>
                          <a:spcPct val="0"/>
                        </a:spcAft>
                        <a:buNone/>
                      </a:pPr>
                      <a:r>
                        <a:rPr lang="es-ES" sz="1000" b="1" kern="1200" dirty="0">
                          <a:solidFill>
                            <a:schemeClr val="tx1"/>
                          </a:solidFill>
                          <a:latin typeface="Century Gothic" pitchFamily="34" charset="0"/>
                          <a:ea typeface="+mn-ea"/>
                          <a:cs typeface="+mn-cs"/>
                        </a:rPr>
                        <a:t>2.   </a:t>
                      </a:r>
                      <a:r>
                        <a:rPr lang="pl-PL" sz="1000" b="1" kern="1200" dirty="0">
                          <a:solidFill>
                            <a:schemeClr val="tx1"/>
                          </a:solidFill>
                          <a:latin typeface="Century Gothic" pitchFamily="34" charset="0"/>
                          <a:ea typeface="+mn-ea"/>
                          <a:cs typeface="+mn-cs"/>
                        </a:rPr>
                        <a:t>II. lerroa: Covid osteko berreskuratze-ekintzak</a:t>
                      </a:r>
                      <a:endParaRPr lang="es-ES" sz="1000" b="1" kern="1200" dirty="0">
                        <a:solidFill>
                          <a:schemeClr val="tx1"/>
                        </a:solidFill>
                        <a:latin typeface="Century Gothic" pitchFamily="34" charset="0"/>
                        <a:ea typeface="+mn-ea"/>
                        <a:cs typeface="+mn-cs"/>
                      </a:endParaRPr>
                    </a:p>
                  </a:txBody>
                  <a:tcPr marL="7620" marR="7620" marT="7620" marB="0" anchor="ctr">
                    <a:lnL>
                      <a:noFill/>
                    </a:lnL>
                    <a:lnR w="6350" cap="flat" cmpd="sng" algn="ctr">
                      <a:solidFill>
                        <a:srgbClr val="FFFFFF"/>
                      </a:solidFill>
                      <a:prstDash val="solid"/>
                      <a:round/>
                      <a:headEnd type="none" w="med" len="med"/>
                      <a:tailEnd type="none" w="med" len="med"/>
                    </a:lnR>
                    <a:lnT>
                      <a:noFill/>
                    </a:lnT>
                    <a:lnB>
                      <a:noFill/>
                    </a:lnB>
                    <a:solidFill>
                      <a:srgbClr val="FFC000"/>
                    </a:solidFill>
                  </a:tcPr>
                </a:tc>
                <a:tc>
                  <a:txBody>
                    <a:bodyPr/>
                    <a:lstStyle/>
                    <a:p>
                      <a:pPr marL="0" indent="0" algn="l" defTabSz="871538" rtl="0" fontAlgn="base">
                        <a:spcBef>
                          <a:spcPct val="0"/>
                        </a:spcBef>
                        <a:spcAft>
                          <a:spcPct val="0"/>
                        </a:spcAft>
                        <a:buNone/>
                      </a:pPr>
                      <a:r>
                        <a:rPr lang="es-ES" sz="1000" b="1" kern="1200" dirty="0">
                          <a:solidFill>
                            <a:schemeClr val="tx1"/>
                          </a:solidFill>
                          <a:latin typeface="Century Gothic" pitchFamily="34" charset="0"/>
                          <a:ea typeface="+mn-ea"/>
                          <a:cs typeface="+mn-cs"/>
                        </a:rPr>
                        <a:t>4.    IV. </a:t>
                      </a:r>
                      <a:r>
                        <a:rPr lang="es-ES" sz="1000" b="1" kern="1200" dirty="0" err="1">
                          <a:solidFill>
                            <a:schemeClr val="tx1"/>
                          </a:solidFill>
                          <a:latin typeface="Century Gothic" pitchFamily="34" charset="0"/>
                          <a:ea typeface="+mn-ea"/>
                          <a:cs typeface="+mn-cs"/>
                        </a:rPr>
                        <a:t>lerroa</a:t>
                      </a:r>
                      <a:r>
                        <a:rPr lang="es-ES" sz="1000" b="1" kern="1200" dirty="0">
                          <a:solidFill>
                            <a:schemeClr val="tx1"/>
                          </a:solidFill>
                          <a:latin typeface="Century Gothic" pitchFamily="34" charset="0"/>
                          <a:ea typeface="+mn-ea"/>
                          <a:cs typeface="+mn-cs"/>
                        </a:rPr>
                        <a:t>: </a:t>
                      </a:r>
                      <a:r>
                        <a:rPr lang="es-ES" sz="1000" b="1" kern="1200" dirty="0" err="1">
                          <a:solidFill>
                            <a:schemeClr val="tx1"/>
                          </a:solidFill>
                          <a:latin typeface="Century Gothic" pitchFamily="34" charset="0"/>
                          <a:ea typeface="+mn-ea"/>
                          <a:cs typeface="+mn-cs"/>
                        </a:rPr>
                        <a:t>denboran</a:t>
                      </a:r>
                      <a:r>
                        <a:rPr lang="es-ES" sz="1000" b="1" kern="1200" dirty="0">
                          <a:solidFill>
                            <a:schemeClr val="tx1"/>
                          </a:solidFill>
                          <a:latin typeface="Century Gothic" pitchFamily="34" charset="0"/>
                          <a:ea typeface="+mn-ea"/>
                          <a:cs typeface="+mn-cs"/>
                        </a:rPr>
                        <a:t> </a:t>
                      </a:r>
                      <a:r>
                        <a:rPr lang="es-ES" sz="1000" b="1" kern="1200" dirty="0" err="1">
                          <a:solidFill>
                            <a:schemeClr val="tx1"/>
                          </a:solidFill>
                          <a:latin typeface="Century Gothic" pitchFamily="34" charset="0"/>
                          <a:ea typeface="+mn-ea"/>
                          <a:cs typeface="+mn-cs"/>
                        </a:rPr>
                        <a:t>zehar</a:t>
                      </a:r>
                      <a:r>
                        <a:rPr lang="es-ES" sz="1000" b="1" kern="1200" dirty="0">
                          <a:solidFill>
                            <a:schemeClr val="tx1"/>
                          </a:solidFill>
                          <a:latin typeface="Century Gothic" pitchFamily="34" charset="0"/>
                          <a:ea typeface="+mn-ea"/>
                          <a:cs typeface="+mn-cs"/>
                        </a:rPr>
                        <a:t> </a:t>
                      </a:r>
                      <a:r>
                        <a:rPr lang="es-ES" sz="1000" b="1" kern="1200" dirty="0" err="1">
                          <a:solidFill>
                            <a:schemeClr val="tx1"/>
                          </a:solidFill>
                          <a:latin typeface="Century Gothic" pitchFamily="34" charset="0"/>
                          <a:ea typeface="+mn-ea"/>
                          <a:cs typeface="+mn-cs"/>
                        </a:rPr>
                        <a:t>mantendutako</a:t>
                      </a:r>
                      <a:r>
                        <a:rPr lang="es-ES" sz="1000" b="1" kern="1200" dirty="0">
                          <a:solidFill>
                            <a:schemeClr val="tx1"/>
                          </a:solidFill>
                          <a:latin typeface="Century Gothic" pitchFamily="34" charset="0"/>
                          <a:ea typeface="+mn-ea"/>
                          <a:cs typeface="+mn-cs"/>
                        </a:rPr>
                        <a:t> </a:t>
                      </a:r>
                      <a:r>
                        <a:rPr lang="es-ES" sz="1000" b="1" kern="1200" dirty="0" err="1">
                          <a:solidFill>
                            <a:schemeClr val="tx1"/>
                          </a:solidFill>
                          <a:latin typeface="Century Gothic" pitchFamily="34" charset="0"/>
                          <a:ea typeface="+mn-ea"/>
                          <a:cs typeface="+mn-cs"/>
                        </a:rPr>
                        <a:t>ekintzak</a:t>
                      </a:r>
                      <a:endParaRPr lang="es-ES" sz="1000" b="1" kern="1200" dirty="0">
                        <a:solidFill>
                          <a:schemeClr val="tx1"/>
                        </a:solidFill>
                        <a:latin typeface="Century Gothic" pitchFamily="34" charset="0"/>
                        <a:ea typeface="+mn-ea"/>
                        <a:cs typeface="+mn-cs"/>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extLst>
                  <a:ext uri="{0D108BD9-81ED-4DB2-BD59-A6C34878D82A}">
                    <a16:rowId xmlns:a16="http://schemas.microsoft.com/office/drawing/2014/main" val="10001"/>
                  </a:ext>
                </a:extLst>
              </a:tr>
            </a:tbl>
          </a:graphicData>
        </a:graphic>
      </p:graphicFrame>
      <p:sp>
        <p:nvSpPr>
          <p:cNvPr id="23"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3.1	ALDAKETARAKO PROPOSAMENAK</a:t>
            </a:r>
          </a:p>
        </p:txBody>
      </p:sp>
      <p:sp>
        <p:nvSpPr>
          <p:cNvPr id="24" name="20 Título"/>
          <p:cNvSpPr>
            <a:spLocks/>
          </p:cNvSpPr>
          <p:nvPr/>
        </p:nvSpPr>
        <p:spPr bwMode="auto">
          <a:xfrm>
            <a:off x="852488" y="866547"/>
            <a:ext cx="6815856" cy="3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72" tIns="43637" rIns="87272" bIns="43637" anchor="ctr">
            <a:spAutoFit/>
          </a:bodyPr>
          <a:lstStyle/>
          <a:p>
            <a:pPr marL="0" lvl="1" indent="0">
              <a:lnSpc>
                <a:spcPct val="115000"/>
              </a:lnSpc>
              <a:tabLst>
                <a:tab pos="347663" algn="l"/>
                <a:tab pos="4397375" algn="r"/>
                <a:tab pos="4572000" algn="r"/>
              </a:tabLst>
            </a:pPr>
            <a:r>
              <a:rPr lang="eu-ES" altLang="es-ES_tradnl" b="1" dirty="0">
                <a:solidFill>
                  <a:schemeClr val="bg1"/>
                </a:solidFill>
              </a:rPr>
              <a:t>3. </a:t>
            </a:r>
            <a:r>
              <a:rPr lang="es-ES" b="1" dirty="0">
                <a:solidFill>
                  <a:schemeClr val="bg1"/>
                </a:solidFill>
              </a:rPr>
              <a:t>JARDUERA-PROPOSAMENAK ETA ADIERAZLEAK</a:t>
            </a:r>
            <a:endParaRPr lang="es-ES_tradnl" b="1" dirty="0">
              <a:solidFill>
                <a:schemeClr val="bg1"/>
              </a:solidFill>
            </a:endParaRPr>
          </a:p>
        </p:txBody>
      </p:sp>
    </p:spTree>
    <p:extLst>
      <p:ext uri="{BB962C8B-B14F-4D97-AF65-F5344CB8AC3E}">
        <p14:creationId xmlns:p14="http://schemas.microsoft.com/office/powerpoint/2010/main" val="2685221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4"/>
          <p:cNvSpPr>
            <a:spLocks noChangeArrowheads="1"/>
          </p:cNvSpPr>
          <p:nvPr/>
        </p:nvSpPr>
        <p:spPr bwMode="auto">
          <a:xfrm>
            <a:off x="866216" y="1772816"/>
            <a:ext cx="7911851" cy="4530725"/>
          </a:xfrm>
          <a:prstGeom prst="rect">
            <a:avLst/>
          </a:prstGeom>
          <a:solidFill>
            <a:srgbClr val="DEE7EB"/>
          </a:solidFill>
          <a:ln>
            <a:noFill/>
          </a:ln>
          <a:effectLst/>
        </p:spPr>
        <p:txBody>
          <a:bodyPr wrap="square" anchor="ctr">
            <a:spAutoFit/>
          </a:bodyPr>
          <a:lstStyle/>
          <a:p>
            <a:endParaRPr lang="es-ES_tradnl" dirty="0"/>
          </a:p>
        </p:txBody>
      </p:sp>
      <p:sp>
        <p:nvSpPr>
          <p:cNvPr id="2" name="1 Marcador de número de diapositiva"/>
          <p:cNvSpPr>
            <a:spLocks noGrp="1"/>
          </p:cNvSpPr>
          <p:nvPr>
            <p:ph type="sldNum" sz="quarter" idx="10"/>
          </p:nvPr>
        </p:nvSpPr>
        <p:spPr>
          <a:xfrm>
            <a:off x="8660473" y="6597476"/>
            <a:ext cx="334962" cy="215900"/>
          </a:xfrm>
        </p:spPr>
        <p:txBody>
          <a:bodyPr/>
          <a:lstStyle/>
          <a:p>
            <a:pPr>
              <a:defRPr/>
            </a:pPr>
            <a:fld id="{E74DB4C6-F102-43FF-A0C8-90DF3C1E6CE1}" type="slidenum">
              <a:rPr lang="es-ES" altLang="es-ES_tradnl" smtClean="0"/>
              <a:pPr>
                <a:defRPr/>
              </a:pPr>
              <a:t>13</a:t>
            </a:fld>
            <a:endParaRPr lang="es-ES" altLang="es-ES_tradnl" dirty="0"/>
          </a:p>
        </p:txBody>
      </p:sp>
      <p:sp>
        <p:nvSpPr>
          <p:cNvPr id="25" name="20 Título"/>
          <p:cNvSpPr>
            <a:spLocks/>
          </p:cNvSpPr>
          <p:nvPr/>
        </p:nvSpPr>
        <p:spPr bwMode="auto">
          <a:xfrm>
            <a:off x="852488" y="880398"/>
            <a:ext cx="6234112" cy="27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r>
              <a:rPr lang="eu-ES" altLang="es-ES" b="1" dirty="0">
                <a:solidFill>
                  <a:schemeClr val="bg1"/>
                </a:solidFill>
              </a:rPr>
              <a:t>4. </a:t>
            </a:r>
            <a:r>
              <a:rPr lang="es-ES" altLang="es-ES" b="1" dirty="0">
                <a:solidFill>
                  <a:schemeClr val="bg1"/>
                </a:solidFill>
              </a:rPr>
              <a:t>IDEIA NAGUSIAK</a:t>
            </a:r>
          </a:p>
        </p:txBody>
      </p:sp>
      <p:sp>
        <p:nvSpPr>
          <p:cNvPr id="26" name="Text Box 46"/>
          <p:cNvSpPr txBox="1">
            <a:spLocks noChangeArrowheads="1"/>
          </p:cNvSpPr>
          <p:nvPr/>
        </p:nvSpPr>
        <p:spPr bwMode="auto">
          <a:xfrm>
            <a:off x="1023243" y="1906804"/>
            <a:ext cx="7662185" cy="701731"/>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b="1">
                <a:solidFill>
                  <a:schemeClr val="bg1"/>
                </a:solidFill>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228600" indent="-228600" algn="l" defTabSz="872722" fontAlgn="auto">
              <a:spcBef>
                <a:spcPts val="0"/>
              </a:spcBef>
              <a:buAutoNum type="arabicPeriod"/>
            </a:pPr>
            <a:r>
              <a:rPr lang="eu-ES" altLang="es-ES_tradnl" sz="1100" dirty="0">
                <a:solidFill>
                  <a:srgbClr val="B53F13"/>
                </a:solidFill>
              </a:rPr>
              <a:t>POSTCOVID NORMALTASUNA AURREKARIRIK GABEKO ETA ZIURGABETASUNEZ BETETAKO EGOERA BERRI BAT DA: </a:t>
            </a:r>
            <a:r>
              <a:rPr lang="eu-ES" altLang="es-ES_tradnl" sz="1100" b="0" dirty="0">
                <a:solidFill>
                  <a:schemeClr val="tx1"/>
                </a:solidFill>
              </a:rPr>
              <a:t>beharrezkoa da etengabe adi egotea gertatzen diren aldaketei, horren arabera jarduteko, sektorean ez dago agertoki berri honi aplikatu ahal izateko aurreko esperientziarik.</a:t>
            </a:r>
          </a:p>
        </p:txBody>
      </p:sp>
      <p:sp>
        <p:nvSpPr>
          <p:cNvPr id="10" name="Text Box 5"/>
          <p:cNvSpPr txBox="1">
            <a:spLocks noChangeArrowheads="1"/>
          </p:cNvSpPr>
          <p:nvPr/>
        </p:nvSpPr>
        <p:spPr bwMode="auto">
          <a:xfrm>
            <a:off x="810776" y="1412776"/>
            <a:ext cx="7847012" cy="272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4	BIZIBERRITZE PLANAREN SINTESIA</a:t>
            </a:r>
          </a:p>
        </p:txBody>
      </p:sp>
      <p:sp>
        <p:nvSpPr>
          <p:cNvPr id="11" name="Text Box 46"/>
          <p:cNvSpPr txBox="1">
            <a:spLocks noChangeArrowheads="1"/>
          </p:cNvSpPr>
          <p:nvPr/>
        </p:nvSpPr>
        <p:spPr bwMode="auto">
          <a:xfrm>
            <a:off x="1023243" y="2681044"/>
            <a:ext cx="7662185" cy="904863"/>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b="1">
                <a:solidFill>
                  <a:schemeClr val="bg1"/>
                </a:solidFill>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87313" indent="-87313" algn="l" defTabSz="872722" fontAlgn="auto">
              <a:spcBef>
                <a:spcPts val="0"/>
              </a:spcBef>
            </a:pPr>
            <a:r>
              <a:rPr lang="es-ES" sz="1100" dirty="0">
                <a:solidFill>
                  <a:srgbClr val="B53F13"/>
                </a:solidFill>
              </a:rPr>
              <a:t>2. EIBARKO KONTSUMITZAILEAK OHITURA BERRIAK DITU:</a:t>
            </a:r>
          </a:p>
          <a:p>
            <a:pPr marL="87313" indent="-87313" algn="l" defTabSz="872722" fontAlgn="auto">
              <a:spcBef>
                <a:spcPts val="0"/>
              </a:spcBef>
            </a:pPr>
            <a:endParaRPr lang="es-ES" altLang="es-ES_tradnl" sz="1100" b="0" dirty="0">
              <a:solidFill>
                <a:srgbClr val="B53F13"/>
              </a:solidFill>
            </a:endParaRPr>
          </a:p>
          <a:p>
            <a:pPr marL="87313" indent="-87313" algn="l" defTabSz="872722" fontAlgn="auto">
              <a:spcBef>
                <a:spcPts val="0"/>
              </a:spcBef>
            </a:pPr>
            <a:endParaRPr lang="es-ES" altLang="es-ES_tradnl" sz="1100" b="0" dirty="0">
              <a:solidFill>
                <a:srgbClr val="B53F13"/>
              </a:solidFill>
            </a:endParaRPr>
          </a:p>
          <a:p>
            <a:pPr marL="87313" indent="-87313" algn="l" defTabSz="872722" fontAlgn="auto">
              <a:spcBef>
                <a:spcPts val="0"/>
              </a:spcBef>
            </a:pPr>
            <a:endParaRPr lang="es-ES" altLang="es-ES_tradnl" sz="1100" b="0" dirty="0">
              <a:solidFill>
                <a:srgbClr val="B53F13"/>
              </a:solidFill>
            </a:endParaRPr>
          </a:p>
        </p:txBody>
      </p:sp>
      <p:sp>
        <p:nvSpPr>
          <p:cNvPr id="12" name="Text Box 46"/>
          <p:cNvSpPr txBox="1">
            <a:spLocks noChangeArrowheads="1"/>
          </p:cNvSpPr>
          <p:nvPr/>
        </p:nvSpPr>
        <p:spPr bwMode="auto">
          <a:xfrm>
            <a:off x="1014271" y="3683124"/>
            <a:ext cx="7662185" cy="701731"/>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b="1">
                <a:solidFill>
                  <a:schemeClr val="bg1"/>
                </a:solidFill>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87313" indent="-87313" algn="l" defTabSz="872722" fontAlgn="auto">
              <a:spcBef>
                <a:spcPts val="0"/>
              </a:spcBef>
            </a:pPr>
            <a:r>
              <a:rPr lang="eu-ES" altLang="es-ES_tradnl" sz="1100" dirty="0">
                <a:solidFill>
                  <a:srgbClr val="B53F13"/>
                </a:solidFill>
              </a:rPr>
              <a:t>3. SALMENTEK BEHERA EGIN DUTE EIBARREN, JARDUEREN ARABERA: </a:t>
            </a:r>
            <a:r>
              <a:rPr lang="eu-ES" altLang="es-ES_tradnl" sz="1100" b="0" dirty="0">
                <a:solidFill>
                  <a:schemeClr val="tx1"/>
                </a:solidFill>
              </a:rPr>
              <a:t>Beste leku batzuetan bezala, elikadurak ez du atzera egiten salmentetan, eta elikadura ezak, modak eta oinetakoek, berriz, behera egin dute nabarmen.</a:t>
            </a:r>
          </a:p>
        </p:txBody>
      </p:sp>
      <p:sp>
        <p:nvSpPr>
          <p:cNvPr id="13" name="Text Box 46"/>
          <p:cNvSpPr txBox="1">
            <a:spLocks noChangeArrowheads="1"/>
          </p:cNvSpPr>
          <p:nvPr/>
        </p:nvSpPr>
        <p:spPr bwMode="auto">
          <a:xfrm>
            <a:off x="1014271" y="4515683"/>
            <a:ext cx="7662185" cy="478977"/>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b="1">
                <a:solidFill>
                  <a:schemeClr val="bg1"/>
                </a:solidFill>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87313" indent="-87313" algn="l" defTabSz="872722" fontAlgn="auto">
              <a:spcBef>
                <a:spcPts val="0"/>
              </a:spcBef>
            </a:pPr>
            <a:r>
              <a:rPr lang="eu-ES" altLang="es-ES_tradnl" sz="1100" dirty="0">
                <a:solidFill>
                  <a:srgbClr val="B53F13"/>
                </a:solidFill>
              </a:rPr>
              <a:t>4. ERREKUPERAZIO-AURREIKUSPENEN ARABERA, PRECOVID EGOERARA IRISTEKO 2.022KO HORIZONTEAK EZARRI DIRA: </a:t>
            </a:r>
            <a:r>
              <a:rPr lang="eu-ES" altLang="es-ES_tradnl" sz="1100" b="0" dirty="0">
                <a:solidFill>
                  <a:schemeClr val="tx1"/>
                </a:solidFill>
              </a:rPr>
              <a:t>beharrezkoa da sektoreak Berreskuratze Planaren idazketan parte hartzea egoera hori lortzeko.</a:t>
            </a:r>
          </a:p>
        </p:txBody>
      </p:sp>
      <p:sp>
        <p:nvSpPr>
          <p:cNvPr id="14" name="Text Box 46"/>
          <p:cNvSpPr txBox="1">
            <a:spLocks noChangeArrowheads="1"/>
          </p:cNvSpPr>
          <p:nvPr/>
        </p:nvSpPr>
        <p:spPr bwMode="auto">
          <a:xfrm>
            <a:off x="1014271" y="5148897"/>
            <a:ext cx="7662185" cy="682238"/>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b="1">
                <a:solidFill>
                  <a:schemeClr val="bg1"/>
                </a:solidFill>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87313" indent="-87313" algn="l" defTabSz="872722" fontAlgn="auto">
              <a:spcBef>
                <a:spcPts val="0"/>
              </a:spcBef>
            </a:pPr>
            <a:r>
              <a:rPr lang="eu-ES" altLang="es-ES_tradnl" sz="1100" dirty="0">
                <a:solidFill>
                  <a:srgbClr val="B53F13"/>
                </a:solidFill>
              </a:rPr>
              <a:t>5. UDALERRIKO MERKATARITZA LIDERREK PLANAREN IDAZKETAN PARTE HARTU DUTE: </a:t>
            </a:r>
            <a:r>
              <a:rPr lang="eu-ES" altLang="es-ES_tradnl" sz="1100" b="0" dirty="0">
                <a:solidFill>
                  <a:schemeClr val="tx1"/>
                </a:solidFill>
              </a:rPr>
              <a:t>proiektuan parte hartu duten </a:t>
            </a:r>
            <a:r>
              <a:rPr lang="eu-ES" altLang="es-ES_tradnl" sz="1100" b="0" dirty="0" err="1">
                <a:solidFill>
                  <a:schemeClr val="tx1"/>
                </a:solidFill>
              </a:rPr>
              <a:t>Eibarko</a:t>
            </a:r>
            <a:r>
              <a:rPr lang="eu-ES" altLang="es-ES_tradnl" sz="1100" b="0" dirty="0">
                <a:solidFill>
                  <a:schemeClr val="tx1"/>
                </a:solidFill>
              </a:rPr>
              <a:t> saltokiekin izandako elkarrizketei esker, egoera berri honetan dituzten premiei dagokienez bat datozen ezaugarriak finkatu eta lehenetsi ahal izan dira.</a:t>
            </a:r>
          </a:p>
        </p:txBody>
      </p:sp>
      <p:sp>
        <p:nvSpPr>
          <p:cNvPr id="15" name="CuadroTexto 15"/>
          <p:cNvSpPr txBox="1"/>
          <p:nvPr/>
        </p:nvSpPr>
        <p:spPr>
          <a:xfrm>
            <a:off x="1070868" y="3028890"/>
            <a:ext cx="1612243" cy="400110"/>
          </a:xfrm>
          <a:prstGeom prst="rect">
            <a:avLst/>
          </a:prstGeom>
          <a:solidFill>
            <a:srgbClr val="3B5769"/>
          </a:solidFill>
        </p:spPr>
        <p:txBody>
          <a:bodyPr wrap="square" rtlCol="0">
            <a:spAutoFit/>
          </a:bodyPr>
          <a:lstStyle/>
          <a:p>
            <a:pPr algn="ctr"/>
            <a:r>
              <a:rPr lang="es-ES" sz="1000" b="1" dirty="0">
                <a:solidFill>
                  <a:schemeClr val="bg1"/>
                </a:solidFill>
              </a:rPr>
              <a:t>ZALANTZAGARRITASUN EKONOMIKOA</a:t>
            </a:r>
          </a:p>
        </p:txBody>
      </p:sp>
      <p:sp>
        <p:nvSpPr>
          <p:cNvPr id="19" name="CuadroTexto 16"/>
          <p:cNvSpPr txBox="1"/>
          <p:nvPr/>
        </p:nvSpPr>
        <p:spPr>
          <a:xfrm>
            <a:off x="2770476" y="3028890"/>
            <a:ext cx="1824676" cy="400110"/>
          </a:xfrm>
          <a:prstGeom prst="rect">
            <a:avLst/>
          </a:prstGeom>
          <a:solidFill>
            <a:srgbClr val="3B5769"/>
          </a:solidFill>
        </p:spPr>
        <p:txBody>
          <a:bodyPr wrap="square" rtlCol="0">
            <a:spAutoFit/>
          </a:bodyPr>
          <a:lstStyle/>
          <a:p>
            <a:pPr algn="ctr"/>
            <a:r>
              <a:rPr lang="es-ES" sz="1000" b="1" dirty="0">
                <a:solidFill>
                  <a:schemeClr val="bg1"/>
                </a:solidFill>
              </a:rPr>
              <a:t>BEREHALAKOTASUNA ETA EROSOTASUNA</a:t>
            </a:r>
          </a:p>
        </p:txBody>
      </p:sp>
      <p:sp>
        <p:nvSpPr>
          <p:cNvPr id="21" name="CuadroTexto 17"/>
          <p:cNvSpPr txBox="1"/>
          <p:nvPr/>
        </p:nvSpPr>
        <p:spPr>
          <a:xfrm>
            <a:off x="4694977" y="3028890"/>
            <a:ext cx="1361374" cy="400110"/>
          </a:xfrm>
          <a:prstGeom prst="rect">
            <a:avLst/>
          </a:prstGeom>
          <a:solidFill>
            <a:srgbClr val="3B5769"/>
          </a:solidFill>
        </p:spPr>
        <p:txBody>
          <a:bodyPr wrap="square" rtlCol="0">
            <a:spAutoFit/>
          </a:bodyPr>
          <a:lstStyle/>
          <a:p>
            <a:pPr algn="ctr"/>
            <a:r>
              <a:rPr lang="es-ES" sz="1000" b="1" dirty="0">
                <a:solidFill>
                  <a:schemeClr val="bg1"/>
                </a:solidFill>
              </a:rPr>
              <a:t>ONLINE MUNDUARI</a:t>
            </a:r>
          </a:p>
          <a:p>
            <a:pPr algn="ctr"/>
            <a:r>
              <a:rPr lang="es-ES" sz="1000" b="1" dirty="0">
                <a:solidFill>
                  <a:schemeClr val="bg1"/>
                </a:solidFill>
              </a:rPr>
              <a:t>BELDURRA GALTZEA</a:t>
            </a:r>
          </a:p>
        </p:txBody>
      </p:sp>
      <p:sp>
        <p:nvSpPr>
          <p:cNvPr id="22" name="CuadroTexto 19"/>
          <p:cNvSpPr txBox="1"/>
          <p:nvPr/>
        </p:nvSpPr>
        <p:spPr>
          <a:xfrm>
            <a:off x="6156176" y="3028890"/>
            <a:ext cx="2232248" cy="400110"/>
          </a:xfrm>
          <a:prstGeom prst="rect">
            <a:avLst/>
          </a:prstGeom>
          <a:solidFill>
            <a:srgbClr val="3B5769"/>
          </a:solidFill>
        </p:spPr>
        <p:txBody>
          <a:bodyPr wrap="square" rtlCol="0">
            <a:spAutoFit/>
          </a:bodyPr>
          <a:lstStyle/>
          <a:p>
            <a:pPr algn="ctr"/>
            <a:r>
              <a:rPr lang="es-ES" sz="1000" b="1" dirty="0">
                <a:solidFill>
                  <a:schemeClr val="bg1"/>
                </a:solidFill>
              </a:rPr>
              <a:t>BERTAKO MERKATARITZAREKIKO</a:t>
            </a:r>
          </a:p>
          <a:p>
            <a:pPr algn="ctr"/>
            <a:r>
              <a:rPr lang="es-ES" sz="1000" b="1" dirty="0">
                <a:solidFill>
                  <a:schemeClr val="bg1"/>
                </a:solidFill>
              </a:rPr>
              <a:t>KONTZIENTZIATZIO HANDIAGOA</a:t>
            </a:r>
          </a:p>
        </p:txBody>
      </p:sp>
    </p:spTree>
    <p:extLst>
      <p:ext uri="{BB962C8B-B14F-4D97-AF65-F5344CB8AC3E}">
        <p14:creationId xmlns:p14="http://schemas.microsoft.com/office/powerpoint/2010/main" val="247228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a:xfrm>
            <a:off x="8660473" y="6494522"/>
            <a:ext cx="334962" cy="215900"/>
          </a:xfrm>
        </p:spPr>
        <p:txBody>
          <a:bodyPr/>
          <a:lstStyle/>
          <a:p>
            <a:pPr>
              <a:defRPr/>
            </a:pPr>
            <a:fld id="{E74DB4C6-F102-43FF-A0C8-90DF3C1E6CE1}" type="slidenum">
              <a:rPr lang="es-ES" altLang="es-ES_tradnl" smtClean="0"/>
              <a:pPr>
                <a:defRPr/>
              </a:pPr>
              <a:t>2</a:t>
            </a:fld>
            <a:endParaRPr lang="es-ES" altLang="es-ES_tradnl" dirty="0"/>
          </a:p>
        </p:txBody>
      </p:sp>
      <p:sp>
        <p:nvSpPr>
          <p:cNvPr id="14"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1.1	AGERTOKI BERRIA </a:t>
            </a:r>
          </a:p>
        </p:txBody>
      </p:sp>
      <p:sp>
        <p:nvSpPr>
          <p:cNvPr id="15" name="Rectangle 14"/>
          <p:cNvSpPr>
            <a:spLocks noChangeArrowheads="1"/>
          </p:cNvSpPr>
          <p:nvPr/>
        </p:nvSpPr>
        <p:spPr bwMode="auto">
          <a:xfrm>
            <a:off x="866216" y="1772816"/>
            <a:ext cx="7911851" cy="4530725"/>
          </a:xfrm>
          <a:prstGeom prst="rect">
            <a:avLst/>
          </a:prstGeom>
          <a:solidFill>
            <a:srgbClr val="DEE7EB"/>
          </a:solidFill>
          <a:ln>
            <a:noFill/>
          </a:ln>
          <a:effectLst/>
        </p:spPr>
        <p:txBody>
          <a:bodyPr wrap="square" anchor="ctr">
            <a:spAutoFit/>
          </a:bodyPr>
          <a:lstStyle/>
          <a:p>
            <a:endParaRPr lang="es-ES_tradnl"/>
          </a:p>
        </p:txBody>
      </p:sp>
      <p:sp>
        <p:nvSpPr>
          <p:cNvPr id="17" name="Text Box 46"/>
          <p:cNvSpPr txBox="1">
            <a:spLocks noChangeArrowheads="1"/>
          </p:cNvSpPr>
          <p:nvPr/>
        </p:nvSpPr>
        <p:spPr bwMode="auto">
          <a:xfrm>
            <a:off x="1043608" y="1868631"/>
            <a:ext cx="7488832" cy="1061829"/>
          </a:xfrm>
          <a:prstGeom prst="rect">
            <a:avLst/>
          </a:prstGeom>
          <a:solidFill>
            <a:schemeClr val="bg1"/>
          </a:solidFill>
          <a:ln>
            <a:noFill/>
          </a:ln>
          <a:effectLst/>
          <a:extLst/>
        </p:spPr>
        <p:txBody>
          <a:bodyPr wrap="square">
            <a:spAutoFit/>
          </a:bodyPr>
          <a:lstStyle>
            <a:lvl1pPr marL="96838" indent="-96838">
              <a:defRPr>
                <a:solidFill>
                  <a:schemeClr val="tx1"/>
                </a:solidFill>
                <a:latin typeface="Century Gothic" pitchFamily="34" charset="0"/>
              </a:defRPr>
            </a:lvl1pPr>
            <a:lvl2pPr marL="188913" indent="-90488">
              <a:defRPr>
                <a:solidFill>
                  <a:schemeClr val="tx1"/>
                </a:solidFill>
                <a:latin typeface="Century Gothic" pitchFamily="34" charset="0"/>
              </a:defRPr>
            </a:lvl2pPr>
            <a:lvl3pPr marL="568325">
              <a:defRPr>
                <a:solidFill>
                  <a:schemeClr val="tx1"/>
                </a:solidFill>
                <a:latin typeface="Century Gothic" pitchFamily="34" charset="0"/>
              </a:defRPr>
            </a:lvl3pPr>
            <a:lvl4pPr marL="758825">
              <a:defRPr>
                <a:solidFill>
                  <a:schemeClr val="tx1"/>
                </a:solidFill>
                <a:latin typeface="Century Gothic" pitchFamily="34" charset="0"/>
              </a:defRPr>
            </a:lvl4pPr>
            <a:lvl5pPr marL="954088" indent="-4763">
              <a:defRPr>
                <a:solidFill>
                  <a:schemeClr val="tx1"/>
                </a:solidFill>
                <a:latin typeface="Century Gothic" pitchFamily="34" charset="0"/>
              </a:defRPr>
            </a:lvl5pPr>
            <a:lvl6pPr marL="1411288" indent="-4763" fontAlgn="base">
              <a:spcBef>
                <a:spcPct val="0"/>
              </a:spcBef>
              <a:spcAft>
                <a:spcPct val="0"/>
              </a:spcAft>
              <a:defRPr>
                <a:solidFill>
                  <a:schemeClr val="tx1"/>
                </a:solidFill>
                <a:latin typeface="Century Gothic" pitchFamily="34" charset="0"/>
              </a:defRPr>
            </a:lvl6pPr>
            <a:lvl7pPr marL="1868488" indent="-4763" fontAlgn="base">
              <a:spcBef>
                <a:spcPct val="0"/>
              </a:spcBef>
              <a:spcAft>
                <a:spcPct val="0"/>
              </a:spcAft>
              <a:defRPr>
                <a:solidFill>
                  <a:schemeClr val="tx1"/>
                </a:solidFill>
                <a:latin typeface="Century Gothic" pitchFamily="34" charset="0"/>
              </a:defRPr>
            </a:lvl7pPr>
            <a:lvl8pPr marL="2325688" indent="-4763" fontAlgn="base">
              <a:spcBef>
                <a:spcPct val="0"/>
              </a:spcBef>
              <a:spcAft>
                <a:spcPct val="0"/>
              </a:spcAft>
              <a:defRPr>
                <a:solidFill>
                  <a:schemeClr val="tx1"/>
                </a:solidFill>
                <a:latin typeface="Century Gothic" pitchFamily="34" charset="0"/>
              </a:defRPr>
            </a:lvl8pPr>
            <a:lvl9pPr marL="2782888" indent="-4763" fontAlgn="base">
              <a:spcBef>
                <a:spcPct val="0"/>
              </a:spcBef>
              <a:spcAft>
                <a:spcPct val="0"/>
              </a:spcAft>
              <a:defRPr>
                <a:solidFill>
                  <a:schemeClr val="tx1"/>
                </a:solidFill>
                <a:latin typeface="Century Gothic" pitchFamily="34" charset="0"/>
              </a:defRPr>
            </a:lvl9pPr>
          </a:lstStyle>
          <a:p>
            <a:pPr marL="0" indent="0" defTabSz="914400"/>
            <a:r>
              <a:rPr lang="eu-ES" sz="900" dirty="0"/>
              <a:t>Etorkizuna zalantzazkoa da. Txikizkako merkataritza izaten ari da Covid-19tik eratorritako pandemiak gehien erasandako jardueretako bat, eta etorkizuna, neurri batean, kanpoko agenteen eta kontrolatu ezin diren inguruabarren esku dago, baina baita sektorearen eta saltokien esku ere.</a:t>
            </a:r>
            <a:br>
              <a:rPr lang="eu-ES" sz="900" dirty="0"/>
            </a:br>
            <a:br>
              <a:rPr lang="eu-ES" sz="900" dirty="0"/>
            </a:br>
            <a:r>
              <a:rPr lang="eu-ES" sz="900" dirty="0"/>
              <a:t>Eskariaren, pertsonen, gizartearen eta haien ohituren errealitatea eta enpresa txikizkarien, establezimenduen eta horien ondoriozko hirien etorkizuna ez dira lehenago ezagututakoen berdinak izango. Eta, horregatik, </a:t>
            </a:r>
            <a:r>
              <a:rPr lang="eu-ES" sz="900" b="1" dirty="0"/>
              <a:t>aldaketa horiei etengabe adi egon behar da, horren arabera jarduteko.</a:t>
            </a:r>
            <a:endParaRPr lang="eu-ES" altLang="es-ES_tradnl" sz="900" b="1" dirty="0">
              <a:solidFill>
                <a:srgbClr val="000000"/>
              </a:solidFill>
            </a:endParaRPr>
          </a:p>
        </p:txBody>
      </p:sp>
      <p:sp>
        <p:nvSpPr>
          <p:cNvPr id="8" name="Text Box 46"/>
          <p:cNvSpPr txBox="1">
            <a:spLocks noChangeArrowheads="1"/>
          </p:cNvSpPr>
          <p:nvPr/>
        </p:nvSpPr>
        <p:spPr bwMode="auto">
          <a:xfrm>
            <a:off x="1547664" y="4584439"/>
            <a:ext cx="648072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s-ES"/>
            </a:defPPr>
            <a:lvl1pPr marL="171450" indent="-171450" algn="just" defTabSz="914400">
              <a:buFontTx/>
              <a:buChar char="-"/>
              <a:defRPr sz="1000" b="1">
                <a:solidFill>
                  <a:srgbClr val="000000"/>
                </a:solidFill>
              </a:defRPr>
            </a:lvl1pPr>
            <a:lvl2pPr marL="188913" indent="-90488"/>
            <a:lvl3pPr marL="568325"/>
            <a:lvl4pPr marL="758825"/>
            <a:lvl5pPr marL="954088" indent="-4763"/>
            <a:lvl6pPr marL="1411288" indent="-4763" fontAlgn="base">
              <a:spcBef>
                <a:spcPct val="0"/>
              </a:spcBef>
              <a:spcAft>
                <a:spcPct val="0"/>
              </a:spcAft>
            </a:lvl6pPr>
            <a:lvl7pPr marL="1868488" indent="-4763" fontAlgn="base">
              <a:spcBef>
                <a:spcPct val="0"/>
              </a:spcBef>
              <a:spcAft>
                <a:spcPct val="0"/>
              </a:spcAft>
            </a:lvl7pPr>
            <a:lvl8pPr marL="2325688" indent="-4763" fontAlgn="base">
              <a:spcBef>
                <a:spcPct val="0"/>
              </a:spcBef>
              <a:spcAft>
                <a:spcPct val="0"/>
              </a:spcAft>
            </a:lvl8pPr>
            <a:lvl9pPr marL="2782888" indent="-4763" fontAlgn="base">
              <a:spcBef>
                <a:spcPct val="0"/>
              </a:spcBef>
              <a:spcAft>
                <a:spcPct val="0"/>
              </a:spcAft>
            </a:lvl9pPr>
          </a:lstStyle>
          <a:p>
            <a:r>
              <a:rPr lang="es-ES" dirty="0"/>
              <a:t>NOLAKOA IZANGO DA ETXEETARAKO AGERTOKI BERRIA?</a:t>
            </a:r>
          </a:p>
          <a:p>
            <a:r>
              <a:rPr lang="es-ES" dirty="0"/>
              <a:t>NOLAKOA IZANGO DA SALTOKIEN AGERTOKI BERRIA?</a:t>
            </a:r>
          </a:p>
          <a:p>
            <a:r>
              <a:rPr lang="es-ES" dirty="0"/>
              <a:t>ZEIN DIRA ALDAKETA-FAKTOREAK ETA ERREKUPERAZIO-MOTORRAK?</a:t>
            </a:r>
          </a:p>
          <a:p>
            <a:r>
              <a:rPr lang="es-ES" dirty="0"/>
              <a:t>ZER FAKTOREK DUTE ERAGINA ENPRESETAN?</a:t>
            </a:r>
          </a:p>
          <a:p>
            <a:r>
              <a:rPr lang="es-ES" dirty="0"/>
              <a:t>NOLAKOA IZANGO DA EREDU SEKTORIAL BERRIA?</a:t>
            </a:r>
          </a:p>
          <a:p>
            <a:r>
              <a:rPr lang="es-ES" dirty="0"/>
              <a:t>ZER BEHAR BERRI IZANGO DITU SEKTOREAK EGOERA BERRIRA EGOKITZEKO?</a:t>
            </a:r>
          </a:p>
          <a:p>
            <a:r>
              <a:rPr lang="es-ES" dirty="0"/>
              <a:t>ZEINTZUK DIRA LEHENTASUN GEHIEN ETA GUTXIEN DUTEN EKINTZAK?</a:t>
            </a:r>
          </a:p>
          <a:p>
            <a:r>
              <a:rPr lang="es-ES" dirty="0"/>
              <a:t>NOLA BANATU ERREKUPERAZIOA BIZKORTZEKO EKINTZAK DENBORAN ZEHAR?</a:t>
            </a:r>
          </a:p>
          <a:p>
            <a:r>
              <a:rPr lang="es-ES" dirty="0"/>
              <a:t>ZEIN DIRA EKINTZAK GAUZATZEKO TRESNAK ETA FORMULAK?</a:t>
            </a:r>
            <a:endParaRPr lang="es-ES" altLang="es-ES_tradnl" dirty="0"/>
          </a:p>
        </p:txBody>
      </p:sp>
      <p:sp>
        <p:nvSpPr>
          <p:cNvPr id="24" name="20 Título"/>
          <p:cNvSpPr>
            <a:spLocks/>
          </p:cNvSpPr>
          <p:nvPr/>
        </p:nvSpPr>
        <p:spPr bwMode="auto">
          <a:xfrm>
            <a:off x="852488" y="866548"/>
            <a:ext cx="6234112" cy="3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marL="0" lvl="1" indent="0">
              <a:lnSpc>
                <a:spcPct val="115000"/>
              </a:lnSpc>
              <a:tabLst>
                <a:tab pos="347663" algn="l"/>
                <a:tab pos="4397375" algn="r"/>
                <a:tab pos="4572000" algn="r"/>
              </a:tabLst>
            </a:pPr>
            <a:r>
              <a:rPr lang="eu-ES" altLang="es-ES" b="1" dirty="0">
                <a:solidFill>
                  <a:schemeClr val="bg1"/>
                </a:solidFill>
              </a:rPr>
              <a:t>1. </a:t>
            </a:r>
            <a:r>
              <a:rPr lang="eu-ES" b="1" dirty="0">
                <a:solidFill>
                  <a:schemeClr val="bg1"/>
                </a:solidFill>
              </a:rPr>
              <a:t>AGERTOKI BERRIA: COVID–19</a:t>
            </a:r>
            <a:endParaRPr lang="eu-ES" altLang="es-ES" b="1" dirty="0">
              <a:solidFill>
                <a:schemeClr val="bg1"/>
              </a:solidFill>
            </a:endParaRPr>
          </a:p>
        </p:txBody>
      </p:sp>
      <p:sp>
        <p:nvSpPr>
          <p:cNvPr id="9" name="Text Box 46"/>
          <p:cNvSpPr txBox="1">
            <a:spLocks noChangeArrowheads="1"/>
          </p:cNvSpPr>
          <p:nvPr/>
        </p:nvSpPr>
        <p:spPr bwMode="auto">
          <a:xfrm>
            <a:off x="1043608" y="3142336"/>
            <a:ext cx="7488832" cy="1200329"/>
          </a:xfrm>
          <a:prstGeom prst="rect">
            <a:avLst/>
          </a:prstGeom>
          <a:solidFill>
            <a:srgbClr val="3B5769"/>
          </a:solidFill>
          <a:ln>
            <a:noFill/>
          </a:ln>
          <a:effectLst/>
          <a:extLst/>
        </p:spPr>
        <p:txBody>
          <a:bodyPr wrap="square">
            <a:spAutoFit/>
          </a:bodyPr>
          <a:lstStyle>
            <a:defPPr>
              <a:defRPr lang="es-ES"/>
            </a:defPPr>
            <a:lvl1pPr algn="just" eaLnBrk="0" hangingPunct="0">
              <a:lnSpc>
                <a:spcPct val="120000"/>
              </a:lnSpc>
              <a:spcAft>
                <a:spcPts val="0"/>
              </a:spcAft>
              <a:defRPr sz="850">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u-ES" altLang="es-ES_tradnl" sz="1000" b="1" dirty="0">
                <a:solidFill>
                  <a:schemeClr val="bg1"/>
                </a:solidFill>
              </a:rPr>
              <a:t>Merkataritza Suspertzeko Plan Berezi hau egiteko, </a:t>
            </a:r>
            <a:r>
              <a:rPr lang="eu-ES" altLang="es-ES_tradnl" sz="1000" b="1" dirty="0" err="1">
                <a:solidFill>
                  <a:schemeClr val="bg1"/>
                </a:solidFill>
              </a:rPr>
              <a:t>Eibarko</a:t>
            </a:r>
            <a:r>
              <a:rPr lang="eu-ES" altLang="es-ES_tradnl" sz="1000" b="1" dirty="0">
                <a:solidFill>
                  <a:schemeClr val="bg1"/>
                </a:solidFill>
              </a:rPr>
              <a:t> saltoki talde baten laguntza izan dugu. AZAROAN, HAIEKIN HARREMANETAN JARRI ETA ELKARRIZKETATU GARA.</a:t>
            </a:r>
          </a:p>
          <a:p>
            <a:endParaRPr lang="eu-ES" altLang="es-ES_tradnl" sz="1000" b="1" dirty="0">
              <a:solidFill>
                <a:schemeClr val="bg1"/>
              </a:solidFill>
            </a:endParaRPr>
          </a:p>
          <a:p>
            <a:r>
              <a:rPr lang="eu-ES" altLang="es-ES_tradnl" sz="1000" b="1" dirty="0">
                <a:solidFill>
                  <a:schemeClr val="bg1"/>
                </a:solidFill>
              </a:rPr>
              <a:t>Lehen elkarrizketa batean, bezeroek bezeroen kontsumo-ohituretan hautemandako aldaketak eta aurkeztutako behar berriak aztertu ziren, eta, ondoren, berriz ere harremanetan jarri ziren elkarrizketetan planteatutako gaien bat-etortze maila zehazteko eta MSPB-aren jarduera-ildoak zehazteko eta lehenesteko.</a:t>
            </a:r>
          </a:p>
        </p:txBody>
      </p:sp>
    </p:spTree>
    <p:extLst>
      <p:ext uri="{BB962C8B-B14F-4D97-AF65-F5344CB8AC3E}">
        <p14:creationId xmlns:p14="http://schemas.microsoft.com/office/powerpoint/2010/main" val="315164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882091" y="1983061"/>
            <a:ext cx="7895976" cy="4320480"/>
          </a:xfrm>
          <a:prstGeom prst="rect">
            <a:avLst/>
          </a:prstGeom>
          <a:solidFill>
            <a:srgbClr val="DEE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Marcador de número de diapositiva"/>
          <p:cNvSpPr>
            <a:spLocks noGrp="1"/>
          </p:cNvSpPr>
          <p:nvPr>
            <p:ph type="sldNum" sz="quarter" idx="10"/>
          </p:nvPr>
        </p:nvSpPr>
        <p:spPr>
          <a:xfrm>
            <a:off x="8660473" y="6494522"/>
            <a:ext cx="334962" cy="215900"/>
          </a:xfrm>
        </p:spPr>
        <p:txBody>
          <a:bodyPr/>
          <a:lstStyle/>
          <a:p>
            <a:pPr>
              <a:defRPr/>
            </a:pPr>
            <a:fld id="{E74DB4C6-F102-43FF-A0C8-90DF3C1E6CE1}" type="slidenum">
              <a:rPr lang="es-ES" altLang="es-ES_tradnl" smtClean="0"/>
              <a:pPr>
                <a:defRPr/>
              </a:pPr>
              <a:t>3</a:t>
            </a:fld>
            <a:endParaRPr lang="es-ES" altLang="es-ES_tradnl" dirty="0"/>
          </a:p>
        </p:txBody>
      </p:sp>
      <p:sp>
        <p:nvSpPr>
          <p:cNvPr id="3" name="CuadroTexto 2"/>
          <p:cNvSpPr txBox="1"/>
          <p:nvPr/>
        </p:nvSpPr>
        <p:spPr>
          <a:xfrm>
            <a:off x="956915" y="2852936"/>
            <a:ext cx="1352702" cy="400110"/>
          </a:xfrm>
          <a:prstGeom prst="rect">
            <a:avLst/>
          </a:prstGeom>
          <a:solidFill>
            <a:srgbClr val="3B5769"/>
          </a:solidFill>
        </p:spPr>
        <p:txBody>
          <a:bodyPr wrap="square" rtlCol="0">
            <a:spAutoFit/>
          </a:bodyPr>
          <a:lstStyle/>
          <a:p>
            <a:pPr algn="ctr"/>
            <a:r>
              <a:rPr lang="eu-ES" sz="1000" b="1" dirty="0">
                <a:solidFill>
                  <a:schemeClr val="bg1"/>
                </a:solidFill>
              </a:rPr>
              <a:t>ZALANTZAGARRITASUN EKONOMIKOA</a:t>
            </a:r>
          </a:p>
        </p:txBody>
      </p:sp>
      <p:sp>
        <p:nvSpPr>
          <p:cNvPr id="27" name="CuadroTexto 26"/>
          <p:cNvSpPr txBox="1"/>
          <p:nvPr/>
        </p:nvSpPr>
        <p:spPr>
          <a:xfrm>
            <a:off x="956914" y="3667090"/>
            <a:ext cx="1352703" cy="553998"/>
          </a:xfrm>
          <a:prstGeom prst="rect">
            <a:avLst/>
          </a:prstGeom>
          <a:solidFill>
            <a:srgbClr val="3B5769"/>
          </a:solidFill>
        </p:spPr>
        <p:txBody>
          <a:bodyPr wrap="square" rtlCol="0">
            <a:spAutoFit/>
          </a:bodyPr>
          <a:lstStyle/>
          <a:p>
            <a:pPr algn="ctr"/>
            <a:r>
              <a:rPr lang="eu-ES" sz="1000" b="1" dirty="0">
                <a:solidFill>
                  <a:schemeClr val="bg1"/>
                </a:solidFill>
              </a:rPr>
              <a:t>BEREHALAKOTASUNA ETA EROSOTASUNA</a:t>
            </a:r>
          </a:p>
        </p:txBody>
      </p:sp>
      <p:sp>
        <p:nvSpPr>
          <p:cNvPr id="31" name="CuadroTexto 30"/>
          <p:cNvSpPr txBox="1"/>
          <p:nvPr/>
        </p:nvSpPr>
        <p:spPr>
          <a:xfrm>
            <a:off x="956915" y="4613066"/>
            <a:ext cx="1361374" cy="400110"/>
          </a:xfrm>
          <a:prstGeom prst="rect">
            <a:avLst/>
          </a:prstGeom>
          <a:solidFill>
            <a:srgbClr val="3B5769"/>
          </a:solidFill>
        </p:spPr>
        <p:txBody>
          <a:bodyPr wrap="square" rtlCol="0">
            <a:spAutoFit/>
          </a:bodyPr>
          <a:lstStyle/>
          <a:p>
            <a:pPr algn="ctr"/>
            <a:r>
              <a:rPr lang="eu-ES" sz="1000" b="1" dirty="0">
                <a:solidFill>
                  <a:schemeClr val="bg1"/>
                </a:solidFill>
              </a:rPr>
              <a:t>ONLINE MUNDUARI BELDURRA GALTZEA</a:t>
            </a:r>
          </a:p>
        </p:txBody>
      </p:sp>
      <p:sp>
        <p:nvSpPr>
          <p:cNvPr id="33" name="CuadroTexto 32"/>
          <p:cNvSpPr txBox="1"/>
          <p:nvPr/>
        </p:nvSpPr>
        <p:spPr>
          <a:xfrm>
            <a:off x="861160" y="5341444"/>
            <a:ext cx="1457129" cy="646331"/>
          </a:xfrm>
          <a:prstGeom prst="rect">
            <a:avLst/>
          </a:prstGeom>
          <a:solidFill>
            <a:srgbClr val="3B5769"/>
          </a:solidFill>
        </p:spPr>
        <p:txBody>
          <a:bodyPr wrap="square" rtlCol="0">
            <a:spAutoFit/>
          </a:bodyPr>
          <a:lstStyle/>
          <a:p>
            <a:pPr algn="ctr"/>
            <a:r>
              <a:rPr lang="eu-ES" sz="900" b="1" dirty="0">
                <a:solidFill>
                  <a:schemeClr val="bg1"/>
                </a:solidFill>
              </a:rPr>
              <a:t>BERTAKO MERKATARITZAREKIKO</a:t>
            </a:r>
          </a:p>
          <a:p>
            <a:pPr algn="ctr"/>
            <a:r>
              <a:rPr lang="es-ES" sz="900" b="1" dirty="0">
                <a:solidFill>
                  <a:schemeClr val="bg1"/>
                </a:solidFill>
              </a:rPr>
              <a:t>KONTZIENTZIAZIO HANDIAGOA</a:t>
            </a:r>
            <a:endParaRPr lang="eu-ES" sz="900" b="1" dirty="0">
              <a:solidFill>
                <a:schemeClr val="bg1"/>
              </a:solidFill>
            </a:endParaRPr>
          </a:p>
        </p:txBody>
      </p:sp>
      <p:sp>
        <p:nvSpPr>
          <p:cNvPr id="18" name="Text Box 46"/>
          <p:cNvSpPr txBox="1">
            <a:spLocks noChangeArrowheads="1"/>
          </p:cNvSpPr>
          <p:nvPr/>
        </p:nvSpPr>
        <p:spPr bwMode="auto">
          <a:xfrm>
            <a:off x="956915" y="2033665"/>
            <a:ext cx="7700873" cy="443455"/>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u-ES" altLang="es-ES_tradnl" sz="1000" dirty="0"/>
              <a:t>Saltokiekin izandako elkarrizketei esker, bat datozen ezaugarriak finkatu ahal izan dira azken aldian </a:t>
            </a:r>
            <a:r>
              <a:rPr lang="eu-ES" altLang="es-ES_tradnl" sz="1000" b="1" dirty="0"/>
              <a:t>erosketa-ohituretan izan diren aldaketei dagokienez, osasun-krisiak bereziki bizkortu baititu aldaketa horiek. Lau ardatzetan biltzen dira:</a:t>
            </a:r>
          </a:p>
        </p:txBody>
      </p:sp>
      <p:sp>
        <p:nvSpPr>
          <p:cNvPr id="20" name="12 Rectángulo"/>
          <p:cNvSpPr/>
          <p:nvPr/>
        </p:nvSpPr>
        <p:spPr>
          <a:xfrm>
            <a:off x="883776" y="1696780"/>
            <a:ext cx="7936696" cy="276999"/>
          </a:xfrm>
          <a:prstGeom prst="rect">
            <a:avLst/>
          </a:prstGeom>
        </p:spPr>
        <p:txBody>
          <a:bodyPr wrap="square">
            <a:spAutoFit/>
          </a:bodyPr>
          <a:lstStyle/>
          <a:p>
            <a:pPr marL="87313" indent="-87313" defTabSz="872722" fontAlgn="auto">
              <a:lnSpc>
                <a:spcPct val="120000"/>
              </a:lnSpc>
              <a:spcBef>
                <a:spcPts val="0"/>
              </a:spcBef>
              <a:spcAft>
                <a:spcPts val="0"/>
              </a:spcAft>
            </a:pPr>
            <a:r>
              <a:rPr lang="eu-ES" sz="1000" b="1" dirty="0">
                <a:solidFill>
                  <a:srgbClr val="B53F13"/>
                </a:solidFill>
                <a:latin typeface="Century Gothic"/>
              </a:rPr>
              <a:t>1.2.1 </a:t>
            </a:r>
            <a:r>
              <a:rPr lang="es-ES" sz="1000" b="1" dirty="0">
                <a:solidFill>
                  <a:srgbClr val="B53F13"/>
                </a:solidFill>
                <a:latin typeface="Century Gothic"/>
              </a:rPr>
              <a:t>OHITURA BERRIKO KONTSUMITZAILE EIBARTARRA</a:t>
            </a:r>
          </a:p>
        </p:txBody>
      </p:sp>
      <p:sp>
        <p:nvSpPr>
          <p:cNvPr id="22"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1.2	</a:t>
            </a:r>
            <a:r>
              <a:rPr lang="es-ES" altLang="es-ES" b="1" dirty="0">
                <a:solidFill>
                  <a:schemeClr val="folHlink"/>
                </a:solidFill>
              </a:rPr>
              <a:t>AGERTOKI BERRIAREN ONDORIOAK ESKARIAN</a:t>
            </a:r>
            <a:endParaRPr lang="eu-ES" altLang="es-ES" dirty="0">
              <a:solidFill>
                <a:schemeClr val="folHlink"/>
              </a:solidFill>
            </a:endParaRPr>
          </a:p>
        </p:txBody>
      </p:sp>
      <p:sp>
        <p:nvSpPr>
          <p:cNvPr id="21" name="Text Box 46"/>
          <p:cNvSpPr txBox="1">
            <a:spLocks noChangeArrowheads="1"/>
          </p:cNvSpPr>
          <p:nvPr/>
        </p:nvSpPr>
        <p:spPr bwMode="auto">
          <a:xfrm>
            <a:off x="2309617" y="2636912"/>
            <a:ext cx="6348171" cy="830997"/>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u-ES" altLang="es-ES_tradnl" sz="1000" dirty="0"/>
              <a:t>Galdetutako saltokiak bat datoz </a:t>
            </a:r>
            <a:r>
              <a:rPr lang="eu-ES" altLang="es-ES_tradnl" sz="1000" b="1" dirty="0"/>
              <a:t>erosteko gaitasun txikiagoa </a:t>
            </a:r>
            <a:r>
              <a:rPr lang="eu-ES" altLang="es-ES_tradnl" sz="1000" dirty="0"/>
              <a:t>eta gastuetan zuhurtasun handiagoa dagoela esatean. Datu horiek baieztatzeko, kontuan hartzen dira kontsumitzailearen konfiantza-indizea eta banku-erakundeek emandako salmenten datuak, </a:t>
            </a:r>
            <a:r>
              <a:rPr lang="eu-ES" altLang="es-ES_tradnl" sz="1000" dirty="0" err="1"/>
              <a:t>Eibarko</a:t>
            </a:r>
            <a:r>
              <a:rPr lang="eu-ES" altLang="es-ES_tradnl" sz="1000" dirty="0"/>
              <a:t> salmenta-puntuetan txartelarekin eta terminalekin egindako transakzioei dagokienez.</a:t>
            </a:r>
          </a:p>
        </p:txBody>
      </p:sp>
      <p:sp>
        <p:nvSpPr>
          <p:cNvPr id="23" name="Text Box 46"/>
          <p:cNvSpPr txBox="1">
            <a:spLocks noChangeArrowheads="1"/>
          </p:cNvSpPr>
          <p:nvPr/>
        </p:nvSpPr>
        <p:spPr bwMode="auto">
          <a:xfrm>
            <a:off x="2309617" y="3573016"/>
            <a:ext cx="6373186" cy="830997"/>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u-ES" altLang="es-ES_tradnl" sz="1000" b="1" dirty="0"/>
              <a:t>Kontsumitzeko modu berrian</a:t>
            </a:r>
            <a:r>
              <a:rPr lang="eu-ES" altLang="es-ES_tradnl" sz="1000" dirty="0"/>
              <a:t>, berehalakotasunak pandemiaren aurretik  baino pisu handiagoa du. Bezeroek nahiago dute erosketa bizkorrak, ilararik gabekoak eta etxetik ahalik eta hurbilenak egitea. Gainera, digitalerako aldaketak enpresek erantzun </a:t>
            </a:r>
            <a:r>
              <a:rPr lang="eu-ES" altLang="es-ES_tradnl" sz="1000" dirty="0" err="1"/>
              <a:t>azkarragoak</a:t>
            </a:r>
            <a:r>
              <a:rPr lang="eu-ES" altLang="es-ES_tradnl" sz="1000" dirty="0"/>
              <a:t> emateko beharra areagotu du.</a:t>
            </a:r>
          </a:p>
        </p:txBody>
      </p:sp>
      <p:sp>
        <p:nvSpPr>
          <p:cNvPr id="25" name="Text Box 46"/>
          <p:cNvSpPr txBox="1">
            <a:spLocks noChangeArrowheads="1"/>
          </p:cNvSpPr>
          <p:nvPr/>
        </p:nvSpPr>
        <p:spPr bwMode="auto">
          <a:xfrm>
            <a:off x="2318289" y="4466796"/>
            <a:ext cx="6364514" cy="646331"/>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u-ES" altLang="es-ES_tradnl" sz="1000" dirty="0"/>
              <a:t>konfinamenduak digitalaren eguneroko erabilera ere behar bihurtu du. Beldurra galdu zaio online sareari eta </a:t>
            </a:r>
            <a:r>
              <a:rPr lang="eu-ES" altLang="es-ES_tradnl" sz="1000" b="1" dirty="0"/>
              <a:t>beste plataforma batzuen bidez erosteari</a:t>
            </a:r>
            <a:r>
              <a:rPr lang="eu-ES" altLang="es-ES_tradnl" sz="1000" dirty="0"/>
              <a:t>: </a:t>
            </a:r>
            <a:r>
              <a:rPr lang="eu-ES" altLang="es-ES_tradnl" sz="1000" dirty="0" err="1"/>
              <a:t>Instagram</a:t>
            </a:r>
            <a:r>
              <a:rPr lang="eu-ES" altLang="es-ES_tradnl" sz="1000" dirty="0"/>
              <a:t>, </a:t>
            </a:r>
            <a:r>
              <a:rPr lang="eu-ES" altLang="es-ES_tradnl" sz="1000" dirty="0" err="1"/>
              <a:t>Whastapp</a:t>
            </a:r>
            <a:r>
              <a:rPr lang="eu-ES" altLang="es-ES_tradnl" sz="1000" dirty="0"/>
              <a:t>, telefonoa (eta gero </a:t>
            </a:r>
            <a:r>
              <a:rPr lang="eu-ES" altLang="es-ES_tradnl" sz="1000" dirty="0" err="1"/>
              <a:t>Bizum-engatik</a:t>
            </a:r>
            <a:r>
              <a:rPr lang="eu-ES" altLang="es-ES_tradnl" sz="1000" dirty="0"/>
              <a:t> ordaintzen dute).</a:t>
            </a:r>
          </a:p>
        </p:txBody>
      </p:sp>
      <p:sp>
        <p:nvSpPr>
          <p:cNvPr id="26" name="Text Box 46"/>
          <p:cNvSpPr txBox="1">
            <a:spLocks noChangeArrowheads="1"/>
          </p:cNvSpPr>
          <p:nvPr/>
        </p:nvSpPr>
        <p:spPr bwMode="auto">
          <a:xfrm>
            <a:off x="2309617" y="5201880"/>
            <a:ext cx="6348171" cy="830997"/>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u-ES" altLang="es-ES_tradnl" sz="1000" dirty="0"/>
              <a:t>Saltokiek Internet bidez erosten jarraituko dutela uste duten arren, bat datoz tokiko merkataritzarekiko kontzientziazio eta konpromiso handiagoa adierazten dela eta horren aldeko apustua egiten jarraituko dela biztanleriaren zati handi baten alde, </a:t>
            </a:r>
            <a:r>
              <a:rPr lang="eu-ES" altLang="es-ES_tradnl" sz="1000" b="1" dirty="0"/>
              <a:t>bereziki dendako tratua eta aholkularitza baloratzen duten adinekoen alde.</a:t>
            </a:r>
          </a:p>
        </p:txBody>
      </p:sp>
      <p:sp>
        <p:nvSpPr>
          <p:cNvPr id="16" name="20 Título"/>
          <p:cNvSpPr>
            <a:spLocks/>
          </p:cNvSpPr>
          <p:nvPr/>
        </p:nvSpPr>
        <p:spPr bwMode="auto">
          <a:xfrm>
            <a:off x="852488" y="866548"/>
            <a:ext cx="6234112" cy="3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marL="0" lvl="1" indent="0">
              <a:lnSpc>
                <a:spcPct val="115000"/>
              </a:lnSpc>
              <a:tabLst>
                <a:tab pos="347663" algn="l"/>
                <a:tab pos="4397375" algn="r"/>
                <a:tab pos="4572000" algn="r"/>
              </a:tabLst>
            </a:pPr>
            <a:r>
              <a:rPr lang="eu-ES" altLang="es-ES" b="1" dirty="0">
                <a:solidFill>
                  <a:schemeClr val="bg1"/>
                </a:solidFill>
              </a:rPr>
              <a:t>1. </a:t>
            </a:r>
            <a:r>
              <a:rPr lang="eu-ES" b="1" dirty="0">
                <a:solidFill>
                  <a:schemeClr val="bg1"/>
                </a:solidFill>
              </a:rPr>
              <a:t>AGERTOKI BERRIA: COVID–19</a:t>
            </a:r>
            <a:endParaRPr lang="eu-ES" altLang="es-ES" b="1" dirty="0">
              <a:solidFill>
                <a:schemeClr val="bg1"/>
              </a:solidFill>
            </a:endParaRPr>
          </a:p>
        </p:txBody>
      </p:sp>
    </p:spTree>
    <p:extLst>
      <p:ext uri="{BB962C8B-B14F-4D97-AF65-F5344CB8AC3E}">
        <p14:creationId xmlns:p14="http://schemas.microsoft.com/office/powerpoint/2010/main" val="382223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882091" y="1983061"/>
            <a:ext cx="7895976" cy="4320480"/>
          </a:xfrm>
          <a:prstGeom prst="rect">
            <a:avLst/>
          </a:prstGeom>
          <a:solidFill>
            <a:srgbClr val="DEE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Marcador de número de diapositiva"/>
          <p:cNvSpPr>
            <a:spLocks noGrp="1"/>
          </p:cNvSpPr>
          <p:nvPr>
            <p:ph type="sldNum" sz="quarter" idx="10"/>
          </p:nvPr>
        </p:nvSpPr>
        <p:spPr>
          <a:xfrm>
            <a:off x="8660473" y="6494522"/>
            <a:ext cx="334962" cy="215900"/>
          </a:xfrm>
        </p:spPr>
        <p:txBody>
          <a:bodyPr/>
          <a:lstStyle/>
          <a:p>
            <a:pPr>
              <a:defRPr/>
            </a:pPr>
            <a:fld id="{E74DB4C6-F102-43FF-A0C8-90DF3C1E6CE1}" type="slidenum">
              <a:rPr lang="es-ES" altLang="es-ES_tradnl" smtClean="0"/>
              <a:pPr>
                <a:defRPr/>
              </a:pPr>
              <a:t>4</a:t>
            </a:fld>
            <a:endParaRPr lang="es-ES" altLang="es-ES_tradnl" dirty="0"/>
          </a:p>
        </p:txBody>
      </p:sp>
      <p:sp>
        <p:nvSpPr>
          <p:cNvPr id="21" name="12 Rectángulo"/>
          <p:cNvSpPr/>
          <p:nvPr/>
        </p:nvSpPr>
        <p:spPr>
          <a:xfrm>
            <a:off x="883776" y="1696780"/>
            <a:ext cx="7360632" cy="276999"/>
          </a:xfrm>
          <a:prstGeom prst="rect">
            <a:avLst/>
          </a:prstGeom>
        </p:spPr>
        <p:txBody>
          <a:bodyPr wrap="square">
            <a:spAutoFit/>
          </a:bodyPr>
          <a:lstStyle/>
          <a:p>
            <a:pPr marL="87313" indent="-87313" defTabSz="872722" fontAlgn="auto">
              <a:lnSpc>
                <a:spcPct val="120000"/>
              </a:lnSpc>
              <a:spcBef>
                <a:spcPts val="0"/>
              </a:spcBef>
              <a:spcAft>
                <a:spcPts val="0"/>
              </a:spcAft>
            </a:pPr>
            <a:r>
              <a:rPr lang="eu-ES" sz="1000" b="1" dirty="0">
                <a:solidFill>
                  <a:srgbClr val="B53F13"/>
                </a:solidFill>
                <a:latin typeface="Century Gothic"/>
              </a:rPr>
              <a:t>1.2.2 </a:t>
            </a:r>
            <a:r>
              <a:rPr lang="es-ES" sz="1000" b="1" dirty="0">
                <a:solidFill>
                  <a:srgbClr val="B53F13"/>
                </a:solidFill>
                <a:latin typeface="Century Gothic"/>
              </a:rPr>
              <a:t>KONTSUMORAKO ESKARIAREN BILAKAERA EIBARREN 2020an</a:t>
            </a:r>
            <a:endParaRPr lang="nn-NO" sz="1000" b="1" dirty="0">
              <a:solidFill>
                <a:srgbClr val="B53F13"/>
              </a:solidFill>
              <a:latin typeface="Century Gothic"/>
            </a:endParaRPr>
          </a:p>
        </p:txBody>
      </p:sp>
      <p:sp>
        <p:nvSpPr>
          <p:cNvPr id="19" name="Text Box 45"/>
          <p:cNvSpPr txBox="1">
            <a:spLocks noChangeArrowheads="1"/>
          </p:cNvSpPr>
          <p:nvPr/>
        </p:nvSpPr>
        <p:spPr bwMode="auto">
          <a:xfrm>
            <a:off x="1006697" y="2420888"/>
            <a:ext cx="4469466" cy="3067891"/>
          </a:xfrm>
          <a:prstGeom prst="rect">
            <a:avLst/>
          </a:prstGeom>
          <a:solidFill>
            <a:schemeClr val="bg1"/>
          </a:solidFill>
          <a:ln>
            <a:noFill/>
          </a:ln>
          <a:effectLst/>
          <a:extLst/>
        </p:spPr>
        <p:txBody>
          <a:bodyPr wrap="square">
            <a:spAutoFit/>
          </a:bodyPr>
          <a:lstStyle>
            <a:lvl1pPr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eaLnBrk="0" fontAlgn="base" hangingPunct="0">
              <a:spcBef>
                <a:spcPct val="0"/>
              </a:spcBef>
              <a:spcAft>
                <a:spcPct val="0"/>
              </a:spcAft>
              <a:defRPr sz="1200">
                <a:solidFill>
                  <a:schemeClr val="tx1"/>
                </a:solidFill>
                <a:latin typeface="Century Gothic" pitchFamily="34" charset="0"/>
              </a:defRPr>
            </a:lvl6pPr>
            <a:lvl7pPr marL="2971800" indent="-228600" eaLnBrk="0" fontAlgn="base" hangingPunct="0">
              <a:spcBef>
                <a:spcPct val="0"/>
              </a:spcBef>
              <a:spcAft>
                <a:spcPct val="0"/>
              </a:spcAft>
              <a:defRPr sz="1200">
                <a:solidFill>
                  <a:schemeClr val="tx1"/>
                </a:solidFill>
                <a:latin typeface="Century Gothic" pitchFamily="34" charset="0"/>
              </a:defRPr>
            </a:lvl7pPr>
            <a:lvl8pPr marL="3429000" indent="-228600" eaLnBrk="0" fontAlgn="base" hangingPunct="0">
              <a:spcBef>
                <a:spcPct val="0"/>
              </a:spcBef>
              <a:spcAft>
                <a:spcPct val="0"/>
              </a:spcAft>
              <a:defRPr sz="1200">
                <a:solidFill>
                  <a:schemeClr val="tx1"/>
                </a:solidFill>
                <a:latin typeface="Century Gothic" pitchFamily="34" charset="0"/>
              </a:defRPr>
            </a:lvl8pPr>
            <a:lvl9pPr marL="3886200" indent="-228600" eaLnBrk="0" fontAlgn="base" hangingPunct="0">
              <a:spcBef>
                <a:spcPct val="0"/>
              </a:spcBef>
              <a:spcAft>
                <a:spcPct val="0"/>
              </a:spcAft>
              <a:defRPr sz="1200">
                <a:solidFill>
                  <a:schemeClr val="tx1"/>
                </a:solidFill>
                <a:latin typeface="Century Gothic" pitchFamily="34" charset="0"/>
              </a:defRPr>
            </a:lvl9pPr>
          </a:lstStyle>
          <a:p>
            <a:pPr algn="just">
              <a:lnSpc>
                <a:spcPct val="120000"/>
              </a:lnSpc>
              <a:spcAft>
                <a:spcPts val="0"/>
              </a:spcAft>
            </a:pPr>
            <a:r>
              <a:rPr lang="eu-ES" sz="900" b="1" dirty="0" err="1"/>
              <a:t>Eibarko</a:t>
            </a:r>
            <a:r>
              <a:rPr lang="eu-ES" sz="900" b="1" dirty="0"/>
              <a:t> salmenta-puntuetan, produktuak eta zerbitzuak kontsumitzaileari zuzenean saltzeko 16 jardueratan </a:t>
            </a:r>
            <a:r>
              <a:rPr lang="eu-ES" sz="900" dirty="0"/>
              <a:t>(orri-oinean ageri da horien zerrenda), txartelekin eta finantza-erakundeen jabetzako terminaletan egindako transakzioen salmenten datuek aukera ematen dute 2020an egindako hileko transakzioen bilakaera aztertzeko 2020ko lehen 10 hilabeteetan, eta aurreko urtean egindakoekin alderatzeko.</a:t>
            </a:r>
            <a:br>
              <a:rPr lang="eu-ES" sz="900" dirty="0"/>
            </a:br>
            <a:br>
              <a:rPr lang="eu-ES" sz="900" dirty="0"/>
            </a:br>
            <a:r>
              <a:rPr lang="eu-ES" sz="900" dirty="0"/>
              <a:t>Adierazgarritasuna esanguratsua da, 450 erakundek baino gehiagok egindako eragiketak kuantifikatzen dituztelako eta 13.500 erabiltzaile baino gehiagoren eragiketak jasotzen dituztelako.</a:t>
            </a:r>
            <a:br>
              <a:rPr lang="eu-ES" sz="900" dirty="0"/>
            </a:br>
            <a:br>
              <a:rPr lang="eu-ES" sz="900" dirty="0"/>
            </a:br>
            <a:r>
              <a:rPr lang="eu-ES" sz="900" dirty="0"/>
              <a:t>2020ko hileko datu metatuek adierazten dute urrian% 2,9ko hazkundea izan dela, 2019ko datuekin alderatuta, eta konfinamenduaren eragina berreskuratu egin da, -% 8,6koa izan baitzen apirilean.</a:t>
            </a:r>
            <a:br>
              <a:rPr lang="eu-ES" sz="900" dirty="0"/>
            </a:br>
            <a:br>
              <a:rPr lang="eu-ES" sz="900" dirty="0"/>
            </a:br>
            <a:r>
              <a:rPr lang="eu-ES" sz="900" dirty="0"/>
              <a:t>Txikizkakoak ez diren jarduera guztien 2020ko hileko datu metatuek -% 15,7ko beherakada adierazten dute urrian, 2019ko datuekin alderatuta, eta konfinamenduaren eragina berreskuratu da, apirilean -% 38,7ra iritsi baitzen.</a:t>
            </a:r>
            <a:endParaRPr lang="eu-ES" sz="850" b="1" dirty="0">
              <a:latin typeface="Century Gothic"/>
              <a:ea typeface="Times New Roman"/>
              <a:cs typeface="Times New Roman"/>
            </a:endParaRPr>
          </a:p>
        </p:txBody>
      </p:sp>
      <p:sp>
        <p:nvSpPr>
          <p:cNvPr id="25" name="Text Box 45"/>
          <p:cNvSpPr txBox="1">
            <a:spLocks noChangeArrowheads="1"/>
          </p:cNvSpPr>
          <p:nvPr/>
        </p:nvSpPr>
        <p:spPr bwMode="auto">
          <a:xfrm>
            <a:off x="986586" y="5445224"/>
            <a:ext cx="4509688" cy="738664"/>
          </a:xfrm>
          <a:prstGeom prst="rect">
            <a:avLst/>
          </a:prstGeom>
          <a:solidFill>
            <a:schemeClr val="bg1"/>
          </a:solidFill>
          <a:ln>
            <a:noFill/>
          </a:ln>
          <a:effectLst/>
          <a:extLst/>
        </p:spPr>
        <p:txBody>
          <a:bodyPr wrap="square">
            <a:spAutoFit/>
          </a:bodyPr>
          <a:lstStyle>
            <a:lvl1pPr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eaLnBrk="0" fontAlgn="base" hangingPunct="0">
              <a:spcBef>
                <a:spcPct val="0"/>
              </a:spcBef>
              <a:spcAft>
                <a:spcPct val="0"/>
              </a:spcAft>
              <a:defRPr sz="1200">
                <a:solidFill>
                  <a:schemeClr val="tx1"/>
                </a:solidFill>
                <a:latin typeface="Century Gothic" pitchFamily="34" charset="0"/>
              </a:defRPr>
            </a:lvl6pPr>
            <a:lvl7pPr marL="2971800" indent="-228600" eaLnBrk="0" fontAlgn="base" hangingPunct="0">
              <a:spcBef>
                <a:spcPct val="0"/>
              </a:spcBef>
              <a:spcAft>
                <a:spcPct val="0"/>
              </a:spcAft>
              <a:defRPr sz="1200">
                <a:solidFill>
                  <a:schemeClr val="tx1"/>
                </a:solidFill>
                <a:latin typeface="Century Gothic" pitchFamily="34" charset="0"/>
              </a:defRPr>
            </a:lvl7pPr>
            <a:lvl8pPr marL="3429000" indent="-228600" eaLnBrk="0" fontAlgn="base" hangingPunct="0">
              <a:spcBef>
                <a:spcPct val="0"/>
              </a:spcBef>
              <a:spcAft>
                <a:spcPct val="0"/>
              </a:spcAft>
              <a:defRPr sz="1200">
                <a:solidFill>
                  <a:schemeClr val="tx1"/>
                </a:solidFill>
                <a:latin typeface="Century Gothic" pitchFamily="34" charset="0"/>
              </a:defRPr>
            </a:lvl8pPr>
            <a:lvl9pPr marL="3886200" indent="-228600" eaLnBrk="0" fontAlgn="base" hangingPunct="0">
              <a:spcBef>
                <a:spcPct val="0"/>
              </a:spcBef>
              <a:spcAft>
                <a:spcPct val="0"/>
              </a:spcAft>
              <a:defRPr sz="1200">
                <a:solidFill>
                  <a:schemeClr val="tx1"/>
                </a:solidFill>
                <a:latin typeface="Century Gothic" pitchFamily="34" charset="0"/>
              </a:defRPr>
            </a:lvl9pPr>
          </a:lstStyle>
          <a:p>
            <a:pPr algn="just">
              <a:lnSpc>
                <a:spcPct val="120000"/>
              </a:lnSpc>
              <a:spcAft>
                <a:spcPts val="0"/>
              </a:spcAft>
            </a:pPr>
            <a:r>
              <a:rPr lang="eu-ES" sz="700" u="sng" dirty="0"/>
              <a:t>Iturria</a:t>
            </a:r>
            <a:r>
              <a:rPr lang="eu-ES" sz="700" dirty="0"/>
              <a:t>: IKEIk berak egina, finantza-erakundeen datuekin.</a:t>
            </a:r>
          </a:p>
          <a:p>
            <a:pPr algn="just">
              <a:lnSpc>
                <a:spcPct val="120000"/>
              </a:lnSpc>
              <a:spcAft>
                <a:spcPts val="0"/>
              </a:spcAft>
            </a:pPr>
            <a:r>
              <a:rPr lang="eu-ES" sz="700" dirty="0"/>
              <a:t>Jarduerak ez txikizkariak: bidaia-agentziak, ostatu turistikoa, automozioa,, zainketa pertsonala, aisia eta Kultura, jatetxea, osasun-zerbitzuak, garraioa. </a:t>
            </a:r>
            <a:endParaRPr lang="eu-ES" sz="700" dirty="0">
              <a:latin typeface="Century Gothic"/>
              <a:ea typeface="Times New Roman"/>
              <a:cs typeface="Times New Roman"/>
            </a:endParaRPr>
          </a:p>
          <a:p>
            <a:pPr algn="just">
              <a:lnSpc>
                <a:spcPct val="120000"/>
              </a:lnSpc>
              <a:spcAft>
                <a:spcPts val="0"/>
              </a:spcAft>
            </a:pPr>
            <a:r>
              <a:rPr lang="eu-ES" sz="700" dirty="0"/>
              <a:t>Txikizkariak: Elikadura, kirolak eta jostailuak, elektronika eta argazkigintza, urte-sasoiak, biltegi handiak, etxeak eta erreformak, liburuak, diskoak, moda, oinetakoak,, </a:t>
            </a:r>
            <a:endParaRPr lang="eu-ES" sz="600" dirty="0">
              <a:latin typeface="Century Gothic"/>
              <a:ea typeface="Times New Roman"/>
              <a:cs typeface="Times New Roman"/>
            </a:endParaRPr>
          </a:p>
        </p:txBody>
      </p:sp>
      <p:sp>
        <p:nvSpPr>
          <p:cNvPr id="26" name="Text Box 45"/>
          <p:cNvSpPr txBox="1">
            <a:spLocks noChangeArrowheads="1"/>
          </p:cNvSpPr>
          <p:nvPr/>
        </p:nvSpPr>
        <p:spPr bwMode="auto">
          <a:xfrm>
            <a:off x="1006697" y="2060848"/>
            <a:ext cx="4452056" cy="408317"/>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900">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u-ES" b="1" dirty="0"/>
              <a:t>EIBARKO SALMENTEK MODU DESBERDINEAN EGIN DUTE BEHERA JARDUERAREN ARABERA</a:t>
            </a:r>
          </a:p>
        </p:txBody>
      </p:sp>
      <p:sp>
        <p:nvSpPr>
          <p:cNvPr id="28" name="18 Rectángulo"/>
          <p:cNvSpPr/>
          <p:nvPr/>
        </p:nvSpPr>
        <p:spPr>
          <a:xfrm>
            <a:off x="5796136" y="1988840"/>
            <a:ext cx="2664296" cy="406265"/>
          </a:xfrm>
          <a:prstGeom prst="rect">
            <a:avLst/>
          </a:prstGeom>
        </p:spPr>
        <p:txBody>
          <a:bodyPr wrap="square" lIns="0" rIns="0">
            <a:spAutoFit/>
          </a:bodyPr>
          <a:lstStyle/>
          <a:p>
            <a:pPr marL="87313" indent="-87313" algn="ctr" defTabSz="872722" fontAlgn="auto">
              <a:lnSpc>
                <a:spcPct val="120000"/>
              </a:lnSpc>
              <a:spcBef>
                <a:spcPts val="0"/>
              </a:spcBef>
              <a:spcAft>
                <a:spcPts val="0"/>
              </a:spcAft>
            </a:pPr>
            <a:r>
              <a:rPr lang="es-ES" sz="850" b="1" dirty="0">
                <a:solidFill>
                  <a:srgbClr val="B53F13"/>
                </a:solidFill>
                <a:latin typeface="Century Gothic"/>
              </a:rPr>
              <a:t>TRANSAKZIOEN HAZKUNDE TASAREN BILAKAERA. 2020. EIBAR</a:t>
            </a:r>
          </a:p>
        </p:txBody>
      </p:sp>
      <p:sp>
        <p:nvSpPr>
          <p:cNvPr id="29" name="18 Rectángulo"/>
          <p:cNvSpPr/>
          <p:nvPr/>
        </p:nvSpPr>
        <p:spPr>
          <a:xfrm>
            <a:off x="5436096" y="4149080"/>
            <a:ext cx="3302835" cy="406265"/>
          </a:xfrm>
          <a:prstGeom prst="rect">
            <a:avLst/>
          </a:prstGeom>
        </p:spPr>
        <p:txBody>
          <a:bodyPr wrap="square">
            <a:spAutoFit/>
          </a:bodyPr>
          <a:lstStyle/>
          <a:p>
            <a:pPr marL="87313" indent="-87313" algn="ctr" defTabSz="872722" fontAlgn="auto">
              <a:lnSpc>
                <a:spcPct val="120000"/>
              </a:lnSpc>
              <a:spcBef>
                <a:spcPts val="0"/>
              </a:spcBef>
              <a:spcAft>
                <a:spcPts val="0"/>
              </a:spcAft>
            </a:pPr>
            <a:r>
              <a:rPr lang="es-ES" sz="850" b="1" dirty="0">
                <a:solidFill>
                  <a:srgbClr val="B53F13"/>
                </a:solidFill>
                <a:latin typeface="Century Gothic"/>
              </a:rPr>
              <a:t>TRANSAKZIOEN HAZKUNDE-TASAREN BILAKAERA</a:t>
            </a:r>
            <a:br>
              <a:rPr lang="es-ES" sz="850" b="1" dirty="0">
                <a:solidFill>
                  <a:srgbClr val="B53F13"/>
                </a:solidFill>
                <a:latin typeface="Century Gothic"/>
              </a:rPr>
            </a:br>
            <a:r>
              <a:rPr lang="es-ES" sz="850" b="1" dirty="0">
                <a:solidFill>
                  <a:srgbClr val="B53F13"/>
                </a:solidFill>
                <a:latin typeface="Century Gothic"/>
              </a:rPr>
              <a:t>EZ TXIKIZKARIA. 2020. EIBAR</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6388" y="2420888"/>
            <a:ext cx="2756052" cy="171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1653" y="4526115"/>
            <a:ext cx="2842795" cy="171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1.2	</a:t>
            </a:r>
            <a:r>
              <a:rPr lang="es-ES" altLang="es-ES" b="1" dirty="0">
                <a:solidFill>
                  <a:schemeClr val="folHlink"/>
                </a:solidFill>
              </a:rPr>
              <a:t>AGERTOKI BERRIAREN ONDORIOAK ESKARIAN</a:t>
            </a:r>
            <a:endParaRPr lang="eu-ES" altLang="es-ES" dirty="0">
              <a:solidFill>
                <a:schemeClr val="folHlink"/>
              </a:solidFill>
            </a:endParaRPr>
          </a:p>
        </p:txBody>
      </p:sp>
      <p:sp>
        <p:nvSpPr>
          <p:cNvPr id="14" name="20 Título"/>
          <p:cNvSpPr>
            <a:spLocks/>
          </p:cNvSpPr>
          <p:nvPr/>
        </p:nvSpPr>
        <p:spPr bwMode="auto">
          <a:xfrm>
            <a:off x="852488" y="866548"/>
            <a:ext cx="6234112" cy="3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marL="0" lvl="1" indent="0">
              <a:lnSpc>
                <a:spcPct val="115000"/>
              </a:lnSpc>
              <a:tabLst>
                <a:tab pos="347663" algn="l"/>
                <a:tab pos="4397375" algn="r"/>
                <a:tab pos="4572000" algn="r"/>
              </a:tabLst>
            </a:pPr>
            <a:r>
              <a:rPr lang="eu-ES" altLang="es-ES" b="1" dirty="0">
                <a:solidFill>
                  <a:schemeClr val="bg1"/>
                </a:solidFill>
              </a:rPr>
              <a:t>1. </a:t>
            </a:r>
            <a:r>
              <a:rPr lang="eu-ES" b="1" dirty="0">
                <a:solidFill>
                  <a:schemeClr val="bg1"/>
                </a:solidFill>
              </a:rPr>
              <a:t>AGERTOKI BERRIA: COVID–19</a:t>
            </a:r>
            <a:endParaRPr lang="eu-ES" altLang="es-ES" b="1" dirty="0">
              <a:solidFill>
                <a:schemeClr val="bg1"/>
              </a:solidFill>
            </a:endParaRPr>
          </a:p>
        </p:txBody>
      </p:sp>
    </p:spTree>
    <p:extLst>
      <p:ext uri="{BB962C8B-B14F-4D97-AF65-F5344CB8AC3E}">
        <p14:creationId xmlns:p14="http://schemas.microsoft.com/office/powerpoint/2010/main" val="3317238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852488" y="2031310"/>
            <a:ext cx="7975466" cy="4320480"/>
          </a:xfrm>
          <a:prstGeom prst="rect">
            <a:avLst/>
          </a:prstGeom>
          <a:solidFill>
            <a:srgbClr val="DEE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Marcador de número de diapositiva"/>
          <p:cNvSpPr>
            <a:spLocks noGrp="1"/>
          </p:cNvSpPr>
          <p:nvPr>
            <p:ph type="sldNum" sz="quarter" idx="10"/>
          </p:nvPr>
        </p:nvSpPr>
        <p:spPr>
          <a:xfrm>
            <a:off x="8660473" y="6494522"/>
            <a:ext cx="334962" cy="215900"/>
          </a:xfrm>
        </p:spPr>
        <p:txBody>
          <a:bodyPr/>
          <a:lstStyle/>
          <a:p>
            <a:pPr>
              <a:defRPr/>
            </a:pPr>
            <a:fld id="{E74DB4C6-F102-43FF-A0C8-90DF3C1E6CE1}" type="slidenum">
              <a:rPr lang="es-ES" altLang="es-ES_tradnl" smtClean="0"/>
              <a:pPr>
                <a:defRPr/>
              </a:pPr>
              <a:t>5</a:t>
            </a:fld>
            <a:endParaRPr lang="es-ES" altLang="es-ES_tradnl" dirty="0"/>
          </a:p>
        </p:txBody>
      </p:sp>
      <p:sp>
        <p:nvSpPr>
          <p:cNvPr id="16" name="Text Box 45"/>
          <p:cNvSpPr txBox="1">
            <a:spLocks noChangeArrowheads="1"/>
          </p:cNvSpPr>
          <p:nvPr/>
        </p:nvSpPr>
        <p:spPr bwMode="auto">
          <a:xfrm>
            <a:off x="982552" y="2387846"/>
            <a:ext cx="3952403" cy="1421928"/>
          </a:xfrm>
          <a:prstGeom prst="rect">
            <a:avLst/>
          </a:prstGeom>
          <a:solidFill>
            <a:schemeClr val="bg1"/>
          </a:solidFill>
          <a:ln>
            <a:noFill/>
          </a:ln>
          <a:effectLst/>
          <a:extLst/>
        </p:spPr>
        <p:txBody>
          <a:bodyPr wrap="square">
            <a:spAutoFit/>
          </a:bodyPr>
          <a:lstStyle>
            <a:lvl1pPr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eaLnBrk="0" fontAlgn="base" hangingPunct="0">
              <a:spcBef>
                <a:spcPct val="0"/>
              </a:spcBef>
              <a:spcAft>
                <a:spcPct val="0"/>
              </a:spcAft>
              <a:defRPr sz="1200">
                <a:solidFill>
                  <a:schemeClr val="tx1"/>
                </a:solidFill>
                <a:latin typeface="Century Gothic" pitchFamily="34" charset="0"/>
              </a:defRPr>
            </a:lvl6pPr>
            <a:lvl7pPr marL="2971800" indent="-228600" eaLnBrk="0" fontAlgn="base" hangingPunct="0">
              <a:spcBef>
                <a:spcPct val="0"/>
              </a:spcBef>
              <a:spcAft>
                <a:spcPct val="0"/>
              </a:spcAft>
              <a:defRPr sz="1200">
                <a:solidFill>
                  <a:schemeClr val="tx1"/>
                </a:solidFill>
                <a:latin typeface="Century Gothic" pitchFamily="34" charset="0"/>
              </a:defRPr>
            </a:lvl7pPr>
            <a:lvl8pPr marL="3429000" indent="-228600" eaLnBrk="0" fontAlgn="base" hangingPunct="0">
              <a:spcBef>
                <a:spcPct val="0"/>
              </a:spcBef>
              <a:spcAft>
                <a:spcPct val="0"/>
              </a:spcAft>
              <a:defRPr sz="1200">
                <a:solidFill>
                  <a:schemeClr val="tx1"/>
                </a:solidFill>
                <a:latin typeface="Century Gothic" pitchFamily="34" charset="0"/>
              </a:defRPr>
            </a:lvl8pPr>
            <a:lvl9pPr marL="3886200" indent="-228600" eaLnBrk="0" fontAlgn="base" hangingPunct="0">
              <a:spcBef>
                <a:spcPct val="0"/>
              </a:spcBef>
              <a:spcAft>
                <a:spcPct val="0"/>
              </a:spcAft>
              <a:defRPr sz="1200">
                <a:solidFill>
                  <a:schemeClr val="tx1"/>
                </a:solidFill>
                <a:latin typeface="Century Gothic" pitchFamily="34" charset="0"/>
              </a:defRPr>
            </a:lvl9pPr>
          </a:lstStyle>
          <a:p>
            <a:pPr algn="just">
              <a:lnSpc>
                <a:spcPct val="120000"/>
              </a:lnSpc>
              <a:spcAft>
                <a:spcPts val="0"/>
              </a:spcAft>
            </a:pPr>
            <a:r>
              <a:rPr lang="eu-ES" sz="900" dirty="0" err="1"/>
              <a:t>Eibarko</a:t>
            </a:r>
            <a:r>
              <a:rPr lang="eu-ES" sz="900" dirty="0"/>
              <a:t> txikizkako salmenten 20ari buruzko hileko datu metatuek erakusten dute txikizkako sektoreak apirilean izandako eragina </a:t>
            </a:r>
            <a:r>
              <a:rPr lang="eu-ES" sz="900" b="1" dirty="0"/>
              <a:t>(-% 1,5 urteko metatua</a:t>
            </a:r>
            <a:r>
              <a:rPr lang="eu-ES" sz="900" dirty="0"/>
              <a:t>), aurreko hilabeteetan hazkunderik handiena otsailean izan baitzuen (%9,3).</a:t>
            </a:r>
          </a:p>
          <a:p>
            <a:pPr algn="just">
              <a:lnSpc>
                <a:spcPct val="120000"/>
              </a:lnSpc>
              <a:spcAft>
                <a:spcPts val="0"/>
              </a:spcAft>
            </a:pPr>
            <a:br>
              <a:rPr lang="eu-ES" sz="900" dirty="0"/>
            </a:br>
            <a:r>
              <a:rPr lang="eu-ES" sz="900" dirty="0"/>
              <a:t>Hurrengo hilabeteetan, hazkunde metatuak izan dira, eta </a:t>
            </a:r>
            <a:r>
              <a:rPr lang="eu-ES" sz="900" b="1" dirty="0"/>
              <a:t>urrian %9,4koak izan dira, aurreko urteko hilabete bereko datuekin alderatuta</a:t>
            </a:r>
            <a:endParaRPr lang="eu-ES" sz="800" b="1" dirty="0">
              <a:latin typeface="Century Gothic"/>
              <a:ea typeface="Times New Roman"/>
              <a:cs typeface="Times New Roman"/>
            </a:endParaRPr>
          </a:p>
        </p:txBody>
      </p:sp>
      <p:sp>
        <p:nvSpPr>
          <p:cNvPr id="18" name="Text Box 45"/>
          <p:cNvSpPr txBox="1">
            <a:spLocks noChangeArrowheads="1"/>
          </p:cNvSpPr>
          <p:nvPr/>
        </p:nvSpPr>
        <p:spPr bwMode="auto">
          <a:xfrm>
            <a:off x="5004048" y="2392463"/>
            <a:ext cx="3626102" cy="1421928"/>
          </a:xfrm>
          <a:prstGeom prst="rect">
            <a:avLst/>
          </a:prstGeom>
          <a:solidFill>
            <a:schemeClr val="bg1"/>
          </a:solidFill>
          <a:ln>
            <a:noFill/>
          </a:ln>
          <a:effectLst/>
          <a:extLst/>
        </p:spPr>
        <p:txBody>
          <a:bodyPr wrap="square">
            <a:spAutoFit/>
          </a:bodyPr>
          <a:lstStyle>
            <a:lvl1pPr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eaLnBrk="0" fontAlgn="base" hangingPunct="0">
              <a:spcBef>
                <a:spcPct val="0"/>
              </a:spcBef>
              <a:spcAft>
                <a:spcPct val="0"/>
              </a:spcAft>
              <a:defRPr sz="1200">
                <a:solidFill>
                  <a:schemeClr val="tx1"/>
                </a:solidFill>
                <a:latin typeface="Century Gothic" pitchFamily="34" charset="0"/>
              </a:defRPr>
            </a:lvl6pPr>
            <a:lvl7pPr marL="2971800" indent="-228600" eaLnBrk="0" fontAlgn="base" hangingPunct="0">
              <a:spcBef>
                <a:spcPct val="0"/>
              </a:spcBef>
              <a:spcAft>
                <a:spcPct val="0"/>
              </a:spcAft>
              <a:defRPr sz="1200">
                <a:solidFill>
                  <a:schemeClr val="tx1"/>
                </a:solidFill>
                <a:latin typeface="Century Gothic" pitchFamily="34" charset="0"/>
              </a:defRPr>
            </a:lvl7pPr>
            <a:lvl8pPr marL="3429000" indent="-228600" eaLnBrk="0" fontAlgn="base" hangingPunct="0">
              <a:spcBef>
                <a:spcPct val="0"/>
              </a:spcBef>
              <a:spcAft>
                <a:spcPct val="0"/>
              </a:spcAft>
              <a:defRPr sz="1200">
                <a:solidFill>
                  <a:schemeClr val="tx1"/>
                </a:solidFill>
                <a:latin typeface="Century Gothic" pitchFamily="34" charset="0"/>
              </a:defRPr>
            </a:lvl8pPr>
            <a:lvl9pPr marL="3886200" indent="-228600" eaLnBrk="0" fontAlgn="base" hangingPunct="0">
              <a:spcBef>
                <a:spcPct val="0"/>
              </a:spcBef>
              <a:spcAft>
                <a:spcPct val="0"/>
              </a:spcAft>
              <a:defRPr sz="1200">
                <a:solidFill>
                  <a:schemeClr val="tx1"/>
                </a:solidFill>
                <a:latin typeface="Century Gothic" pitchFamily="34" charset="0"/>
              </a:defRPr>
            </a:lvl9pPr>
          </a:lstStyle>
          <a:p>
            <a:pPr algn="just">
              <a:lnSpc>
                <a:spcPct val="120000"/>
              </a:lnSpc>
              <a:spcAft>
                <a:spcPts val="0"/>
              </a:spcAft>
            </a:pPr>
            <a:r>
              <a:rPr lang="eu-ES" sz="900" dirty="0"/>
              <a:t>Hala ere, portaera oso desberdina da txikizkako jardueraren datuak modarekin eta oinetakoekin lotutakoekin alderatzen badira.</a:t>
            </a:r>
          </a:p>
          <a:p>
            <a:pPr algn="just">
              <a:lnSpc>
                <a:spcPct val="120000"/>
              </a:lnSpc>
              <a:spcAft>
                <a:spcPts val="0"/>
              </a:spcAft>
            </a:pPr>
            <a:br>
              <a:rPr lang="eu-ES" sz="900" dirty="0"/>
            </a:br>
            <a:r>
              <a:rPr lang="eu-ES" sz="900" dirty="0"/>
              <a:t>Moda eta oinetakoen jarduerak nabarmen egin du atzera, urte hasieran zifra negatiboak izan ondoren, apirilean -% 37,8ra arte, atzerapen hori ahuleziaz berreskuratzeko eta urrian -% 18,5ean geratzeko.</a:t>
            </a:r>
          </a:p>
        </p:txBody>
      </p:sp>
      <p:sp>
        <p:nvSpPr>
          <p:cNvPr id="24" name="12 Rectángulo"/>
          <p:cNvSpPr/>
          <p:nvPr/>
        </p:nvSpPr>
        <p:spPr>
          <a:xfrm>
            <a:off x="883776" y="1696780"/>
            <a:ext cx="6136496" cy="276999"/>
          </a:xfrm>
          <a:prstGeom prst="rect">
            <a:avLst/>
          </a:prstGeom>
        </p:spPr>
        <p:txBody>
          <a:bodyPr wrap="square">
            <a:spAutoFit/>
          </a:bodyPr>
          <a:lstStyle/>
          <a:p>
            <a:pPr marL="87313" indent="-87313" defTabSz="872722" fontAlgn="auto">
              <a:lnSpc>
                <a:spcPct val="120000"/>
              </a:lnSpc>
              <a:spcBef>
                <a:spcPts val="0"/>
              </a:spcBef>
              <a:spcAft>
                <a:spcPts val="0"/>
              </a:spcAft>
            </a:pPr>
            <a:r>
              <a:rPr lang="eu-ES" sz="1000" b="1" dirty="0">
                <a:solidFill>
                  <a:srgbClr val="B53F13"/>
                </a:solidFill>
                <a:latin typeface="Century Gothic"/>
              </a:rPr>
              <a:t>1.2.3 </a:t>
            </a:r>
            <a:r>
              <a:rPr lang="es-ES" sz="1000" b="1" dirty="0">
                <a:solidFill>
                  <a:srgbClr val="B53F13"/>
                </a:solidFill>
                <a:latin typeface="Century Gothic"/>
              </a:rPr>
              <a:t>KONTSUMO ESKARIAREN BILAKAERA EIBARREN</a:t>
            </a:r>
            <a:endParaRPr lang="nn-NO" sz="1000" b="1" dirty="0">
              <a:solidFill>
                <a:srgbClr val="B53F13"/>
              </a:solidFill>
              <a:latin typeface="Century Gothic"/>
            </a:endParaRPr>
          </a:p>
        </p:txBody>
      </p:sp>
      <p:sp>
        <p:nvSpPr>
          <p:cNvPr id="25" name="Text Box 45"/>
          <p:cNvSpPr txBox="1">
            <a:spLocks noChangeArrowheads="1"/>
          </p:cNvSpPr>
          <p:nvPr/>
        </p:nvSpPr>
        <p:spPr bwMode="auto">
          <a:xfrm>
            <a:off x="1051644" y="2060848"/>
            <a:ext cx="4528467" cy="258532"/>
          </a:xfrm>
          <a:prstGeom prst="rect">
            <a:avLst/>
          </a:prstGeom>
          <a:solidFill>
            <a:schemeClr val="bg1"/>
          </a:solidFill>
          <a:ln>
            <a:noFill/>
          </a:ln>
          <a:effectLst/>
          <a:extLst/>
        </p:spPr>
        <p:txBody>
          <a:bodyPr wrap="square">
            <a:spAutoFit/>
          </a:bodyPr>
          <a:lstStyle>
            <a:lvl1pPr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eaLnBrk="0" fontAlgn="base" hangingPunct="0">
              <a:spcBef>
                <a:spcPct val="0"/>
              </a:spcBef>
              <a:spcAft>
                <a:spcPct val="0"/>
              </a:spcAft>
              <a:defRPr sz="1200">
                <a:solidFill>
                  <a:schemeClr val="tx1"/>
                </a:solidFill>
                <a:latin typeface="Century Gothic" pitchFamily="34" charset="0"/>
              </a:defRPr>
            </a:lvl6pPr>
            <a:lvl7pPr marL="2971800" indent="-228600" eaLnBrk="0" fontAlgn="base" hangingPunct="0">
              <a:spcBef>
                <a:spcPct val="0"/>
              </a:spcBef>
              <a:spcAft>
                <a:spcPct val="0"/>
              </a:spcAft>
              <a:defRPr sz="1200">
                <a:solidFill>
                  <a:schemeClr val="tx1"/>
                </a:solidFill>
                <a:latin typeface="Century Gothic" pitchFamily="34" charset="0"/>
              </a:defRPr>
            </a:lvl7pPr>
            <a:lvl8pPr marL="3429000" indent="-228600" eaLnBrk="0" fontAlgn="base" hangingPunct="0">
              <a:spcBef>
                <a:spcPct val="0"/>
              </a:spcBef>
              <a:spcAft>
                <a:spcPct val="0"/>
              </a:spcAft>
              <a:defRPr sz="1200">
                <a:solidFill>
                  <a:schemeClr val="tx1"/>
                </a:solidFill>
                <a:latin typeface="Century Gothic" pitchFamily="34" charset="0"/>
              </a:defRPr>
            </a:lvl8pPr>
            <a:lvl9pPr marL="3886200" indent="-228600" eaLnBrk="0" fontAlgn="base" hangingPunct="0">
              <a:spcBef>
                <a:spcPct val="0"/>
              </a:spcBef>
              <a:spcAft>
                <a:spcPct val="0"/>
              </a:spcAft>
              <a:defRPr sz="1200">
                <a:solidFill>
                  <a:schemeClr val="tx1"/>
                </a:solidFill>
                <a:latin typeface="Century Gothic" pitchFamily="34" charset="0"/>
              </a:defRPr>
            </a:lvl9pPr>
          </a:lstStyle>
          <a:p>
            <a:pPr algn="just">
              <a:lnSpc>
                <a:spcPct val="120000"/>
              </a:lnSpc>
              <a:spcAft>
                <a:spcPts val="0"/>
              </a:spcAft>
            </a:pPr>
            <a:r>
              <a:rPr lang="eu-ES" sz="900" dirty="0"/>
              <a:t>EIBARKO TXIKIZKAKO SALMENTEK BEHERA EGIN DUTE JARDUEREN ARABERA</a:t>
            </a:r>
            <a:endParaRPr lang="eu-ES" sz="900" b="1" dirty="0">
              <a:latin typeface="Century Gothic"/>
              <a:ea typeface="Times New Roman"/>
              <a:cs typeface="Times New Roman"/>
            </a:endParaRPr>
          </a:p>
        </p:txBody>
      </p:sp>
      <p:sp>
        <p:nvSpPr>
          <p:cNvPr id="27" name="18 Rectángulo"/>
          <p:cNvSpPr/>
          <p:nvPr/>
        </p:nvSpPr>
        <p:spPr>
          <a:xfrm>
            <a:off x="1475656" y="3982516"/>
            <a:ext cx="2880319" cy="249299"/>
          </a:xfrm>
          <a:prstGeom prst="rect">
            <a:avLst/>
          </a:prstGeom>
        </p:spPr>
        <p:txBody>
          <a:bodyPr wrap="square">
            <a:spAutoFit/>
          </a:bodyPr>
          <a:lstStyle/>
          <a:p>
            <a:pPr marL="87313" indent="-87313" defTabSz="872722" fontAlgn="auto">
              <a:lnSpc>
                <a:spcPct val="120000"/>
              </a:lnSpc>
              <a:spcBef>
                <a:spcPts val="0"/>
              </a:spcBef>
              <a:spcAft>
                <a:spcPts val="0"/>
              </a:spcAft>
            </a:pPr>
            <a:r>
              <a:rPr lang="eu-ES" sz="850" b="1" dirty="0">
                <a:solidFill>
                  <a:srgbClr val="B53F13"/>
                </a:solidFill>
                <a:latin typeface="Century Gothic"/>
              </a:rPr>
              <a:t>TXIKIZKAKO SALMENTEN BILAKAERA. 2020. EIBAR</a:t>
            </a:r>
          </a:p>
        </p:txBody>
      </p:sp>
      <p:sp>
        <p:nvSpPr>
          <p:cNvPr id="28" name="18 Rectángulo"/>
          <p:cNvSpPr/>
          <p:nvPr/>
        </p:nvSpPr>
        <p:spPr>
          <a:xfrm>
            <a:off x="5004048" y="3982516"/>
            <a:ext cx="3413979" cy="249299"/>
          </a:xfrm>
          <a:prstGeom prst="rect">
            <a:avLst/>
          </a:prstGeom>
        </p:spPr>
        <p:txBody>
          <a:bodyPr wrap="square">
            <a:spAutoFit/>
          </a:bodyPr>
          <a:lstStyle/>
          <a:p>
            <a:pPr marL="87313" indent="-87313" algn="ctr" defTabSz="872722" fontAlgn="auto">
              <a:lnSpc>
                <a:spcPct val="120000"/>
              </a:lnSpc>
              <a:spcBef>
                <a:spcPts val="0"/>
              </a:spcBef>
              <a:spcAft>
                <a:spcPts val="0"/>
              </a:spcAft>
            </a:pPr>
            <a:r>
              <a:rPr lang="eu-ES" sz="850" b="1" dirty="0">
                <a:solidFill>
                  <a:srgbClr val="B53F13"/>
                </a:solidFill>
                <a:latin typeface="Century Gothic"/>
              </a:rPr>
              <a:t>MODAKO TXIKIZKAKO SALMENTEN BILAKAERA. 2020. EIBAR</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260439"/>
            <a:ext cx="3455614" cy="188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270548"/>
            <a:ext cx="3701745" cy="188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1.2	</a:t>
            </a:r>
            <a:r>
              <a:rPr lang="es-ES" altLang="es-ES" b="1" dirty="0">
                <a:solidFill>
                  <a:schemeClr val="folHlink"/>
                </a:solidFill>
              </a:rPr>
              <a:t>AGERTOKI BERRIAREN ONDORIOAK ESKARIAN</a:t>
            </a:r>
            <a:endParaRPr lang="eu-ES" altLang="es-ES" dirty="0">
              <a:solidFill>
                <a:schemeClr val="folHlink"/>
              </a:solidFill>
            </a:endParaRPr>
          </a:p>
        </p:txBody>
      </p:sp>
      <p:sp>
        <p:nvSpPr>
          <p:cNvPr id="21" name="20 Título"/>
          <p:cNvSpPr>
            <a:spLocks/>
          </p:cNvSpPr>
          <p:nvPr/>
        </p:nvSpPr>
        <p:spPr bwMode="auto">
          <a:xfrm>
            <a:off x="852488" y="866548"/>
            <a:ext cx="6234112" cy="3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marL="0" lvl="1" indent="0">
              <a:lnSpc>
                <a:spcPct val="115000"/>
              </a:lnSpc>
              <a:tabLst>
                <a:tab pos="347663" algn="l"/>
                <a:tab pos="4397375" algn="r"/>
                <a:tab pos="4572000" algn="r"/>
              </a:tabLst>
            </a:pPr>
            <a:r>
              <a:rPr lang="eu-ES" altLang="es-ES" b="1" dirty="0">
                <a:solidFill>
                  <a:schemeClr val="bg1"/>
                </a:solidFill>
              </a:rPr>
              <a:t>1. </a:t>
            </a:r>
            <a:r>
              <a:rPr lang="eu-ES" b="1" dirty="0">
                <a:solidFill>
                  <a:schemeClr val="bg1"/>
                </a:solidFill>
              </a:rPr>
              <a:t>AGERTOKI BERRIA: COVID–19</a:t>
            </a:r>
            <a:endParaRPr lang="eu-ES" altLang="es-ES" b="1" dirty="0">
              <a:solidFill>
                <a:schemeClr val="bg1"/>
              </a:solidFill>
            </a:endParaRPr>
          </a:p>
        </p:txBody>
      </p:sp>
      <p:sp>
        <p:nvSpPr>
          <p:cNvPr id="22" name="Text Box 45"/>
          <p:cNvSpPr txBox="1">
            <a:spLocks noChangeArrowheads="1"/>
          </p:cNvSpPr>
          <p:nvPr/>
        </p:nvSpPr>
        <p:spPr bwMode="auto">
          <a:xfrm>
            <a:off x="1183805" y="6087721"/>
            <a:ext cx="3388195" cy="221599"/>
          </a:xfrm>
          <a:prstGeom prst="rect">
            <a:avLst/>
          </a:prstGeom>
          <a:solidFill>
            <a:schemeClr val="bg1"/>
          </a:solidFill>
          <a:ln>
            <a:noFill/>
          </a:ln>
          <a:effectLst/>
          <a:extLst/>
        </p:spPr>
        <p:txBody>
          <a:bodyPr wrap="square">
            <a:spAutoFit/>
          </a:bodyPr>
          <a:lstStyle>
            <a:lvl1pPr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eaLnBrk="0" fontAlgn="base" hangingPunct="0">
              <a:spcBef>
                <a:spcPct val="0"/>
              </a:spcBef>
              <a:spcAft>
                <a:spcPct val="0"/>
              </a:spcAft>
              <a:defRPr sz="1200">
                <a:solidFill>
                  <a:schemeClr val="tx1"/>
                </a:solidFill>
                <a:latin typeface="Century Gothic" pitchFamily="34" charset="0"/>
              </a:defRPr>
            </a:lvl6pPr>
            <a:lvl7pPr marL="2971800" indent="-228600" eaLnBrk="0" fontAlgn="base" hangingPunct="0">
              <a:spcBef>
                <a:spcPct val="0"/>
              </a:spcBef>
              <a:spcAft>
                <a:spcPct val="0"/>
              </a:spcAft>
              <a:defRPr sz="1200">
                <a:solidFill>
                  <a:schemeClr val="tx1"/>
                </a:solidFill>
                <a:latin typeface="Century Gothic" pitchFamily="34" charset="0"/>
              </a:defRPr>
            </a:lvl7pPr>
            <a:lvl8pPr marL="3429000" indent="-228600" eaLnBrk="0" fontAlgn="base" hangingPunct="0">
              <a:spcBef>
                <a:spcPct val="0"/>
              </a:spcBef>
              <a:spcAft>
                <a:spcPct val="0"/>
              </a:spcAft>
              <a:defRPr sz="1200">
                <a:solidFill>
                  <a:schemeClr val="tx1"/>
                </a:solidFill>
                <a:latin typeface="Century Gothic" pitchFamily="34" charset="0"/>
              </a:defRPr>
            </a:lvl8pPr>
            <a:lvl9pPr marL="3886200" indent="-228600" eaLnBrk="0" fontAlgn="base" hangingPunct="0">
              <a:spcBef>
                <a:spcPct val="0"/>
              </a:spcBef>
              <a:spcAft>
                <a:spcPct val="0"/>
              </a:spcAft>
              <a:defRPr sz="1200">
                <a:solidFill>
                  <a:schemeClr val="tx1"/>
                </a:solidFill>
                <a:latin typeface="Century Gothic" pitchFamily="34" charset="0"/>
              </a:defRPr>
            </a:lvl9pPr>
          </a:lstStyle>
          <a:p>
            <a:pPr algn="just">
              <a:lnSpc>
                <a:spcPct val="120000"/>
              </a:lnSpc>
              <a:spcAft>
                <a:spcPts val="0"/>
              </a:spcAft>
            </a:pPr>
            <a:r>
              <a:rPr lang="es-ES" sz="700" dirty="0">
                <a:latin typeface="Century Gothic"/>
                <a:ea typeface="Times New Roman"/>
                <a:cs typeface="Times New Roman"/>
              </a:rPr>
              <a:t>ITURRIA: </a:t>
            </a:r>
            <a:r>
              <a:rPr lang="es-ES" sz="700" dirty="0" err="1">
                <a:latin typeface="Century Gothic"/>
                <a:ea typeface="Times New Roman"/>
                <a:cs typeface="Times New Roman"/>
              </a:rPr>
              <a:t>IKEIk</a:t>
            </a:r>
            <a:r>
              <a:rPr lang="es-ES" sz="700" dirty="0">
                <a:latin typeface="Century Gothic"/>
                <a:ea typeface="Times New Roman"/>
                <a:cs typeface="Times New Roman"/>
              </a:rPr>
              <a:t> </a:t>
            </a:r>
            <a:r>
              <a:rPr lang="es-ES" sz="700" dirty="0" err="1">
                <a:latin typeface="Century Gothic"/>
                <a:ea typeface="Times New Roman"/>
                <a:cs typeface="Times New Roman"/>
              </a:rPr>
              <a:t>berak</a:t>
            </a:r>
            <a:r>
              <a:rPr lang="es-ES" sz="700" dirty="0">
                <a:latin typeface="Century Gothic"/>
                <a:ea typeface="Times New Roman"/>
                <a:cs typeface="Times New Roman"/>
              </a:rPr>
              <a:t> </a:t>
            </a:r>
            <a:r>
              <a:rPr lang="es-ES" sz="700" dirty="0" err="1">
                <a:latin typeface="Century Gothic"/>
                <a:ea typeface="Times New Roman"/>
                <a:cs typeface="Times New Roman"/>
              </a:rPr>
              <a:t>egina</a:t>
            </a:r>
            <a:r>
              <a:rPr lang="es-ES" sz="700" dirty="0">
                <a:latin typeface="Century Gothic"/>
                <a:ea typeface="Times New Roman"/>
                <a:cs typeface="Times New Roman"/>
              </a:rPr>
              <a:t>, </a:t>
            </a:r>
            <a:r>
              <a:rPr lang="es-ES" sz="700" dirty="0" err="1">
                <a:latin typeface="Century Gothic"/>
                <a:ea typeface="Times New Roman"/>
                <a:cs typeface="Times New Roman"/>
              </a:rPr>
              <a:t>finantza-erakundeen</a:t>
            </a:r>
            <a:r>
              <a:rPr lang="es-ES" sz="700" dirty="0">
                <a:latin typeface="Century Gothic"/>
                <a:ea typeface="Times New Roman"/>
                <a:cs typeface="Times New Roman"/>
              </a:rPr>
              <a:t> </a:t>
            </a:r>
            <a:r>
              <a:rPr lang="es-ES" sz="700" dirty="0" err="1">
                <a:latin typeface="Century Gothic"/>
                <a:ea typeface="Times New Roman"/>
                <a:cs typeface="Times New Roman"/>
              </a:rPr>
              <a:t>datuekin</a:t>
            </a:r>
            <a:r>
              <a:rPr lang="es-ES" sz="700" dirty="0">
                <a:latin typeface="Century Gothic"/>
                <a:ea typeface="Times New Roman"/>
                <a:cs typeface="Times New Roman"/>
              </a:rPr>
              <a:t>.</a:t>
            </a:r>
          </a:p>
        </p:txBody>
      </p:sp>
      <p:sp>
        <p:nvSpPr>
          <p:cNvPr id="23" name="Text Box 45"/>
          <p:cNvSpPr txBox="1">
            <a:spLocks noChangeArrowheads="1"/>
          </p:cNvSpPr>
          <p:nvPr/>
        </p:nvSpPr>
        <p:spPr bwMode="auto">
          <a:xfrm>
            <a:off x="5072237" y="6087721"/>
            <a:ext cx="3388195" cy="221599"/>
          </a:xfrm>
          <a:prstGeom prst="rect">
            <a:avLst/>
          </a:prstGeom>
          <a:solidFill>
            <a:schemeClr val="bg1"/>
          </a:solidFill>
          <a:ln>
            <a:noFill/>
          </a:ln>
          <a:effectLst/>
          <a:extLst/>
        </p:spPr>
        <p:txBody>
          <a:bodyPr wrap="square">
            <a:spAutoFit/>
          </a:bodyPr>
          <a:lstStyle>
            <a:lvl1pPr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eaLnBrk="0" fontAlgn="base" hangingPunct="0">
              <a:spcBef>
                <a:spcPct val="0"/>
              </a:spcBef>
              <a:spcAft>
                <a:spcPct val="0"/>
              </a:spcAft>
              <a:defRPr sz="1200">
                <a:solidFill>
                  <a:schemeClr val="tx1"/>
                </a:solidFill>
                <a:latin typeface="Century Gothic" pitchFamily="34" charset="0"/>
              </a:defRPr>
            </a:lvl6pPr>
            <a:lvl7pPr marL="2971800" indent="-228600" eaLnBrk="0" fontAlgn="base" hangingPunct="0">
              <a:spcBef>
                <a:spcPct val="0"/>
              </a:spcBef>
              <a:spcAft>
                <a:spcPct val="0"/>
              </a:spcAft>
              <a:defRPr sz="1200">
                <a:solidFill>
                  <a:schemeClr val="tx1"/>
                </a:solidFill>
                <a:latin typeface="Century Gothic" pitchFamily="34" charset="0"/>
              </a:defRPr>
            </a:lvl7pPr>
            <a:lvl8pPr marL="3429000" indent="-228600" eaLnBrk="0" fontAlgn="base" hangingPunct="0">
              <a:spcBef>
                <a:spcPct val="0"/>
              </a:spcBef>
              <a:spcAft>
                <a:spcPct val="0"/>
              </a:spcAft>
              <a:defRPr sz="1200">
                <a:solidFill>
                  <a:schemeClr val="tx1"/>
                </a:solidFill>
                <a:latin typeface="Century Gothic" pitchFamily="34" charset="0"/>
              </a:defRPr>
            </a:lvl8pPr>
            <a:lvl9pPr marL="3886200" indent="-228600" eaLnBrk="0" fontAlgn="base" hangingPunct="0">
              <a:spcBef>
                <a:spcPct val="0"/>
              </a:spcBef>
              <a:spcAft>
                <a:spcPct val="0"/>
              </a:spcAft>
              <a:defRPr sz="1200">
                <a:solidFill>
                  <a:schemeClr val="tx1"/>
                </a:solidFill>
                <a:latin typeface="Century Gothic" pitchFamily="34" charset="0"/>
              </a:defRPr>
            </a:lvl9pPr>
          </a:lstStyle>
          <a:p>
            <a:pPr algn="just">
              <a:lnSpc>
                <a:spcPct val="120000"/>
              </a:lnSpc>
              <a:spcAft>
                <a:spcPts val="0"/>
              </a:spcAft>
            </a:pPr>
            <a:r>
              <a:rPr lang="es-ES" sz="700" dirty="0">
                <a:latin typeface="Century Gothic"/>
                <a:ea typeface="Times New Roman"/>
                <a:cs typeface="Times New Roman"/>
              </a:rPr>
              <a:t>ITURRIA: </a:t>
            </a:r>
            <a:r>
              <a:rPr lang="es-ES" sz="700" dirty="0" err="1">
                <a:latin typeface="Century Gothic"/>
                <a:ea typeface="Times New Roman"/>
                <a:cs typeface="Times New Roman"/>
              </a:rPr>
              <a:t>IKEIk</a:t>
            </a:r>
            <a:r>
              <a:rPr lang="es-ES" sz="700" dirty="0">
                <a:latin typeface="Century Gothic"/>
                <a:ea typeface="Times New Roman"/>
                <a:cs typeface="Times New Roman"/>
              </a:rPr>
              <a:t> </a:t>
            </a:r>
            <a:r>
              <a:rPr lang="es-ES" sz="700" dirty="0" err="1">
                <a:latin typeface="Century Gothic"/>
                <a:ea typeface="Times New Roman"/>
                <a:cs typeface="Times New Roman"/>
              </a:rPr>
              <a:t>berak</a:t>
            </a:r>
            <a:r>
              <a:rPr lang="es-ES" sz="700" dirty="0">
                <a:latin typeface="Century Gothic"/>
                <a:ea typeface="Times New Roman"/>
                <a:cs typeface="Times New Roman"/>
              </a:rPr>
              <a:t> </a:t>
            </a:r>
            <a:r>
              <a:rPr lang="es-ES" sz="700" dirty="0" err="1">
                <a:latin typeface="Century Gothic"/>
                <a:ea typeface="Times New Roman"/>
                <a:cs typeface="Times New Roman"/>
              </a:rPr>
              <a:t>egina</a:t>
            </a:r>
            <a:r>
              <a:rPr lang="es-ES" sz="700" dirty="0">
                <a:latin typeface="Century Gothic"/>
                <a:ea typeface="Times New Roman"/>
                <a:cs typeface="Times New Roman"/>
              </a:rPr>
              <a:t>, </a:t>
            </a:r>
            <a:r>
              <a:rPr lang="es-ES" sz="700" dirty="0" err="1">
                <a:latin typeface="Century Gothic"/>
                <a:ea typeface="Times New Roman"/>
                <a:cs typeface="Times New Roman"/>
              </a:rPr>
              <a:t>finantza-erakundeen</a:t>
            </a:r>
            <a:r>
              <a:rPr lang="es-ES" sz="700" dirty="0">
                <a:latin typeface="Century Gothic"/>
                <a:ea typeface="Times New Roman"/>
                <a:cs typeface="Times New Roman"/>
              </a:rPr>
              <a:t> </a:t>
            </a:r>
            <a:r>
              <a:rPr lang="es-ES" sz="700" dirty="0" err="1">
                <a:latin typeface="Century Gothic"/>
                <a:ea typeface="Times New Roman"/>
                <a:cs typeface="Times New Roman"/>
              </a:rPr>
              <a:t>datuekin</a:t>
            </a:r>
            <a:r>
              <a:rPr lang="es-ES" sz="700" dirty="0">
                <a:latin typeface="Century Gothic"/>
                <a:ea typeface="Times New Roman"/>
                <a:cs typeface="Times New Roman"/>
              </a:rPr>
              <a:t>.</a:t>
            </a:r>
          </a:p>
        </p:txBody>
      </p:sp>
    </p:spTree>
    <p:extLst>
      <p:ext uri="{BB962C8B-B14F-4D97-AF65-F5344CB8AC3E}">
        <p14:creationId xmlns:p14="http://schemas.microsoft.com/office/powerpoint/2010/main" val="74101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82091" y="1983061"/>
            <a:ext cx="7895976" cy="4320480"/>
          </a:xfrm>
          <a:prstGeom prst="rect">
            <a:avLst/>
          </a:prstGeom>
          <a:solidFill>
            <a:srgbClr val="DEE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Marcador de número de diapositiva"/>
          <p:cNvSpPr>
            <a:spLocks noGrp="1"/>
          </p:cNvSpPr>
          <p:nvPr>
            <p:ph type="sldNum" sz="quarter" idx="10"/>
          </p:nvPr>
        </p:nvSpPr>
        <p:spPr>
          <a:xfrm>
            <a:off x="8660473" y="6494522"/>
            <a:ext cx="334962" cy="215900"/>
          </a:xfrm>
        </p:spPr>
        <p:txBody>
          <a:bodyPr/>
          <a:lstStyle/>
          <a:p>
            <a:pPr>
              <a:defRPr/>
            </a:pPr>
            <a:fld id="{E74DB4C6-F102-43FF-A0C8-90DF3C1E6CE1}" type="slidenum">
              <a:rPr lang="es-ES" altLang="es-ES_tradnl" smtClean="0"/>
              <a:pPr>
                <a:defRPr/>
              </a:pPr>
              <a:t>6</a:t>
            </a:fld>
            <a:endParaRPr lang="es-ES" altLang="es-ES_tradnl" dirty="0"/>
          </a:p>
        </p:txBody>
      </p:sp>
      <p:sp>
        <p:nvSpPr>
          <p:cNvPr id="58" name="Freeform 69"/>
          <p:cNvSpPr>
            <a:spLocks/>
          </p:cNvSpPr>
          <p:nvPr/>
        </p:nvSpPr>
        <p:spPr bwMode="auto">
          <a:xfrm>
            <a:off x="7014638" y="3049503"/>
            <a:ext cx="1562100" cy="434975"/>
          </a:xfrm>
          <a:custGeom>
            <a:avLst/>
            <a:gdLst>
              <a:gd name="T0" fmla="*/ 2147483647 w 1016"/>
              <a:gd name="T1" fmla="*/ 75604679 h 274"/>
              <a:gd name="T2" fmla="*/ 2147483647 w 1016"/>
              <a:gd name="T3" fmla="*/ 0 h 274"/>
              <a:gd name="T4" fmla="*/ 2080237769 w 1016"/>
              <a:gd name="T5" fmla="*/ 0 h 274"/>
              <a:gd name="T6" fmla="*/ 1730379728 w 1016"/>
              <a:gd name="T7" fmla="*/ 0 h 274"/>
              <a:gd name="T8" fmla="*/ 0 w 1016"/>
              <a:gd name="T9" fmla="*/ 0 h 274"/>
              <a:gd name="T10" fmla="*/ 0 w 1016"/>
              <a:gd name="T11" fmla="*/ 70564368 h 274"/>
              <a:gd name="T12" fmla="*/ 255301910 w 1016"/>
              <a:gd name="T13" fmla="*/ 342741197 h 274"/>
              <a:gd name="T14" fmla="*/ 0 w 1016"/>
              <a:gd name="T15" fmla="*/ 614918049 h 274"/>
              <a:gd name="T16" fmla="*/ 0 w 1016"/>
              <a:gd name="T17" fmla="*/ 690522703 h 274"/>
              <a:gd name="T18" fmla="*/ 1735107539 w 1016"/>
              <a:gd name="T19" fmla="*/ 690522703 h 274"/>
              <a:gd name="T20" fmla="*/ 2075509958 w 1016"/>
              <a:gd name="T21" fmla="*/ 690522703 h 274"/>
              <a:gd name="T22" fmla="*/ 2147483647 w 1016"/>
              <a:gd name="T23" fmla="*/ 690522703 h 274"/>
              <a:gd name="T24" fmla="*/ 2147483647 w 1016"/>
              <a:gd name="T25" fmla="*/ 609877739 h 274"/>
              <a:gd name="T26" fmla="*/ 2147483647 w 1016"/>
              <a:gd name="T27" fmla="*/ 342741197 h 274"/>
              <a:gd name="T28" fmla="*/ 2147483647 w 1016"/>
              <a:gd name="T29" fmla="*/ 75604679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6"/>
              <a:gd name="T46" fmla="*/ 0 h 274"/>
              <a:gd name="T47" fmla="*/ 1016 w 1016"/>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6" h="274">
                <a:moveTo>
                  <a:pt x="910" y="30"/>
                </a:moveTo>
                <a:lnTo>
                  <a:pt x="910" y="0"/>
                </a:lnTo>
                <a:lnTo>
                  <a:pt x="880" y="0"/>
                </a:lnTo>
                <a:lnTo>
                  <a:pt x="732" y="0"/>
                </a:lnTo>
                <a:lnTo>
                  <a:pt x="0" y="0"/>
                </a:lnTo>
                <a:lnTo>
                  <a:pt x="0" y="28"/>
                </a:lnTo>
                <a:lnTo>
                  <a:pt x="108" y="136"/>
                </a:lnTo>
                <a:lnTo>
                  <a:pt x="0" y="244"/>
                </a:lnTo>
                <a:lnTo>
                  <a:pt x="0" y="274"/>
                </a:lnTo>
                <a:lnTo>
                  <a:pt x="734" y="274"/>
                </a:lnTo>
                <a:lnTo>
                  <a:pt x="878" y="274"/>
                </a:lnTo>
                <a:lnTo>
                  <a:pt x="910" y="274"/>
                </a:lnTo>
                <a:lnTo>
                  <a:pt x="910" y="242"/>
                </a:lnTo>
                <a:lnTo>
                  <a:pt x="1016" y="136"/>
                </a:lnTo>
                <a:lnTo>
                  <a:pt x="910" y="30"/>
                </a:lnTo>
                <a:close/>
              </a:path>
            </a:pathLst>
          </a:custGeom>
          <a:solidFill>
            <a:srgbClr val="3B5769"/>
          </a:solidFill>
          <a:ln w="9525">
            <a:noFill/>
            <a:round/>
            <a:headEnd/>
            <a:tailEnd/>
          </a:ln>
        </p:spPr>
        <p:txBody>
          <a:bodyPr lIns="0" rIns="0"/>
          <a:lstStyle/>
          <a:p>
            <a:endParaRPr lang="eu-ES" sz="1000" dirty="0">
              <a:latin typeface="+mj-lt"/>
            </a:endParaRPr>
          </a:p>
        </p:txBody>
      </p:sp>
      <p:sp>
        <p:nvSpPr>
          <p:cNvPr id="59" name="Freeform 64"/>
          <p:cNvSpPr>
            <a:spLocks/>
          </p:cNvSpPr>
          <p:nvPr/>
        </p:nvSpPr>
        <p:spPr bwMode="auto">
          <a:xfrm>
            <a:off x="1187624" y="3049503"/>
            <a:ext cx="1562100" cy="434975"/>
          </a:xfrm>
          <a:custGeom>
            <a:avLst/>
            <a:gdLst>
              <a:gd name="T0" fmla="*/ 2147483647 w 1016"/>
              <a:gd name="T1" fmla="*/ 75604679 h 274"/>
              <a:gd name="T2" fmla="*/ 2147483647 w 1016"/>
              <a:gd name="T3" fmla="*/ 0 h 274"/>
              <a:gd name="T4" fmla="*/ 2080237769 w 1016"/>
              <a:gd name="T5" fmla="*/ 0 h 274"/>
              <a:gd name="T6" fmla="*/ 1730379728 w 1016"/>
              <a:gd name="T7" fmla="*/ 0 h 274"/>
              <a:gd name="T8" fmla="*/ 0 w 1016"/>
              <a:gd name="T9" fmla="*/ 0 h 274"/>
              <a:gd name="T10" fmla="*/ 0 w 1016"/>
              <a:gd name="T11" fmla="*/ 70564368 h 274"/>
              <a:gd name="T12" fmla="*/ 255301910 w 1016"/>
              <a:gd name="T13" fmla="*/ 342741197 h 274"/>
              <a:gd name="T14" fmla="*/ 0 w 1016"/>
              <a:gd name="T15" fmla="*/ 614918049 h 274"/>
              <a:gd name="T16" fmla="*/ 0 w 1016"/>
              <a:gd name="T17" fmla="*/ 690522703 h 274"/>
              <a:gd name="T18" fmla="*/ 1735107539 w 1016"/>
              <a:gd name="T19" fmla="*/ 690522703 h 274"/>
              <a:gd name="T20" fmla="*/ 2075509958 w 1016"/>
              <a:gd name="T21" fmla="*/ 690522703 h 274"/>
              <a:gd name="T22" fmla="*/ 2147483647 w 1016"/>
              <a:gd name="T23" fmla="*/ 690522703 h 274"/>
              <a:gd name="T24" fmla="*/ 2147483647 w 1016"/>
              <a:gd name="T25" fmla="*/ 609877739 h 274"/>
              <a:gd name="T26" fmla="*/ 2147483647 w 1016"/>
              <a:gd name="T27" fmla="*/ 342741197 h 274"/>
              <a:gd name="T28" fmla="*/ 2147483647 w 1016"/>
              <a:gd name="T29" fmla="*/ 75604679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6"/>
              <a:gd name="T46" fmla="*/ 0 h 274"/>
              <a:gd name="T47" fmla="*/ 1016 w 1016"/>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6" h="274">
                <a:moveTo>
                  <a:pt x="910" y="30"/>
                </a:moveTo>
                <a:lnTo>
                  <a:pt x="910" y="0"/>
                </a:lnTo>
                <a:lnTo>
                  <a:pt x="880" y="0"/>
                </a:lnTo>
                <a:lnTo>
                  <a:pt x="732" y="0"/>
                </a:lnTo>
                <a:lnTo>
                  <a:pt x="0" y="0"/>
                </a:lnTo>
                <a:lnTo>
                  <a:pt x="0" y="28"/>
                </a:lnTo>
                <a:lnTo>
                  <a:pt x="108" y="136"/>
                </a:lnTo>
                <a:lnTo>
                  <a:pt x="0" y="244"/>
                </a:lnTo>
                <a:lnTo>
                  <a:pt x="0" y="274"/>
                </a:lnTo>
                <a:lnTo>
                  <a:pt x="734" y="274"/>
                </a:lnTo>
                <a:lnTo>
                  <a:pt x="878" y="274"/>
                </a:lnTo>
                <a:lnTo>
                  <a:pt x="910" y="274"/>
                </a:lnTo>
                <a:lnTo>
                  <a:pt x="910" y="242"/>
                </a:lnTo>
                <a:lnTo>
                  <a:pt x="1016" y="136"/>
                </a:lnTo>
                <a:lnTo>
                  <a:pt x="910" y="30"/>
                </a:lnTo>
                <a:close/>
              </a:path>
            </a:pathLst>
          </a:custGeom>
          <a:solidFill>
            <a:srgbClr val="3B5769"/>
          </a:solidFill>
          <a:ln w="9525">
            <a:noFill/>
            <a:round/>
            <a:headEnd/>
            <a:tailEnd/>
          </a:ln>
        </p:spPr>
        <p:txBody>
          <a:bodyPr lIns="0" rIns="0"/>
          <a:lstStyle/>
          <a:p>
            <a:endParaRPr lang="eu-ES" sz="1000" dirty="0">
              <a:latin typeface="+mj-lt"/>
            </a:endParaRPr>
          </a:p>
        </p:txBody>
      </p:sp>
      <p:sp>
        <p:nvSpPr>
          <p:cNvPr id="60" name="Freeform 67"/>
          <p:cNvSpPr>
            <a:spLocks/>
          </p:cNvSpPr>
          <p:nvPr/>
        </p:nvSpPr>
        <p:spPr bwMode="auto">
          <a:xfrm>
            <a:off x="3304643" y="3027115"/>
            <a:ext cx="1562100" cy="434975"/>
          </a:xfrm>
          <a:custGeom>
            <a:avLst/>
            <a:gdLst>
              <a:gd name="T0" fmla="*/ 2147483647 w 1016"/>
              <a:gd name="T1" fmla="*/ 75604679 h 274"/>
              <a:gd name="T2" fmla="*/ 2147483647 w 1016"/>
              <a:gd name="T3" fmla="*/ 0 h 274"/>
              <a:gd name="T4" fmla="*/ 2080237769 w 1016"/>
              <a:gd name="T5" fmla="*/ 0 h 274"/>
              <a:gd name="T6" fmla="*/ 1730379728 w 1016"/>
              <a:gd name="T7" fmla="*/ 0 h 274"/>
              <a:gd name="T8" fmla="*/ 0 w 1016"/>
              <a:gd name="T9" fmla="*/ 0 h 274"/>
              <a:gd name="T10" fmla="*/ 0 w 1016"/>
              <a:gd name="T11" fmla="*/ 70564368 h 274"/>
              <a:gd name="T12" fmla="*/ 255301910 w 1016"/>
              <a:gd name="T13" fmla="*/ 342741197 h 274"/>
              <a:gd name="T14" fmla="*/ 0 w 1016"/>
              <a:gd name="T15" fmla="*/ 614918049 h 274"/>
              <a:gd name="T16" fmla="*/ 0 w 1016"/>
              <a:gd name="T17" fmla="*/ 690522703 h 274"/>
              <a:gd name="T18" fmla="*/ 1735107539 w 1016"/>
              <a:gd name="T19" fmla="*/ 690522703 h 274"/>
              <a:gd name="T20" fmla="*/ 2075509958 w 1016"/>
              <a:gd name="T21" fmla="*/ 690522703 h 274"/>
              <a:gd name="T22" fmla="*/ 2147483647 w 1016"/>
              <a:gd name="T23" fmla="*/ 690522703 h 274"/>
              <a:gd name="T24" fmla="*/ 2147483647 w 1016"/>
              <a:gd name="T25" fmla="*/ 609877739 h 274"/>
              <a:gd name="T26" fmla="*/ 2147483647 w 1016"/>
              <a:gd name="T27" fmla="*/ 342741197 h 274"/>
              <a:gd name="T28" fmla="*/ 2147483647 w 1016"/>
              <a:gd name="T29" fmla="*/ 75604679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6"/>
              <a:gd name="T46" fmla="*/ 0 h 274"/>
              <a:gd name="T47" fmla="*/ 1016 w 1016"/>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6" h="274">
                <a:moveTo>
                  <a:pt x="910" y="30"/>
                </a:moveTo>
                <a:lnTo>
                  <a:pt x="910" y="0"/>
                </a:lnTo>
                <a:lnTo>
                  <a:pt x="880" y="0"/>
                </a:lnTo>
                <a:lnTo>
                  <a:pt x="732" y="0"/>
                </a:lnTo>
                <a:lnTo>
                  <a:pt x="0" y="0"/>
                </a:lnTo>
                <a:lnTo>
                  <a:pt x="0" y="28"/>
                </a:lnTo>
                <a:lnTo>
                  <a:pt x="108" y="136"/>
                </a:lnTo>
                <a:lnTo>
                  <a:pt x="0" y="244"/>
                </a:lnTo>
                <a:lnTo>
                  <a:pt x="0" y="274"/>
                </a:lnTo>
                <a:lnTo>
                  <a:pt x="734" y="274"/>
                </a:lnTo>
                <a:lnTo>
                  <a:pt x="878" y="274"/>
                </a:lnTo>
                <a:lnTo>
                  <a:pt x="910" y="274"/>
                </a:lnTo>
                <a:lnTo>
                  <a:pt x="910" y="242"/>
                </a:lnTo>
                <a:lnTo>
                  <a:pt x="1016" y="136"/>
                </a:lnTo>
                <a:lnTo>
                  <a:pt x="910" y="30"/>
                </a:lnTo>
                <a:close/>
              </a:path>
            </a:pathLst>
          </a:custGeom>
          <a:solidFill>
            <a:srgbClr val="3B5769"/>
          </a:solidFill>
          <a:ln w="9525">
            <a:noFill/>
            <a:round/>
            <a:headEnd/>
            <a:tailEnd/>
          </a:ln>
        </p:spPr>
        <p:txBody>
          <a:bodyPr lIns="0" rIns="0"/>
          <a:lstStyle/>
          <a:p>
            <a:endParaRPr lang="eu-ES" sz="1000" dirty="0">
              <a:latin typeface="+mj-lt"/>
            </a:endParaRPr>
          </a:p>
        </p:txBody>
      </p:sp>
      <p:sp>
        <p:nvSpPr>
          <p:cNvPr id="61" name="Freeform 68"/>
          <p:cNvSpPr>
            <a:spLocks/>
          </p:cNvSpPr>
          <p:nvPr/>
        </p:nvSpPr>
        <p:spPr bwMode="auto">
          <a:xfrm>
            <a:off x="5292080" y="3049503"/>
            <a:ext cx="1562100" cy="434975"/>
          </a:xfrm>
          <a:custGeom>
            <a:avLst/>
            <a:gdLst>
              <a:gd name="T0" fmla="*/ 2147483647 w 1016"/>
              <a:gd name="T1" fmla="*/ 75604679 h 274"/>
              <a:gd name="T2" fmla="*/ 2147483647 w 1016"/>
              <a:gd name="T3" fmla="*/ 0 h 274"/>
              <a:gd name="T4" fmla="*/ 2080237769 w 1016"/>
              <a:gd name="T5" fmla="*/ 0 h 274"/>
              <a:gd name="T6" fmla="*/ 1730379728 w 1016"/>
              <a:gd name="T7" fmla="*/ 0 h 274"/>
              <a:gd name="T8" fmla="*/ 0 w 1016"/>
              <a:gd name="T9" fmla="*/ 0 h 274"/>
              <a:gd name="T10" fmla="*/ 0 w 1016"/>
              <a:gd name="T11" fmla="*/ 70564368 h 274"/>
              <a:gd name="T12" fmla="*/ 255301910 w 1016"/>
              <a:gd name="T13" fmla="*/ 342741197 h 274"/>
              <a:gd name="T14" fmla="*/ 0 w 1016"/>
              <a:gd name="T15" fmla="*/ 614918049 h 274"/>
              <a:gd name="T16" fmla="*/ 0 w 1016"/>
              <a:gd name="T17" fmla="*/ 690522703 h 274"/>
              <a:gd name="T18" fmla="*/ 1735107539 w 1016"/>
              <a:gd name="T19" fmla="*/ 690522703 h 274"/>
              <a:gd name="T20" fmla="*/ 2075509958 w 1016"/>
              <a:gd name="T21" fmla="*/ 690522703 h 274"/>
              <a:gd name="T22" fmla="*/ 2147483647 w 1016"/>
              <a:gd name="T23" fmla="*/ 690522703 h 274"/>
              <a:gd name="T24" fmla="*/ 2147483647 w 1016"/>
              <a:gd name="T25" fmla="*/ 609877739 h 274"/>
              <a:gd name="T26" fmla="*/ 2147483647 w 1016"/>
              <a:gd name="T27" fmla="*/ 342741197 h 274"/>
              <a:gd name="T28" fmla="*/ 2147483647 w 1016"/>
              <a:gd name="T29" fmla="*/ 75604679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6"/>
              <a:gd name="T46" fmla="*/ 0 h 274"/>
              <a:gd name="T47" fmla="*/ 1016 w 1016"/>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6" h="274">
                <a:moveTo>
                  <a:pt x="910" y="30"/>
                </a:moveTo>
                <a:lnTo>
                  <a:pt x="910" y="0"/>
                </a:lnTo>
                <a:lnTo>
                  <a:pt x="880" y="0"/>
                </a:lnTo>
                <a:lnTo>
                  <a:pt x="732" y="0"/>
                </a:lnTo>
                <a:lnTo>
                  <a:pt x="0" y="0"/>
                </a:lnTo>
                <a:lnTo>
                  <a:pt x="0" y="28"/>
                </a:lnTo>
                <a:lnTo>
                  <a:pt x="108" y="136"/>
                </a:lnTo>
                <a:lnTo>
                  <a:pt x="0" y="244"/>
                </a:lnTo>
                <a:lnTo>
                  <a:pt x="0" y="274"/>
                </a:lnTo>
                <a:lnTo>
                  <a:pt x="734" y="274"/>
                </a:lnTo>
                <a:lnTo>
                  <a:pt x="878" y="274"/>
                </a:lnTo>
                <a:lnTo>
                  <a:pt x="910" y="274"/>
                </a:lnTo>
                <a:lnTo>
                  <a:pt x="910" y="242"/>
                </a:lnTo>
                <a:lnTo>
                  <a:pt x="1016" y="136"/>
                </a:lnTo>
                <a:lnTo>
                  <a:pt x="910" y="30"/>
                </a:lnTo>
                <a:close/>
              </a:path>
            </a:pathLst>
          </a:custGeom>
          <a:solidFill>
            <a:srgbClr val="3B5769"/>
          </a:solidFill>
          <a:ln w="9525">
            <a:noFill/>
            <a:round/>
            <a:headEnd/>
            <a:tailEnd/>
          </a:ln>
        </p:spPr>
        <p:txBody>
          <a:bodyPr lIns="0" rIns="0"/>
          <a:lstStyle/>
          <a:p>
            <a:endParaRPr lang="eu-ES" sz="1000" dirty="0">
              <a:latin typeface="+mj-lt"/>
            </a:endParaRPr>
          </a:p>
        </p:txBody>
      </p:sp>
      <p:sp>
        <p:nvSpPr>
          <p:cNvPr id="3" name="CuadroTexto 2"/>
          <p:cNvSpPr txBox="1"/>
          <p:nvPr/>
        </p:nvSpPr>
        <p:spPr>
          <a:xfrm>
            <a:off x="1349132" y="3068960"/>
            <a:ext cx="1174261" cy="246221"/>
          </a:xfrm>
          <a:prstGeom prst="rect">
            <a:avLst/>
          </a:prstGeom>
          <a:solidFill>
            <a:srgbClr val="3B5769"/>
          </a:solidFill>
        </p:spPr>
        <p:txBody>
          <a:bodyPr wrap="square" lIns="0" rIns="0" rtlCol="0">
            <a:spAutoFit/>
          </a:bodyPr>
          <a:lstStyle/>
          <a:p>
            <a:pPr algn="ctr"/>
            <a:r>
              <a:rPr lang="eu-ES" sz="1000" b="1" dirty="0">
                <a:solidFill>
                  <a:schemeClr val="bg1"/>
                </a:solidFill>
              </a:rPr>
              <a:t>NEGOZIO EREDUA</a:t>
            </a:r>
          </a:p>
        </p:txBody>
      </p:sp>
      <p:sp>
        <p:nvSpPr>
          <p:cNvPr id="66" name="CuadroTexto 65"/>
          <p:cNvSpPr txBox="1"/>
          <p:nvPr/>
        </p:nvSpPr>
        <p:spPr>
          <a:xfrm>
            <a:off x="3507132" y="3071805"/>
            <a:ext cx="1174261" cy="246221"/>
          </a:xfrm>
          <a:prstGeom prst="rect">
            <a:avLst/>
          </a:prstGeom>
          <a:solidFill>
            <a:srgbClr val="3B5769"/>
          </a:solidFill>
        </p:spPr>
        <p:txBody>
          <a:bodyPr wrap="square" lIns="0" rIns="0" rtlCol="0">
            <a:spAutoFit/>
          </a:bodyPr>
          <a:lstStyle/>
          <a:p>
            <a:pPr algn="ctr"/>
            <a:r>
              <a:rPr lang="eu-ES" sz="1000" b="1" dirty="0">
                <a:solidFill>
                  <a:schemeClr val="bg1"/>
                </a:solidFill>
              </a:rPr>
              <a:t>SALMENTA GUNEA</a:t>
            </a:r>
          </a:p>
        </p:txBody>
      </p:sp>
      <p:sp>
        <p:nvSpPr>
          <p:cNvPr id="67" name="CuadroTexto 66"/>
          <p:cNvSpPr txBox="1"/>
          <p:nvPr/>
        </p:nvSpPr>
        <p:spPr>
          <a:xfrm>
            <a:off x="5485999" y="3113787"/>
            <a:ext cx="1174261" cy="246221"/>
          </a:xfrm>
          <a:prstGeom prst="rect">
            <a:avLst/>
          </a:prstGeom>
          <a:solidFill>
            <a:srgbClr val="3B5769"/>
          </a:solidFill>
        </p:spPr>
        <p:txBody>
          <a:bodyPr wrap="square" lIns="0" rIns="0" rtlCol="0">
            <a:spAutoFit/>
          </a:bodyPr>
          <a:lstStyle/>
          <a:p>
            <a:pPr algn="ctr"/>
            <a:r>
              <a:rPr lang="eu-ES" sz="1000" b="1" dirty="0">
                <a:solidFill>
                  <a:schemeClr val="bg1"/>
                </a:solidFill>
              </a:rPr>
              <a:t>DIGITALIZAZIOA</a:t>
            </a:r>
          </a:p>
        </p:txBody>
      </p:sp>
      <p:sp>
        <p:nvSpPr>
          <p:cNvPr id="68" name="CuadroTexto 67"/>
          <p:cNvSpPr txBox="1"/>
          <p:nvPr/>
        </p:nvSpPr>
        <p:spPr>
          <a:xfrm>
            <a:off x="7188387" y="3071805"/>
            <a:ext cx="1174261" cy="246221"/>
          </a:xfrm>
          <a:prstGeom prst="rect">
            <a:avLst/>
          </a:prstGeom>
          <a:solidFill>
            <a:srgbClr val="3B5769"/>
          </a:solidFill>
        </p:spPr>
        <p:txBody>
          <a:bodyPr wrap="square" lIns="0" rIns="0" rtlCol="0">
            <a:spAutoFit/>
          </a:bodyPr>
          <a:lstStyle/>
          <a:p>
            <a:pPr algn="ctr"/>
            <a:r>
              <a:rPr lang="eu-ES" sz="1000" b="1" dirty="0">
                <a:solidFill>
                  <a:schemeClr val="bg1"/>
                </a:solidFill>
              </a:rPr>
              <a:t>BEZERO BERRRIA</a:t>
            </a:r>
          </a:p>
        </p:txBody>
      </p:sp>
      <p:sp>
        <p:nvSpPr>
          <p:cNvPr id="69" name="Line 37"/>
          <p:cNvSpPr>
            <a:spLocks noChangeShapeType="1"/>
          </p:cNvSpPr>
          <p:nvPr/>
        </p:nvSpPr>
        <p:spPr bwMode="auto">
          <a:xfrm>
            <a:off x="2879999" y="3645023"/>
            <a:ext cx="0" cy="1966529"/>
          </a:xfrm>
          <a:prstGeom prst="line">
            <a:avLst/>
          </a:prstGeom>
          <a:noFill/>
          <a:ln w="12700">
            <a:solidFill>
              <a:schemeClr val="bg1">
                <a:lumMod val="50000"/>
              </a:schemeClr>
            </a:solidFill>
            <a:prstDash val="dash"/>
            <a:round/>
            <a:headEnd/>
            <a:tailEnd/>
          </a:ln>
        </p:spPr>
        <p:txBody>
          <a:bodyPr/>
          <a:lstStyle/>
          <a:p>
            <a:endParaRPr lang="eu-ES" sz="1400" dirty="0">
              <a:latin typeface="+mj-lt"/>
            </a:endParaRPr>
          </a:p>
        </p:txBody>
      </p:sp>
      <p:sp>
        <p:nvSpPr>
          <p:cNvPr id="73" name="Line 37"/>
          <p:cNvSpPr>
            <a:spLocks noChangeShapeType="1"/>
          </p:cNvSpPr>
          <p:nvPr/>
        </p:nvSpPr>
        <p:spPr bwMode="auto">
          <a:xfrm>
            <a:off x="5220072" y="3625567"/>
            <a:ext cx="0" cy="1985986"/>
          </a:xfrm>
          <a:prstGeom prst="line">
            <a:avLst/>
          </a:prstGeom>
          <a:noFill/>
          <a:ln w="12700">
            <a:solidFill>
              <a:schemeClr val="bg1">
                <a:lumMod val="50000"/>
              </a:schemeClr>
            </a:solidFill>
            <a:prstDash val="dash"/>
            <a:round/>
            <a:headEnd/>
            <a:tailEnd/>
          </a:ln>
        </p:spPr>
        <p:txBody>
          <a:bodyPr/>
          <a:lstStyle/>
          <a:p>
            <a:endParaRPr lang="eu-ES" sz="1400" dirty="0">
              <a:latin typeface="+mj-lt"/>
            </a:endParaRPr>
          </a:p>
        </p:txBody>
      </p:sp>
      <p:sp>
        <p:nvSpPr>
          <p:cNvPr id="74" name="Line 37"/>
          <p:cNvSpPr>
            <a:spLocks noChangeShapeType="1"/>
          </p:cNvSpPr>
          <p:nvPr/>
        </p:nvSpPr>
        <p:spPr bwMode="auto">
          <a:xfrm>
            <a:off x="6804248" y="3595028"/>
            <a:ext cx="49932" cy="2016525"/>
          </a:xfrm>
          <a:prstGeom prst="line">
            <a:avLst/>
          </a:prstGeom>
          <a:noFill/>
          <a:ln w="12700">
            <a:solidFill>
              <a:schemeClr val="bg1">
                <a:lumMod val="50000"/>
              </a:schemeClr>
            </a:solidFill>
            <a:prstDash val="dash"/>
            <a:round/>
            <a:headEnd/>
            <a:tailEnd/>
          </a:ln>
        </p:spPr>
        <p:txBody>
          <a:bodyPr/>
          <a:lstStyle/>
          <a:p>
            <a:endParaRPr lang="eu-ES" sz="1400" dirty="0">
              <a:latin typeface="+mj-lt"/>
            </a:endParaRPr>
          </a:p>
        </p:txBody>
      </p:sp>
      <p:sp>
        <p:nvSpPr>
          <p:cNvPr id="76" name="Rectangle 15"/>
          <p:cNvSpPr>
            <a:spLocks noChangeArrowheads="1"/>
          </p:cNvSpPr>
          <p:nvPr/>
        </p:nvSpPr>
        <p:spPr bwMode="auto">
          <a:xfrm>
            <a:off x="959684" y="3557334"/>
            <a:ext cx="1920315" cy="1892826"/>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u-ES" sz="900" dirty="0"/>
              <a:t>Dendako zerbitzuari balio handiagoa eman beharko zaio, erosketa-esperientziaren alde egin.</a:t>
            </a:r>
          </a:p>
          <a:p>
            <a:pPr marL="171450" indent="-171450">
              <a:buFont typeface="Arial" panose="020B0604020202020204" pitchFamily="34" charset="0"/>
              <a:buChar char="•"/>
            </a:pPr>
            <a:endParaRPr lang="eu-ES" sz="900" dirty="0"/>
          </a:p>
          <a:p>
            <a:pPr marL="171450" indent="-171450">
              <a:buFont typeface="Arial" panose="020B0604020202020204" pitchFamily="34" charset="0"/>
              <a:buChar char="•"/>
            </a:pPr>
            <a:r>
              <a:rPr lang="eu-ES" sz="900" dirty="0"/>
              <a:t>Beharrezkoa izango da presentzia digitala izatea, bezeroaren bila joan behar da.</a:t>
            </a:r>
          </a:p>
          <a:p>
            <a:pPr marL="171450" indent="-171450">
              <a:buFont typeface="Arial" panose="020B0604020202020204" pitchFamily="34" charset="0"/>
              <a:buChar char="•"/>
            </a:pPr>
            <a:endParaRPr lang="eu-ES" sz="900" dirty="0"/>
          </a:p>
          <a:p>
            <a:pPr marL="171450" indent="-171450">
              <a:buFont typeface="Arial" panose="020B0604020202020204" pitchFamily="34" charset="0"/>
              <a:buChar char="•"/>
            </a:pPr>
            <a:r>
              <a:rPr lang="eu-ES" sz="900" dirty="0"/>
              <a:t>Beharrezkoa izango da sare sozialak eta salmenta integratzea.</a:t>
            </a:r>
            <a:endParaRPr lang="eu-ES" sz="900" dirty="0">
              <a:latin typeface="+mj-lt"/>
            </a:endParaRPr>
          </a:p>
        </p:txBody>
      </p:sp>
      <p:sp>
        <p:nvSpPr>
          <p:cNvPr id="78" name="Rectangle 15"/>
          <p:cNvSpPr>
            <a:spLocks noChangeArrowheads="1"/>
          </p:cNvSpPr>
          <p:nvPr/>
        </p:nvSpPr>
        <p:spPr bwMode="auto">
          <a:xfrm>
            <a:off x="2951315" y="3557334"/>
            <a:ext cx="2268757" cy="2169825"/>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u-ES" sz="900" dirty="0"/>
              <a:t>Erakusleihoak hobetu beharko dira, erakargarriagoak egin, eta produktua beste modu batera jarri dendan.</a:t>
            </a:r>
          </a:p>
          <a:p>
            <a:pPr marL="171450" indent="-171450">
              <a:buFont typeface="Arial" panose="020B0604020202020204" pitchFamily="34" charset="0"/>
              <a:buChar char="•"/>
            </a:pPr>
            <a:endParaRPr lang="eu-ES" sz="900" dirty="0"/>
          </a:p>
          <a:p>
            <a:pPr marL="171450" indent="-171450">
              <a:buFont typeface="Arial" panose="020B0604020202020204" pitchFamily="34" charset="0"/>
              <a:buChar char="•"/>
            </a:pPr>
            <a:r>
              <a:rPr lang="eu-ES" sz="900" dirty="0"/>
              <a:t>Bezeroak produktuak ikusten eta erosketa-esperientzia gogoangarriak izaten jarraitu nahiko du, segurtasuna transmititzen duen eta argitsua eta atsegina den ingurune batean.</a:t>
            </a:r>
          </a:p>
          <a:p>
            <a:pPr marL="171450" indent="-171450">
              <a:buFont typeface="Arial" panose="020B0604020202020204" pitchFamily="34" charset="0"/>
              <a:buChar char="•"/>
            </a:pPr>
            <a:endParaRPr lang="eu-ES" sz="900" dirty="0"/>
          </a:p>
          <a:p>
            <a:pPr marL="171450" indent="-171450">
              <a:buFont typeface="Arial" panose="020B0604020202020204" pitchFamily="34" charset="0"/>
              <a:buChar char="•"/>
            </a:pPr>
            <a:r>
              <a:rPr lang="eu-ES" sz="900" dirty="0"/>
              <a:t>Teknologia gehiago sartzea, batez ere digitalizazioarekin lotutakoa.</a:t>
            </a:r>
            <a:endParaRPr lang="eu-ES" sz="900" dirty="0">
              <a:latin typeface="+mj-lt"/>
            </a:endParaRPr>
          </a:p>
        </p:txBody>
      </p:sp>
      <p:sp>
        <p:nvSpPr>
          <p:cNvPr id="79" name="Rectangle 15"/>
          <p:cNvSpPr>
            <a:spLocks noChangeArrowheads="1"/>
          </p:cNvSpPr>
          <p:nvPr/>
        </p:nvSpPr>
        <p:spPr bwMode="auto">
          <a:xfrm>
            <a:off x="5291387" y="3557334"/>
            <a:ext cx="1383083" cy="2169825"/>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u-ES" sz="900" dirty="0"/>
              <a:t>Online zerbitzua indartzen da.</a:t>
            </a:r>
          </a:p>
          <a:p>
            <a:pPr marL="171450" indent="-171450">
              <a:buFont typeface="Arial" panose="020B0604020202020204" pitchFamily="34" charset="0"/>
              <a:buChar char="•"/>
            </a:pPr>
            <a:endParaRPr lang="eu-ES" sz="900" dirty="0"/>
          </a:p>
          <a:p>
            <a:pPr marL="171450" indent="-171450">
              <a:buFont typeface="Arial" panose="020B0604020202020204" pitchFamily="34" charset="0"/>
              <a:buChar char="•"/>
            </a:pPr>
            <a:r>
              <a:rPr lang="eu-ES" sz="900" dirty="0"/>
              <a:t>Salmenta indartzen da beste plataforma batzuen bidez, hala nola telefonoaren, </a:t>
            </a:r>
            <a:r>
              <a:rPr lang="eu-ES" sz="900" dirty="0" err="1"/>
              <a:t>WhatsAppen</a:t>
            </a:r>
            <a:r>
              <a:rPr lang="eu-ES" sz="900" dirty="0"/>
              <a:t> eta sare sozialen bidez.</a:t>
            </a:r>
          </a:p>
          <a:p>
            <a:pPr marL="171450" indent="-171450">
              <a:buFont typeface="Arial" panose="020B0604020202020204" pitchFamily="34" charset="0"/>
              <a:buChar char="•"/>
            </a:pPr>
            <a:endParaRPr lang="eu-ES" sz="900" dirty="0"/>
          </a:p>
          <a:p>
            <a:pPr marL="171450" indent="-171450">
              <a:buFont typeface="Arial" panose="020B0604020202020204" pitchFamily="34" charset="0"/>
              <a:buChar char="•"/>
            </a:pPr>
            <a:r>
              <a:rPr lang="eu-ES" sz="900" dirty="0"/>
              <a:t>Internet da erakusleiho berria.</a:t>
            </a:r>
            <a:endParaRPr lang="eu-ES" sz="900" dirty="0">
              <a:latin typeface="+mj-lt"/>
            </a:endParaRPr>
          </a:p>
        </p:txBody>
      </p:sp>
      <p:sp>
        <p:nvSpPr>
          <p:cNvPr id="80" name="Rectangle 15"/>
          <p:cNvSpPr>
            <a:spLocks noChangeArrowheads="1"/>
          </p:cNvSpPr>
          <p:nvPr/>
        </p:nvSpPr>
        <p:spPr bwMode="auto">
          <a:xfrm>
            <a:off x="6876256" y="3580228"/>
            <a:ext cx="1807543" cy="2031325"/>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u-ES" sz="900" dirty="0"/>
              <a:t>Harreman indibidualizatuagoak eta pertsonalagoak nahi ditu.</a:t>
            </a:r>
          </a:p>
          <a:p>
            <a:pPr marL="171450" indent="-171450">
              <a:buFont typeface="Arial" panose="020B0604020202020204" pitchFamily="34" charset="0"/>
              <a:buChar char="•"/>
            </a:pPr>
            <a:endParaRPr lang="eu-ES" sz="900" dirty="0"/>
          </a:p>
          <a:p>
            <a:pPr marL="171450" indent="-171450">
              <a:buFont typeface="Arial" panose="020B0604020202020204" pitchFamily="34" charset="0"/>
              <a:buChar char="•"/>
            </a:pPr>
            <a:r>
              <a:rPr lang="eu-ES" sz="900" dirty="0"/>
              <a:t>Salmenta ondoko zerbitzu pertsonalizatua eta </a:t>
            </a:r>
            <a:r>
              <a:rPr lang="eu-ES" sz="900" dirty="0" err="1"/>
              <a:t>fidelizazio</a:t>
            </a:r>
            <a:r>
              <a:rPr lang="eu-ES" sz="900" dirty="0"/>
              <a:t>-sistemak baloratuko ditu.</a:t>
            </a:r>
          </a:p>
          <a:p>
            <a:pPr marL="171450" indent="-171450">
              <a:buFont typeface="Arial" panose="020B0604020202020204" pitchFamily="34" charset="0"/>
              <a:buChar char="•"/>
            </a:pPr>
            <a:endParaRPr lang="eu-ES" sz="900" dirty="0"/>
          </a:p>
          <a:p>
            <a:pPr marL="171450" indent="-171450">
              <a:buFont typeface="Arial" panose="020B0604020202020204" pitchFamily="34" charset="0"/>
              <a:buChar char="•"/>
            </a:pPr>
            <a:r>
              <a:rPr lang="eu-ES" sz="900" dirty="0"/>
              <a:t>Erosketa esperientzia berriak bilatuko ditu.</a:t>
            </a:r>
          </a:p>
          <a:p>
            <a:pPr marL="171450" indent="-171450">
              <a:buFont typeface="Arial" panose="020B0604020202020204" pitchFamily="34" charset="0"/>
              <a:buChar char="•"/>
            </a:pPr>
            <a:endParaRPr lang="eu-ES" sz="900" dirty="0"/>
          </a:p>
          <a:p>
            <a:pPr marL="171450" indent="-171450">
              <a:buFont typeface="Arial" panose="020B0604020202020204" pitchFamily="34" charset="0"/>
              <a:buChar char="•"/>
            </a:pPr>
            <a:r>
              <a:rPr lang="eu-ES" sz="900" dirty="0"/>
              <a:t>Digitalagoa izango da.</a:t>
            </a:r>
            <a:br>
              <a:rPr lang="eu-ES" sz="900" dirty="0"/>
            </a:br>
            <a:endParaRPr lang="eu-ES" sz="900" dirty="0">
              <a:latin typeface="+mj-lt"/>
            </a:endParaRPr>
          </a:p>
        </p:txBody>
      </p:sp>
      <p:sp>
        <p:nvSpPr>
          <p:cNvPr id="22" name="12 Rectángulo"/>
          <p:cNvSpPr/>
          <p:nvPr/>
        </p:nvSpPr>
        <p:spPr>
          <a:xfrm>
            <a:off x="883776" y="1696780"/>
            <a:ext cx="6136496" cy="276999"/>
          </a:xfrm>
          <a:prstGeom prst="rect">
            <a:avLst/>
          </a:prstGeom>
        </p:spPr>
        <p:txBody>
          <a:bodyPr wrap="square">
            <a:spAutoFit/>
          </a:bodyPr>
          <a:lstStyle/>
          <a:p>
            <a:pPr marL="87313" indent="-87313" defTabSz="872722" fontAlgn="auto">
              <a:lnSpc>
                <a:spcPct val="120000"/>
              </a:lnSpc>
              <a:spcBef>
                <a:spcPts val="0"/>
              </a:spcBef>
              <a:spcAft>
                <a:spcPts val="0"/>
              </a:spcAft>
            </a:pPr>
            <a:r>
              <a:rPr lang="eu-ES" sz="1000" b="1" dirty="0">
                <a:solidFill>
                  <a:srgbClr val="B53F13"/>
                </a:solidFill>
                <a:latin typeface="Century Gothic"/>
              </a:rPr>
              <a:t>1.3.1 </a:t>
            </a:r>
            <a:r>
              <a:rPr lang="es-ES" sz="1000" b="1" dirty="0">
                <a:solidFill>
                  <a:srgbClr val="B53F13"/>
                </a:solidFill>
                <a:latin typeface="Century Gothic"/>
              </a:rPr>
              <a:t>KRISI AURREKOAZ BESTELAKO TXIKIZKAKO ENPRESA EREDU BAT</a:t>
            </a:r>
          </a:p>
        </p:txBody>
      </p:sp>
      <p:sp>
        <p:nvSpPr>
          <p:cNvPr id="24" name="Text Box 46"/>
          <p:cNvSpPr txBox="1">
            <a:spLocks noChangeArrowheads="1"/>
          </p:cNvSpPr>
          <p:nvPr/>
        </p:nvSpPr>
        <p:spPr bwMode="auto">
          <a:xfrm>
            <a:off x="956914" y="2095806"/>
            <a:ext cx="7647534" cy="813171"/>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u-ES" sz="1000" dirty="0"/>
              <a:t>Saltokiekin izandako elkarrizketei esker, bat datozen ezaugarriak finkatu ahal izan dira </a:t>
            </a:r>
            <a:r>
              <a:rPr lang="eu-ES" sz="1000" b="1" dirty="0"/>
              <a:t>eskariaren aldaketek kaltetutako txikizkako enpresa berriaren ezaugarrietan erregistratuko diren aldaketei dagokienez</a:t>
            </a:r>
            <a:r>
              <a:rPr lang="eu-ES" sz="1000" dirty="0"/>
              <a:t>. Aldaketa horiek lau ardatzetan sartzen dira, eta egungo ezaugarriei eragiten diete, eta arreta jarri behar zaie. Jarraian</a:t>
            </a:r>
            <a:r>
              <a:rPr lang="eu-ES" sz="1000" b="1" dirty="0"/>
              <a:t>, kointzidentzia-maila handiena izan duten alderdiak </a:t>
            </a:r>
            <a:r>
              <a:rPr lang="eu-ES" sz="1000" dirty="0"/>
              <a:t>adierazten dira:</a:t>
            </a:r>
            <a:endParaRPr lang="eu-ES" altLang="es-ES_tradnl" sz="1000" dirty="0"/>
          </a:p>
        </p:txBody>
      </p:sp>
      <p:sp>
        <p:nvSpPr>
          <p:cNvPr id="26"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1.3	</a:t>
            </a:r>
            <a:r>
              <a:rPr lang="es-ES" altLang="es-ES" b="1" dirty="0">
                <a:solidFill>
                  <a:schemeClr val="folHlink"/>
                </a:solidFill>
              </a:rPr>
              <a:t>AGERTOKI BERRIAREN ONDORIOAK ESKAINTZAN</a:t>
            </a:r>
            <a:endParaRPr lang="eu-ES" altLang="es-ES" dirty="0">
              <a:solidFill>
                <a:schemeClr val="folHlink"/>
              </a:solidFill>
            </a:endParaRPr>
          </a:p>
        </p:txBody>
      </p:sp>
      <p:sp>
        <p:nvSpPr>
          <p:cNvPr id="27" name="20 Título"/>
          <p:cNvSpPr>
            <a:spLocks/>
          </p:cNvSpPr>
          <p:nvPr/>
        </p:nvSpPr>
        <p:spPr bwMode="auto">
          <a:xfrm>
            <a:off x="852488" y="866548"/>
            <a:ext cx="6234112" cy="3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marL="0" lvl="1" indent="0">
              <a:lnSpc>
                <a:spcPct val="115000"/>
              </a:lnSpc>
              <a:tabLst>
                <a:tab pos="347663" algn="l"/>
                <a:tab pos="4397375" algn="r"/>
                <a:tab pos="4572000" algn="r"/>
              </a:tabLst>
            </a:pPr>
            <a:r>
              <a:rPr lang="eu-ES" altLang="es-ES" b="1" dirty="0">
                <a:solidFill>
                  <a:schemeClr val="bg1"/>
                </a:solidFill>
              </a:rPr>
              <a:t>1. </a:t>
            </a:r>
            <a:r>
              <a:rPr lang="eu-ES" b="1" dirty="0">
                <a:solidFill>
                  <a:schemeClr val="bg1"/>
                </a:solidFill>
              </a:rPr>
              <a:t>AGERTOKI BERRIA: COVID–19</a:t>
            </a:r>
            <a:endParaRPr lang="eu-ES" altLang="es-ES" b="1" dirty="0">
              <a:solidFill>
                <a:schemeClr val="bg1"/>
              </a:solidFill>
            </a:endParaRPr>
          </a:p>
        </p:txBody>
      </p:sp>
    </p:spTree>
    <p:extLst>
      <p:ext uri="{BB962C8B-B14F-4D97-AF65-F5344CB8AC3E}">
        <p14:creationId xmlns:p14="http://schemas.microsoft.com/office/powerpoint/2010/main" val="3824793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a:spLocks noChangeArrowheads="1"/>
          </p:cNvSpPr>
          <p:nvPr/>
        </p:nvSpPr>
        <p:spPr bwMode="auto">
          <a:xfrm>
            <a:off x="866216" y="1772816"/>
            <a:ext cx="7911851" cy="4530725"/>
          </a:xfrm>
          <a:prstGeom prst="rect">
            <a:avLst/>
          </a:prstGeom>
          <a:solidFill>
            <a:srgbClr val="DEE7EB"/>
          </a:solidFill>
          <a:ln>
            <a:noFill/>
          </a:ln>
          <a:effectLst/>
        </p:spPr>
        <p:txBody>
          <a:bodyPr wrap="square" anchor="ctr">
            <a:spAutoFit/>
          </a:bodyPr>
          <a:lstStyle/>
          <a:p>
            <a:endParaRPr lang="es-ES_tradnl"/>
          </a:p>
        </p:txBody>
      </p:sp>
      <p:sp>
        <p:nvSpPr>
          <p:cNvPr id="6" name="Rectángulo 5"/>
          <p:cNvSpPr/>
          <p:nvPr/>
        </p:nvSpPr>
        <p:spPr>
          <a:xfrm>
            <a:off x="882091" y="1983061"/>
            <a:ext cx="7895976" cy="4320480"/>
          </a:xfrm>
          <a:prstGeom prst="rect">
            <a:avLst/>
          </a:prstGeom>
          <a:solidFill>
            <a:srgbClr val="DEE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Marcador de número de diapositiva"/>
          <p:cNvSpPr>
            <a:spLocks noGrp="1"/>
          </p:cNvSpPr>
          <p:nvPr>
            <p:ph type="sldNum" sz="quarter" idx="10"/>
          </p:nvPr>
        </p:nvSpPr>
        <p:spPr/>
        <p:txBody>
          <a:bodyPr/>
          <a:lstStyle/>
          <a:p>
            <a:pPr>
              <a:defRPr/>
            </a:pPr>
            <a:fld id="{E74DB4C6-F102-43FF-A0C8-90DF3C1E6CE1}" type="slidenum">
              <a:rPr lang="es-ES" altLang="es-ES_tradnl" smtClean="0"/>
              <a:pPr>
                <a:defRPr/>
              </a:pPr>
              <a:t>7</a:t>
            </a:fld>
            <a:endParaRPr lang="es-ES" altLang="es-ES_tradnl"/>
          </a:p>
        </p:txBody>
      </p:sp>
      <p:graphicFrame>
        <p:nvGraphicFramePr>
          <p:cNvPr id="3" name="2 Tabla"/>
          <p:cNvGraphicFramePr>
            <a:graphicFrameLocks noGrp="1"/>
          </p:cNvGraphicFramePr>
          <p:nvPr>
            <p:extLst>
              <p:ext uri="{D42A27DB-BD31-4B8C-83A1-F6EECF244321}">
                <p14:modId xmlns:p14="http://schemas.microsoft.com/office/powerpoint/2010/main" val="1801937918"/>
              </p:ext>
            </p:extLst>
          </p:nvPr>
        </p:nvGraphicFramePr>
        <p:xfrm>
          <a:off x="971600" y="1916832"/>
          <a:ext cx="7560840" cy="4084320"/>
        </p:xfrm>
        <a:graphic>
          <a:graphicData uri="http://schemas.openxmlformats.org/drawingml/2006/table">
            <a:tbl>
              <a:tblPr firstRow="1" bandRow="1">
                <a:tableStyleId>{5C22544A-7EE6-4342-B048-85BDC9FD1C3A}</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1669126">
                <a:tc>
                  <a:txBody>
                    <a:bodyPr/>
                    <a:lstStyle/>
                    <a:p>
                      <a:pPr algn="ctr"/>
                      <a:r>
                        <a:rPr lang="es-ES" sz="1400" dirty="0"/>
                        <a:t>INDARGUNEAK</a:t>
                      </a:r>
                    </a:p>
                    <a:p>
                      <a:pPr marL="171450" indent="-171450" algn="just">
                        <a:buFont typeface="Arial" panose="020B0604020202020204" pitchFamily="34" charset="0"/>
                        <a:buChar char="•"/>
                      </a:pPr>
                      <a:r>
                        <a:rPr lang="es-ES" sz="1200" dirty="0"/>
                        <a:t>TRADIZIOA</a:t>
                      </a:r>
                    </a:p>
                    <a:p>
                      <a:pPr marL="171450" marR="0" indent="-171450" algn="just" defTabSz="872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kern="1200" dirty="0">
                          <a:solidFill>
                            <a:schemeClr val="lt1"/>
                          </a:solidFill>
                          <a:latin typeface="+mn-lt"/>
                          <a:ea typeface="+mn-ea"/>
                          <a:cs typeface="+mn-cs"/>
                        </a:rPr>
                        <a:t>ECCAN INTEGRATUA</a:t>
                      </a:r>
                    </a:p>
                    <a:p>
                      <a:pPr marL="171450" marR="0" indent="-171450" algn="just" defTabSz="872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kern="1200" dirty="0">
                          <a:solidFill>
                            <a:schemeClr val="lt1"/>
                          </a:solidFill>
                          <a:latin typeface="+mn-lt"/>
                          <a:ea typeface="+mn-ea"/>
                          <a:cs typeface="+mn-cs"/>
                        </a:rPr>
                        <a:t>ESKUALDEKO OSPEA</a:t>
                      </a:r>
                    </a:p>
                    <a:p>
                      <a:pPr marL="171450" marR="0" indent="-171450" algn="just" defTabSz="872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kern="1200" dirty="0">
                          <a:solidFill>
                            <a:schemeClr val="lt1"/>
                          </a:solidFill>
                          <a:latin typeface="+mn-lt"/>
                          <a:ea typeface="+mn-ea"/>
                          <a:cs typeface="+mn-cs"/>
                        </a:rPr>
                        <a:t>ERREFERENTZIAZKO EHUNGINTZA</a:t>
                      </a:r>
                    </a:p>
                    <a:p>
                      <a:pPr marL="171450" marR="0" indent="-171450" algn="just" defTabSz="872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kern="1200" dirty="0">
                          <a:solidFill>
                            <a:schemeClr val="lt1"/>
                          </a:solidFill>
                          <a:latin typeface="+mn-lt"/>
                          <a:ea typeface="+mn-ea"/>
                          <a:cs typeface="+mn-cs"/>
                        </a:rPr>
                        <a:t>ENPRESABURU BEREIZGARRIAK</a:t>
                      </a:r>
                    </a:p>
                    <a:p>
                      <a:pPr marL="171450" marR="0" indent="-171450" algn="just" defTabSz="872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kern="1200" dirty="0">
                          <a:solidFill>
                            <a:schemeClr val="lt1"/>
                          </a:solidFill>
                          <a:latin typeface="+mn-lt"/>
                          <a:ea typeface="+mn-ea"/>
                          <a:cs typeface="+mn-cs"/>
                        </a:rPr>
                        <a:t>ERREFERENTZIAZKO DINAMIZAZIO-EKINTZAK</a:t>
                      </a:r>
                    </a:p>
                    <a:p>
                      <a:pPr marL="171450" marR="0" indent="-171450" algn="just" defTabSz="87272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1" kern="1200" dirty="0">
                          <a:solidFill>
                            <a:schemeClr val="lt1"/>
                          </a:solidFill>
                          <a:latin typeface="+mn-lt"/>
                          <a:ea typeface="+mn-ea"/>
                          <a:cs typeface="+mn-cs"/>
                        </a:rPr>
                        <a:t>NABARMENTASUNA SUSTAPENAK JAKINARAZTEAN</a:t>
                      </a:r>
                    </a:p>
                  </a:txBody>
                  <a:tcPr/>
                </a:tc>
                <a:tc>
                  <a:txBody>
                    <a:bodyPr/>
                    <a:lstStyle/>
                    <a:p>
                      <a:pPr algn="ctr"/>
                      <a:r>
                        <a:rPr lang="es-ES" sz="1400" dirty="0">
                          <a:solidFill>
                            <a:schemeClr val="tx1"/>
                          </a:solidFill>
                        </a:rPr>
                        <a:t>AUKERAK </a:t>
                      </a:r>
                    </a:p>
                    <a:p>
                      <a:pPr marL="285750" indent="-285750" algn="just" defTabSz="872722" rtl="0" eaLnBrk="1" latinLnBrk="0" hangingPunct="1">
                        <a:buFont typeface="Arial" panose="020B0604020202020204" pitchFamily="34" charset="0"/>
                        <a:buChar char="•"/>
                      </a:pPr>
                      <a:r>
                        <a:rPr lang="es-ES" sz="1200" b="1" kern="1200" dirty="0">
                          <a:solidFill>
                            <a:schemeClr val="dk1"/>
                          </a:solidFill>
                          <a:latin typeface="+mn-lt"/>
                          <a:ea typeface="+mn-ea"/>
                          <a:cs typeface="+mn-cs"/>
                        </a:rPr>
                        <a:t>UDALAREN LAGUNTZA</a:t>
                      </a:r>
                    </a:p>
                    <a:p>
                      <a:pPr marL="285750" indent="-285750" algn="just" defTabSz="872722" rtl="0" eaLnBrk="1" latinLnBrk="0" hangingPunct="1">
                        <a:buFont typeface="Arial" panose="020B0604020202020204" pitchFamily="34" charset="0"/>
                        <a:buChar char="•"/>
                      </a:pPr>
                      <a:r>
                        <a:rPr lang="es-ES" sz="1200" b="1" kern="1200" dirty="0">
                          <a:solidFill>
                            <a:schemeClr val="dk1"/>
                          </a:solidFill>
                          <a:latin typeface="+mn-lt"/>
                          <a:ea typeface="+mn-ea"/>
                          <a:cs typeface="+mn-cs"/>
                        </a:rPr>
                        <a:t>ERAKUNDEEN BABESA</a:t>
                      </a:r>
                    </a:p>
                    <a:p>
                      <a:pPr marL="285750" indent="-285750" algn="just" defTabSz="872722" rtl="0" eaLnBrk="1" latinLnBrk="0" hangingPunct="1">
                        <a:buFont typeface="Arial" panose="020B0604020202020204" pitchFamily="34" charset="0"/>
                        <a:buChar char="•"/>
                      </a:pPr>
                      <a:r>
                        <a:rPr lang="es-ES" sz="1200" b="1" kern="1200" dirty="0">
                          <a:solidFill>
                            <a:schemeClr val="dk1"/>
                          </a:solidFill>
                          <a:latin typeface="+mn-lt"/>
                          <a:ea typeface="+mn-ea"/>
                          <a:cs typeface="+mn-cs"/>
                        </a:rPr>
                        <a:t>GIZARTE-KONTZIENTZIA</a:t>
                      </a:r>
                    </a:p>
                  </a:txBody>
                  <a:tcPr>
                    <a:solidFill>
                      <a:schemeClr val="accent1">
                        <a:lumMod val="60000"/>
                        <a:lumOff val="40000"/>
                      </a:schemeClr>
                    </a:solidFill>
                  </a:tcPr>
                </a:tc>
                <a:extLst>
                  <a:ext uri="{0D108BD9-81ED-4DB2-BD59-A6C34878D82A}">
                    <a16:rowId xmlns:a16="http://schemas.microsoft.com/office/drawing/2014/main" val="10000"/>
                  </a:ext>
                </a:extLst>
              </a:tr>
              <a:tr h="2268514">
                <a:tc>
                  <a:txBody>
                    <a:bodyPr/>
                    <a:lstStyle/>
                    <a:p>
                      <a:pPr algn="ctr"/>
                      <a:r>
                        <a:rPr lang="es-ES" sz="1400" b="1" dirty="0">
                          <a:solidFill>
                            <a:schemeClr val="bg1"/>
                          </a:solidFill>
                        </a:rPr>
                        <a:t>AHULGUNEAK</a:t>
                      </a:r>
                    </a:p>
                    <a:p>
                      <a:pPr marL="171450" indent="-171450" algn="just">
                        <a:buFont typeface="Arial" panose="020B0604020202020204" pitchFamily="34" charset="0"/>
                        <a:buChar char="•"/>
                      </a:pPr>
                      <a:r>
                        <a:rPr lang="es-ES" sz="1200" b="1" dirty="0">
                          <a:solidFill>
                            <a:schemeClr val="bg1"/>
                          </a:solidFill>
                        </a:rPr>
                        <a:t>POSIZIONAMENTU</a:t>
                      </a:r>
                      <a:r>
                        <a:rPr lang="es-ES" sz="1200" b="1" baseline="0" dirty="0">
                          <a:solidFill>
                            <a:schemeClr val="bg1"/>
                          </a:solidFill>
                        </a:rPr>
                        <a:t> DIGITALA</a:t>
                      </a:r>
                      <a:endParaRPr lang="es-ES" sz="1200" b="1" dirty="0">
                        <a:solidFill>
                          <a:schemeClr val="bg1"/>
                        </a:solidFill>
                      </a:endParaRPr>
                    </a:p>
                    <a:p>
                      <a:pPr marL="171450" indent="-171450" algn="l">
                        <a:buFont typeface="Arial" panose="020B0604020202020204" pitchFamily="34" charset="0"/>
                        <a:buChar char="•"/>
                      </a:pPr>
                      <a:r>
                        <a:rPr lang="es-ES" sz="1200" b="1" kern="1200" dirty="0">
                          <a:solidFill>
                            <a:schemeClr val="bg1"/>
                          </a:solidFill>
                          <a:latin typeface="+mn-lt"/>
                          <a:ea typeface="+mn-ea"/>
                          <a:cs typeface="+mn-cs"/>
                        </a:rPr>
                        <a:t>KUDEAKETA DIGITALAREN KULTURA DESBERDINA</a:t>
                      </a:r>
                    </a:p>
                    <a:p>
                      <a:pPr marL="171450" indent="-171450" algn="l">
                        <a:buFont typeface="Arial" panose="020B0604020202020204" pitchFamily="34" charset="0"/>
                        <a:buChar char="•"/>
                      </a:pPr>
                      <a:r>
                        <a:rPr lang="es-ES" sz="1200" b="1" kern="1200" dirty="0">
                          <a:solidFill>
                            <a:schemeClr val="bg1"/>
                          </a:solidFill>
                          <a:latin typeface="+mn-lt"/>
                          <a:ea typeface="+mn-ea"/>
                          <a:cs typeface="+mn-cs"/>
                        </a:rPr>
                        <a:t>INBERTSIO DIGITALAK BEHAR DITUZTEN INSTALAZIOAK</a:t>
                      </a:r>
                    </a:p>
                    <a:p>
                      <a:pPr marL="171450" indent="-171450" algn="l">
                        <a:buFont typeface="Arial" panose="020B0604020202020204" pitchFamily="34" charset="0"/>
                        <a:buChar char="•"/>
                      </a:pPr>
                      <a:r>
                        <a:rPr lang="es-ES" sz="1200" b="1" kern="1200" dirty="0">
                          <a:solidFill>
                            <a:schemeClr val="bg1"/>
                          </a:solidFill>
                          <a:latin typeface="+mn-lt"/>
                          <a:ea typeface="+mn-ea"/>
                          <a:cs typeface="+mn-cs"/>
                        </a:rPr>
                        <a:t>AURREZ AURREKO EROSKETA-EDUKIERA</a:t>
                      </a:r>
                      <a:r>
                        <a:rPr lang="es-ES" sz="1200" b="1" kern="1200" baseline="0" dirty="0">
                          <a:solidFill>
                            <a:schemeClr val="bg1"/>
                          </a:solidFill>
                          <a:latin typeface="+mn-lt"/>
                          <a:ea typeface="+mn-ea"/>
                          <a:cs typeface="+mn-cs"/>
                        </a:rPr>
                        <a:t> </a:t>
                      </a:r>
                      <a:r>
                        <a:rPr lang="es-ES" sz="1200" b="1" kern="1200" dirty="0">
                          <a:solidFill>
                            <a:schemeClr val="bg1"/>
                          </a:solidFill>
                          <a:latin typeface="+mn-lt"/>
                          <a:ea typeface="+mn-ea"/>
                          <a:cs typeface="+mn-cs"/>
                        </a:rPr>
                        <a:t>MURRIZTEN DUTEN SALTOKIAK</a:t>
                      </a:r>
                    </a:p>
                    <a:p>
                      <a:pPr marL="171450" indent="-171450" algn="l">
                        <a:buFont typeface="Arial" panose="020B0604020202020204" pitchFamily="34" charset="0"/>
                        <a:buChar char="•"/>
                      </a:pPr>
                      <a:r>
                        <a:rPr lang="es-ES" sz="1200" b="1" kern="1200" dirty="0">
                          <a:solidFill>
                            <a:schemeClr val="bg1"/>
                          </a:solidFill>
                          <a:latin typeface="+mn-lt"/>
                          <a:ea typeface="+mn-ea"/>
                          <a:cs typeface="+mn-cs"/>
                        </a:rPr>
                        <a:t>ENPRESA-TAMAINA MUGATUAK ETORKIZUNEKO</a:t>
                      </a:r>
                      <a:r>
                        <a:rPr lang="es-ES" sz="1200" b="1" kern="1200" baseline="0" dirty="0">
                          <a:solidFill>
                            <a:schemeClr val="bg1"/>
                          </a:solidFill>
                          <a:latin typeface="+mn-lt"/>
                          <a:ea typeface="+mn-ea"/>
                          <a:cs typeface="+mn-cs"/>
                        </a:rPr>
                        <a:t> </a:t>
                      </a:r>
                      <a:r>
                        <a:rPr lang="es-ES" sz="1200" b="1" kern="1200" dirty="0">
                          <a:solidFill>
                            <a:schemeClr val="bg1"/>
                          </a:solidFill>
                          <a:latin typeface="+mn-lt"/>
                          <a:ea typeface="+mn-ea"/>
                          <a:cs typeface="+mn-cs"/>
                        </a:rPr>
                        <a:t>KONPONBIDEEI HELTZEKO</a:t>
                      </a:r>
                      <a:r>
                        <a:rPr lang="es-ES" sz="1200" b="1" kern="1200" baseline="0" dirty="0">
                          <a:solidFill>
                            <a:schemeClr val="bg1"/>
                          </a:solidFill>
                          <a:latin typeface="+mn-lt"/>
                          <a:ea typeface="+mn-ea"/>
                          <a:cs typeface="+mn-cs"/>
                        </a:rPr>
                        <a:t> </a:t>
                      </a:r>
                    </a:p>
                    <a:p>
                      <a:pPr marL="171450" indent="-171450" algn="l">
                        <a:buFont typeface="Arial" panose="020B0604020202020204" pitchFamily="34" charset="0"/>
                        <a:buChar char="•"/>
                      </a:pPr>
                      <a:r>
                        <a:rPr lang="es-ES" sz="1200" b="1" kern="1200" dirty="0">
                          <a:solidFill>
                            <a:schemeClr val="bg1"/>
                          </a:solidFill>
                          <a:latin typeface="+mn-lt"/>
                          <a:ea typeface="+mn-ea"/>
                          <a:cs typeface="+mn-cs"/>
                        </a:rPr>
                        <a:t>BERRIKUSTEN ARI DIREN AURREKO KUDEAKETA-ESPERIENTZIAK</a:t>
                      </a:r>
                    </a:p>
                  </a:txBody>
                  <a:tcPr>
                    <a:solidFill>
                      <a:schemeClr val="bg2">
                        <a:lumMod val="25000"/>
                      </a:schemeClr>
                    </a:solidFill>
                  </a:tcPr>
                </a:tc>
                <a:tc>
                  <a:txBody>
                    <a:bodyPr/>
                    <a:lstStyle/>
                    <a:p>
                      <a:pPr algn="ctr"/>
                      <a:r>
                        <a:rPr lang="es-ES" sz="1400" b="1" dirty="0"/>
                        <a:t>MEHATXUAK</a:t>
                      </a:r>
                    </a:p>
                    <a:p>
                      <a:pPr marL="285750" indent="-285750" algn="l" defTabSz="872722" rtl="0" eaLnBrk="1" latinLnBrk="0" hangingPunct="1">
                        <a:buFont typeface="Arial" panose="020B0604020202020204" pitchFamily="34" charset="0"/>
                        <a:buChar char="•"/>
                      </a:pPr>
                      <a:r>
                        <a:rPr lang="es-ES" sz="1200" b="1" kern="1200" dirty="0">
                          <a:solidFill>
                            <a:schemeClr val="dk1"/>
                          </a:solidFill>
                          <a:latin typeface="+mn-lt"/>
                          <a:ea typeface="+mn-ea"/>
                          <a:cs typeface="+mn-cs"/>
                        </a:rPr>
                        <a:t>AURREKO JOERA DIGITALAK BIZKORTZEA</a:t>
                      </a:r>
                    </a:p>
                    <a:p>
                      <a:pPr marL="285750" indent="-285750" algn="l" defTabSz="872722" rtl="0" eaLnBrk="1" latinLnBrk="0" hangingPunct="1">
                        <a:buFont typeface="Arial" panose="020B0604020202020204" pitchFamily="34" charset="0"/>
                        <a:buChar char="•"/>
                      </a:pPr>
                      <a:r>
                        <a:rPr lang="es-ES" sz="1200" b="1" kern="1200" dirty="0">
                          <a:solidFill>
                            <a:schemeClr val="dk1"/>
                          </a:solidFill>
                          <a:latin typeface="+mn-lt"/>
                          <a:ea typeface="+mn-ea"/>
                          <a:cs typeface="+mn-cs"/>
                        </a:rPr>
                        <a:t>MERKATU DESBERDINA</a:t>
                      </a:r>
                    </a:p>
                    <a:p>
                      <a:pPr marL="285750" indent="-285750" algn="l" defTabSz="872722" rtl="0" eaLnBrk="1" latinLnBrk="0" hangingPunct="1">
                        <a:buFont typeface="Arial" panose="020B0604020202020204" pitchFamily="34" charset="0"/>
                        <a:buChar char="•"/>
                      </a:pPr>
                      <a:r>
                        <a:rPr lang="es-ES" sz="1200" b="1" kern="1200" dirty="0">
                          <a:solidFill>
                            <a:schemeClr val="dk1"/>
                          </a:solidFill>
                          <a:latin typeface="+mn-lt"/>
                          <a:ea typeface="+mn-ea"/>
                          <a:cs typeface="+mn-cs"/>
                        </a:rPr>
                        <a:t>SALTOKI</a:t>
                      </a:r>
                      <a:r>
                        <a:rPr lang="es-ES" sz="1200" b="1" kern="1200" baseline="0" dirty="0">
                          <a:solidFill>
                            <a:schemeClr val="dk1"/>
                          </a:solidFill>
                          <a:latin typeface="+mn-lt"/>
                          <a:ea typeface="+mn-ea"/>
                          <a:cs typeface="+mn-cs"/>
                        </a:rPr>
                        <a:t> DESBERDINAK</a:t>
                      </a:r>
                      <a:endParaRPr lang="es-ES" sz="1200" b="1" kern="1200" dirty="0">
                        <a:solidFill>
                          <a:schemeClr val="dk1"/>
                        </a:solidFill>
                        <a:latin typeface="+mn-lt"/>
                        <a:ea typeface="+mn-ea"/>
                        <a:cs typeface="+mn-cs"/>
                      </a:endParaRPr>
                    </a:p>
                    <a:p>
                      <a:pPr marL="285750" indent="-285750" algn="l" defTabSz="872722" rtl="0" eaLnBrk="1" latinLnBrk="0" hangingPunct="1">
                        <a:buFont typeface="Arial" panose="020B0604020202020204" pitchFamily="34" charset="0"/>
                        <a:buChar char="•"/>
                      </a:pPr>
                      <a:r>
                        <a:rPr lang="es-ES" sz="1200" b="1" kern="1200" dirty="0">
                          <a:solidFill>
                            <a:schemeClr val="dk1"/>
                          </a:solidFill>
                          <a:latin typeface="+mn-lt"/>
                          <a:ea typeface="+mn-ea"/>
                          <a:cs typeface="+mn-cs"/>
                        </a:rPr>
                        <a:t>NEGOZIO-EREDU BERRIA</a:t>
                      </a:r>
                    </a:p>
                    <a:p>
                      <a:pPr marL="285750" indent="-285750" algn="l" defTabSz="872722" rtl="0" eaLnBrk="1" latinLnBrk="0" hangingPunct="1">
                        <a:buFont typeface="Arial" panose="020B0604020202020204" pitchFamily="34" charset="0"/>
                        <a:buChar char="•"/>
                      </a:pPr>
                      <a:r>
                        <a:rPr lang="es-ES" sz="1200" b="1" kern="1200" dirty="0">
                          <a:solidFill>
                            <a:schemeClr val="dk1"/>
                          </a:solidFill>
                          <a:latin typeface="+mn-lt"/>
                          <a:ea typeface="+mn-ea"/>
                          <a:cs typeface="+mn-cs"/>
                        </a:rPr>
                        <a:t>GORANZKO BIDEAN DAGOEN MERKATU DIGITALA</a:t>
                      </a:r>
                    </a:p>
                    <a:p>
                      <a:pPr marL="285750" indent="-285750" algn="l" defTabSz="872722" rtl="0" eaLnBrk="1" latinLnBrk="0" hangingPunct="1">
                        <a:buFont typeface="Arial" panose="020B0604020202020204" pitchFamily="34" charset="0"/>
                        <a:buChar char="•"/>
                      </a:pPr>
                      <a:r>
                        <a:rPr lang="es-ES" sz="1200" b="1" kern="1200" dirty="0">
                          <a:solidFill>
                            <a:schemeClr val="dk1"/>
                          </a:solidFill>
                          <a:latin typeface="+mn-lt"/>
                          <a:ea typeface="+mn-ea"/>
                          <a:cs typeface="+mn-cs"/>
                        </a:rPr>
                        <a:t>SEGURTASUN EZA DUEN BEZERO BERRI BAT</a:t>
                      </a:r>
                    </a:p>
                    <a:p>
                      <a:pPr marL="285750" indent="-285750" algn="l" defTabSz="872722" rtl="0" eaLnBrk="1" latinLnBrk="0" hangingPunct="1">
                        <a:buFont typeface="Arial" panose="020B0604020202020204" pitchFamily="34" charset="0"/>
                        <a:buChar char="•"/>
                      </a:pPr>
                      <a:r>
                        <a:rPr lang="es-ES" sz="1200" b="1" kern="1200" dirty="0">
                          <a:solidFill>
                            <a:schemeClr val="dk1"/>
                          </a:solidFill>
                          <a:latin typeface="+mn-lt"/>
                          <a:ea typeface="+mn-ea"/>
                          <a:cs typeface="+mn-cs"/>
                        </a:rPr>
                        <a:t>TXIKIZKAKO LIDERREN APUSTU DIGITALA</a:t>
                      </a:r>
                    </a:p>
                  </a:txBody>
                  <a:tcPr/>
                </a:tc>
                <a:extLst>
                  <a:ext uri="{0D108BD9-81ED-4DB2-BD59-A6C34878D82A}">
                    <a16:rowId xmlns:a16="http://schemas.microsoft.com/office/drawing/2014/main" val="10001"/>
                  </a:ext>
                </a:extLst>
              </a:tr>
            </a:tbl>
          </a:graphicData>
        </a:graphic>
      </p:graphicFrame>
      <p:sp>
        <p:nvSpPr>
          <p:cNvPr id="5"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3.4	</a:t>
            </a:r>
            <a:r>
              <a:rPr lang="es-ES" altLang="es-ES" b="1" dirty="0">
                <a:solidFill>
                  <a:schemeClr val="folHlink"/>
                </a:solidFill>
              </a:rPr>
              <a:t>AMIA ANALISIA</a:t>
            </a:r>
            <a:endParaRPr lang="eu-ES" altLang="es-ES" dirty="0">
              <a:solidFill>
                <a:schemeClr val="folHlink"/>
              </a:solidFill>
            </a:endParaRPr>
          </a:p>
        </p:txBody>
      </p:sp>
      <p:sp>
        <p:nvSpPr>
          <p:cNvPr id="9" name="20 Título"/>
          <p:cNvSpPr>
            <a:spLocks/>
          </p:cNvSpPr>
          <p:nvPr/>
        </p:nvSpPr>
        <p:spPr bwMode="auto">
          <a:xfrm>
            <a:off x="852488" y="876294"/>
            <a:ext cx="6234112" cy="2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marL="0" lvl="1" indent="0">
              <a:lnSpc>
                <a:spcPct val="115000"/>
              </a:lnSpc>
              <a:tabLst>
                <a:tab pos="347663" algn="l"/>
                <a:tab pos="4397375" algn="r"/>
                <a:tab pos="4572000" algn="r"/>
              </a:tabLst>
            </a:pPr>
            <a:r>
              <a:rPr lang="eu-ES" altLang="es-ES" b="1" dirty="0">
                <a:solidFill>
                  <a:schemeClr val="bg1"/>
                </a:solidFill>
              </a:rPr>
              <a:t>3. </a:t>
            </a:r>
            <a:r>
              <a:rPr lang="eu-ES" b="1" dirty="0">
                <a:solidFill>
                  <a:schemeClr val="bg1"/>
                </a:solidFill>
              </a:rPr>
              <a:t>AGERTOKI BERRIA: COVID–19</a:t>
            </a:r>
            <a:endParaRPr lang="eu-ES" altLang="es-ES" b="1" dirty="0">
              <a:solidFill>
                <a:schemeClr val="bg1"/>
              </a:solidFill>
            </a:endParaRPr>
          </a:p>
        </p:txBody>
      </p:sp>
    </p:spTree>
    <p:extLst>
      <p:ext uri="{BB962C8B-B14F-4D97-AF65-F5344CB8AC3E}">
        <p14:creationId xmlns:p14="http://schemas.microsoft.com/office/powerpoint/2010/main" val="10590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4"/>
          <p:cNvSpPr>
            <a:spLocks noChangeArrowheads="1"/>
          </p:cNvSpPr>
          <p:nvPr/>
        </p:nvSpPr>
        <p:spPr bwMode="auto">
          <a:xfrm>
            <a:off x="866216" y="1772816"/>
            <a:ext cx="7911851" cy="4530725"/>
          </a:xfrm>
          <a:prstGeom prst="rect">
            <a:avLst/>
          </a:prstGeom>
          <a:solidFill>
            <a:srgbClr val="DEE7EB"/>
          </a:solidFill>
          <a:ln>
            <a:noFill/>
          </a:ln>
          <a:effectLst/>
        </p:spPr>
        <p:txBody>
          <a:bodyPr wrap="square" anchor="ctr">
            <a:spAutoFit/>
          </a:bodyPr>
          <a:lstStyle/>
          <a:p>
            <a:endParaRPr lang="es-ES_tradnl"/>
          </a:p>
        </p:txBody>
      </p:sp>
      <p:sp>
        <p:nvSpPr>
          <p:cNvPr id="2" name="1 Marcador de número de diapositiva"/>
          <p:cNvSpPr>
            <a:spLocks noGrp="1"/>
          </p:cNvSpPr>
          <p:nvPr>
            <p:ph type="sldNum" sz="quarter" idx="10"/>
          </p:nvPr>
        </p:nvSpPr>
        <p:spPr>
          <a:xfrm>
            <a:off x="8660473" y="6494522"/>
            <a:ext cx="334962" cy="215900"/>
          </a:xfrm>
        </p:spPr>
        <p:txBody>
          <a:bodyPr/>
          <a:lstStyle/>
          <a:p>
            <a:pPr>
              <a:defRPr/>
            </a:pPr>
            <a:fld id="{E74DB4C6-F102-43FF-A0C8-90DF3C1E6CE1}" type="slidenum">
              <a:rPr lang="es-ES" altLang="es-ES_tradnl" smtClean="0"/>
              <a:pPr>
                <a:defRPr/>
              </a:pPr>
              <a:t>8</a:t>
            </a:fld>
            <a:endParaRPr lang="es-ES" altLang="es-ES_tradnl" dirty="0"/>
          </a:p>
        </p:txBody>
      </p:sp>
      <p:sp>
        <p:nvSpPr>
          <p:cNvPr id="19" name="Text Box 46"/>
          <p:cNvSpPr txBox="1">
            <a:spLocks noChangeArrowheads="1"/>
          </p:cNvSpPr>
          <p:nvPr/>
        </p:nvSpPr>
        <p:spPr bwMode="auto">
          <a:xfrm>
            <a:off x="971600" y="2145910"/>
            <a:ext cx="7712199" cy="1754326"/>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b="1">
                <a:solidFill>
                  <a:schemeClr val="bg1"/>
                </a:solidFill>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u-ES" altLang="es-ES_tradnl" sz="1000" b="0" dirty="0" err="1">
                <a:solidFill>
                  <a:schemeClr val="tx1"/>
                </a:solidFill>
              </a:rPr>
              <a:t>Covid</a:t>
            </a:r>
            <a:r>
              <a:rPr lang="eu-ES" altLang="es-ES_tradnl" sz="1000" b="0" dirty="0">
                <a:solidFill>
                  <a:schemeClr val="tx1"/>
                </a:solidFill>
              </a:rPr>
              <a:t> – 19tik eratorritako egoera bereziak sektorea krisiaren aurrekoaren oso bestelako egoera berri batean finkatzeko lana bideratu du. Horretarako, </a:t>
            </a:r>
            <a:r>
              <a:rPr lang="eu-ES" altLang="es-ES_tradnl" sz="1000" dirty="0">
                <a:solidFill>
                  <a:schemeClr val="tx1"/>
                </a:solidFill>
              </a:rPr>
              <a:t>enpresen eta sektorearen behar berriak antzeman behar dira, eragindako faktoreak konpontzeko, eta behar horiek konpontzeko mekanismoak garatu behar dira.</a:t>
            </a:r>
            <a:br>
              <a:rPr lang="eu-ES" altLang="es-ES_tradnl" sz="1000" dirty="0">
                <a:solidFill>
                  <a:schemeClr val="tx1"/>
                </a:solidFill>
              </a:rPr>
            </a:br>
            <a:br>
              <a:rPr lang="eu-ES" altLang="es-ES_tradnl" sz="1000" dirty="0">
                <a:solidFill>
                  <a:schemeClr val="tx1"/>
                </a:solidFill>
              </a:rPr>
            </a:br>
            <a:r>
              <a:rPr lang="eu-ES" altLang="es-ES_tradnl" sz="1000" b="0" dirty="0" err="1">
                <a:solidFill>
                  <a:schemeClr val="tx1"/>
                </a:solidFill>
              </a:rPr>
              <a:t>Eibarko</a:t>
            </a:r>
            <a:r>
              <a:rPr lang="eu-ES" altLang="es-ES_tradnl" sz="1000" b="0" dirty="0">
                <a:solidFill>
                  <a:schemeClr val="tx1"/>
                </a:solidFill>
              </a:rPr>
              <a:t> saltokiekin izandako elkarrizketei esker, bat datozen ezaugarriak finkatu ahal izan dira </a:t>
            </a:r>
            <a:r>
              <a:rPr lang="eu-ES" altLang="es-ES_tradnl" sz="1000" dirty="0">
                <a:solidFill>
                  <a:schemeClr val="tx1"/>
                </a:solidFill>
              </a:rPr>
              <a:t>saltokiek agertoki berri honetan dituzten beharrei eta lehentasunei dagokienez.</a:t>
            </a:r>
          </a:p>
          <a:p>
            <a:endParaRPr lang="eu-ES" altLang="es-ES_tradnl" sz="1000" b="0" dirty="0">
              <a:solidFill>
                <a:schemeClr val="tx1"/>
              </a:solidFill>
            </a:endParaRPr>
          </a:p>
          <a:p>
            <a:r>
              <a:rPr lang="eu-ES" altLang="es-ES_tradnl" sz="1000" dirty="0">
                <a:solidFill>
                  <a:schemeClr val="tx1"/>
                </a:solidFill>
              </a:rPr>
              <a:t>Identifikatutako 22 BEHARRAK 4 enpresa-ardatzen eta 4 laguntza-ardatzen barruan sartzen dir</a:t>
            </a:r>
            <a:r>
              <a:rPr lang="eu-ES" altLang="es-ES_tradnl" sz="1000" b="0" dirty="0">
                <a:solidFill>
                  <a:schemeClr val="tx1"/>
                </a:solidFill>
              </a:rPr>
              <a:t>a, eta horiei hainbat fasetan erantzungo zaie, </a:t>
            </a:r>
            <a:r>
              <a:rPr lang="eu-ES" altLang="es-ES_tradnl" sz="1000" u="sng" dirty="0">
                <a:solidFill>
                  <a:schemeClr val="tx1"/>
                </a:solidFill>
              </a:rPr>
              <a:t>saltokiek haien premiari erantzuteko ezarritako lehentasun-mailaren arabera.</a:t>
            </a:r>
          </a:p>
        </p:txBody>
      </p:sp>
      <p:sp>
        <p:nvSpPr>
          <p:cNvPr id="26" name="Text Box 46"/>
          <p:cNvSpPr txBox="1">
            <a:spLocks noChangeArrowheads="1"/>
          </p:cNvSpPr>
          <p:nvPr/>
        </p:nvSpPr>
        <p:spPr bwMode="auto">
          <a:xfrm>
            <a:off x="971600" y="1844824"/>
            <a:ext cx="7712199" cy="267509"/>
          </a:xfrm>
          <a:prstGeom prst="rect">
            <a:avLst/>
          </a:prstGeom>
          <a:solidFill>
            <a:schemeClr val="bg1"/>
          </a:solidFill>
          <a:ln>
            <a:noFill/>
          </a:ln>
          <a:effectLst/>
          <a:extLst/>
        </p:spPr>
        <p:txBody>
          <a:bodyPr wrap="square">
            <a:spAutoFit/>
          </a:bodyPr>
          <a:lstStyle>
            <a:defPPr>
              <a:defRPr lang="es-ES"/>
            </a:defPPr>
            <a:lvl1pPr algn="just" eaLnBrk="0" hangingPunct="0">
              <a:lnSpc>
                <a:spcPct val="120000"/>
              </a:lnSpc>
              <a:spcAft>
                <a:spcPts val="0"/>
              </a:spcAft>
              <a:defRPr sz="850" b="1">
                <a:solidFill>
                  <a:schemeClr val="bg1"/>
                </a:solidFill>
                <a:latin typeface="Century Gothic"/>
                <a:ea typeface="Times New Roman"/>
                <a:cs typeface="Times New Roman"/>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87313" indent="-87313" algn="l" defTabSz="872722" fontAlgn="auto">
              <a:spcBef>
                <a:spcPts val="0"/>
              </a:spcBef>
            </a:pPr>
            <a:r>
              <a:rPr lang="eu-ES" altLang="es-ES_tradnl" sz="1050" dirty="0">
                <a:solidFill>
                  <a:srgbClr val="B53F13"/>
                </a:solidFill>
                <a:ea typeface="+mn-ea"/>
                <a:cs typeface="+mn-cs"/>
              </a:rPr>
              <a:t>LAS PREVISIONES ESTABLECEN HORIZONTES DE 2.022 PARA ALCANZAR EL PRECOVID</a:t>
            </a:r>
            <a:endParaRPr lang="eu-ES" altLang="es-ES_tradnl" sz="1000" b="0" dirty="0">
              <a:solidFill>
                <a:schemeClr val="tx1"/>
              </a:solidFill>
            </a:endParaRPr>
          </a:p>
        </p:txBody>
      </p:sp>
      <p:sp>
        <p:nvSpPr>
          <p:cNvPr id="29" name="Rounded Rectangle 2"/>
          <p:cNvSpPr/>
          <p:nvPr/>
        </p:nvSpPr>
        <p:spPr>
          <a:xfrm>
            <a:off x="1709494" y="4119563"/>
            <a:ext cx="3006521" cy="2132745"/>
          </a:xfrm>
          <a:prstGeom prst="roundRect">
            <a:avLst>
              <a:gd name="adj" fmla="val 9635"/>
            </a:avLst>
          </a:prstGeom>
          <a:solidFill>
            <a:schemeClr val="bg1">
              <a:lumMod val="95000"/>
            </a:schemeClr>
          </a:solid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32" name="Rectangle 40"/>
          <p:cNvSpPr/>
          <p:nvPr/>
        </p:nvSpPr>
        <p:spPr>
          <a:xfrm>
            <a:off x="1709495" y="4216439"/>
            <a:ext cx="3006520" cy="1938992"/>
          </a:xfrm>
          <a:prstGeom prst="rect">
            <a:avLst/>
          </a:prstGeom>
        </p:spPr>
        <p:txBody>
          <a:bodyPr wrap="square">
            <a:spAutoFit/>
          </a:bodyPr>
          <a:lstStyle/>
          <a:p>
            <a:pPr algn="ctr"/>
            <a:r>
              <a:rPr lang="en-US" sz="1000" b="1" dirty="0"/>
              <a:t>ENPRESA ARDATZAK:</a:t>
            </a:r>
          </a:p>
          <a:p>
            <a:pPr algn="ctr"/>
            <a:endParaRPr lang="en-US" sz="1000" dirty="0"/>
          </a:p>
          <a:p>
            <a:pPr marL="171450" indent="-171450">
              <a:buFontTx/>
              <a:buChar char="-"/>
            </a:pPr>
            <a:r>
              <a:rPr lang="es-ES" sz="1000" b="1" dirty="0"/>
              <a:t>EREDUA ALDATZEA ETA NEGOZIOA KUDEATZEA</a:t>
            </a:r>
          </a:p>
          <a:p>
            <a:pPr marL="171450" indent="-171450">
              <a:buFontTx/>
              <a:buChar char="-"/>
            </a:pPr>
            <a:endParaRPr lang="es-ES" sz="1000" b="1" dirty="0"/>
          </a:p>
          <a:p>
            <a:pPr marL="171450" indent="-171450">
              <a:buFontTx/>
              <a:buChar char="-"/>
            </a:pPr>
            <a:r>
              <a:rPr lang="en-US" sz="1000" b="1" dirty="0"/>
              <a:t>HOBEKUNTZA EKONOMIKO-FINANTZARIOAK: LIKIDEZIA</a:t>
            </a:r>
          </a:p>
          <a:p>
            <a:pPr marL="171450" indent="-171450">
              <a:buFontTx/>
              <a:buChar char="-"/>
            </a:pPr>
            <a:endParaRPr lang="en-US" sz="1000" b="1" dirty="0"/>
          </a:p>
          <a:p>
            <a:pPr marL="171450" indent="-171450">
              <a:buFontTx/>
              <a:buChar char="-"/>
            </a:pPr>
            <a:r>
              <a:rPr lang="en-US" sz="1000" b="1" dirty="0"/>
              <a:t>INFORMAZIOA ETA PRESTAKUNTZA</a:t>
            </a:r>
          </a:p>
          <a:p>
            <a:pPr marL="171450" indent="-171450">
              <a:buFontTx/>
              <a:buChar char="-"/>
            </a:pPr>
            <a:endParaRPr lang="en-US" sz="1000" b="1" dirty="0"/>
          </a:p>
          <a:p>
            <a:pPr marL="171450" indent="-171450">
              <a:buFontTx/>
              <a:buChar char="-"/>
            </a:pPr>
            <a:r>
              <a:rPr lang="en-US" sz="1000" b="1" dirty="0"/>
              <a:t>SUSTAPENA</a:t>
            </a:r>
          </a:p>
          <a:p>
            <a:pPr marL="171450" indent="-171450">
              <a:buFontTx/>
              <a:buChar char="-"/>
            </a:pPr>
            <a:endParaRPr lang="en-US" sz="1000" dirty="0"/>
          </a:p>
        </p:txBody>
      </p:sp>
      <p:sp>
        <p:nvSpPr>
          <p:cNvPr id="33" name="Rounded Rectangle 2"/>
          <p:cNvSpPr/>
          <p:nvPr/>
        </p:nvSpPr>
        <p:spPr>
          <a:xfrm>
            <a:off x="4860031" y="4119563"/>
            <a:ext cx="3006521" cy="2132745"/>
          </a:xfrm>
          <a:prstGeom prst="roundRect">
            <a:avLst>
              <a:gd name="adj" fmla="val 9635"/>
            </a:avLst>
          </a:prstGeom>
          <a:solidFill>
            <a:schemeClr val="bg1">
              <a:lumMod val="95000"/>
            </a:schemeClr>
          </a:solid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sz="1600" dirty="0">
              <a:solidFill>
                <a:schemeClr val="tx1"/>
              </a:solidFill>
            </a:endParaRPr>
          </a:p>
        </p:txBody>
      </p:sp>
      <p:sp>
        <p:nvSpPr>
          <p:cNvPr id="34" name="Rectangle 40"/>
          <p:cNvSpPr/>
          <p:nvPr/>
        </p:nvSpPr>
        <p:spPr>
          <a:xfrm>
            <a:off x="4860032" y="4216439"/>
            <a:ext cx="3006520" cy="2092881"/>
          </a:xfrm>
          <a:prstGeom prst="rect">
            <a:avLst/>
          </a:prstGeom>
        </p:spPr>
        <p:txBody>
          <a:bodyPr wrap="square">
            <a:spAutoFit/>
          </a:bodyPr>
          <a:lstStyle/>
          <a:p>
            <a:pPr algn="ctr"/>
            <a:r>
              <a:rPr lang="en-US" sz="1000" b="1" dirty="0"/>
              <a:t>LAGUNTZA ARDATZAK:</a:t>
            </a:r>
          </a:p>
          <a:p>
            <a:pPr algn="ctr"/>
            <a:endParaRPr lang="en-US" sz="1000" dirty="0"/>
          </a:p>
          <a:p>
            <a:pPr marL="171450" indent="-171450">
              <a:buFontTx/>
              <a:buChar char="-"/>
            </a:pPr>
            <a:r>
              <a:rPr lang="es-ES" sz="1000" b="1" dirty="0"/>
              <a:t>UDAL AURREKONTUA</a:t>
            </a:r>
          </a:p>
          <a:p>
            <a:pPr marL="171450" indent="-171450">
              <a:buFontTx/>
              <a:buChar char="-"/>
            </a:pPr>
            <a:endParaRPr lang="es-ES" sz="1000" b="1" dirty="0"/>
          </a:p>
          <a:p>
            <a:pPr marL="171450" indent="-171450">
              <a:buFontTx/>
              <a:buChar char="-"/>
            </a:pPr>
            <a:r>
              <a:rPr lang="en-US" sz="1000" b="1" dirty="0"/>
              <a:t>KOORDINAZIOA ETA HITZARMEN PUBLIKO-PRIBATUAK</a:t>
            </a:r>
          </a:p>
          <a:p>
            <a:pPr marL="171450" indent="-171450">
              <a:buFontTx/>
              <a:buChar char="-"/>
            </a:pPr>
            <a:endParaRPr lang="en-US" sz="1000" b="1" dirty="0"/>
          </a:p>
          <a:p>
            <a:pPr marL="171450" indent="-171450">
              <a:buFontTx/>
              <a:buChar char="-"/>
            </a:pPr>
            <a:r>
              <a:rPr lang="es-ES" sz="1000" b="1" dirty="0"/>
              <a:t>SUSTAPENARI, INBERTSIOARI ETA KONTSUMOARI LAGUNTZEA</a:t>
            </a:r>
          </a:p>
          <a:p>
            <a:pPr marL="171450" indent="-171450">
              <a:buFontTx/>
              <a:buChar char="-"/>
            </a:pPr>
            <a:endParaRPr lang="en-US" sz="1000" b="1" dirty="0"/>
          </a:p>
          <a:p>
            <a:pPr marL="171450" indent="-171450">
              <a:buFontTx/>
              <a:buChar char="-"/>
            </a:pPr>
            <a:r>
              <a:rPr lang="en-US" sz="1000" b="1" dirty="0"/>
              <a:t>HIRI-INGURUNEA</a:t>
            </a:r>
          </a:p>
          <a:p>
            <a:pPr marL="171450" indent="-171450">
              <a:buFontTx/>
              <a:buChar char="-"/>
            </a:pPr>
            <a:endParaRPr lang="en-US" sz="1000" dirty="0"/>
          </a:p>
          <a:p>
            <a:pPr marL="171450" indent="-171450">
              <a:buFontTx/>
              <a:buChar char="-"/>
            </a:pPr>
            <a:endParaRPr lang="en-US" sz="1000" dirty="0"/>
          </a:p>
        </p:txBody>
      </p:sp>
      <p:sp>
        <p:nvSpPr>
          <p:cNvPr id="35" name="Oval 30"/>
          <p:cNvSpPr/>
          <p:nvPr/>
        </p:nvSpPr>
        <p:spPr>
          <a:xfrm>
            <a:off x="1328493" y="4032417"/>
            <a:ext cx="692727" cy="692727"/>
          </a:xfrm>
          <a:prstGeom prst="ellipse">
            <a:avLst/>
          </a:prstGeom>
          <a:solidFill>
            <a:srgbClr val="5E869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Imagen 35"/>
          <p:cNvPicPr>
            <a:picLocks noChangeAspect="1"/>
          </p:cNvPicPr>
          <p:nvPr/>
        </p:nvPicPr>
        <p:blipFill>
          <a:blip r:embed="rId2"/>
          <a:stretch>
            <a:fillRect/>
          </a:stretch>
        </p:blipFill>
        <p:spPr>
          <a:xfrm>
            <a:off x="1510329" y="4085098"/>
            <a:ext cx="342549" cy="333652"/>
          </a:xfrm>
          <a:prstGeom prst="rect">
            <a:avLst/>
          </a:prstGeom>
        </p:spPr>
      </p:pic>
      <p:sp>
        <p:nvSpPr>
          <p:cNvPr id="37" name="Oval 26"/>
          <p:cNvSpPr/>
          <p:nvPr/>
        </p:nvSpPr>
        <p:spPr>
          <a:xfrm>
            <a:off x="7485553" y="3987826"/>
            <a:ext cx="762000" cy="762000"/>
          </a:xfrm>
          <a:prstGeom prst="ellipse">
            <a:avLst/>
          </a:prstGeom>
          <a:solidFill>
            <a:srgbClr val="5E869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Imagen 37"/>
          <p:cNvPicPr>
            <a:picLocks noChangeAspect="1"/>
          </p:cNvPicPr>
          <p:nvPr/>
        </p:nvPicPr>
        <p:blipFill>
          <a:blip r:embed="rId3"/>
          <a:stretch>
            <a:fillRect/>
          </a:stretch>
        </p:blipFill>
        <p:spPr>
          <a:xfrm>
            <a:off x="7625973" y="4258556"/>
            <a:ext cx="501227" cy="220539"/>
          </a:xfrm>
          <a:prstGeom prst="rect">
            <a:avLst/>
          </a:prstGeom>
        </p:spPr>
      </p:pic>
      <p:sp>
        <p:nvSpPr>
          <p:cNvPr id="16"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2.1	</a:t>
            </a:r>
            <a:r>
              <a:rPr lang="es-ES" altLang="es-ES" b="1" dirty="0">
                <a:solidFill>
                  <a:schemeClr val="folHlink"/>
                </a:solidFill>
              </a:rPr>
              <a:t>MERKATARITZA TXIKIZKARIAREN BEHARRAK AGERTOKI BERRIAN</a:t>
            </a:r>
            <a:endParaRPr lang="eu-ES" altLang="es-ES" dirty="0">
              <a:solidFill>
                <a:schemeClr val="folHlink"/>
              </a:solidFill>
            </a:endParaRPr>
          </a:p>
        </p:txBody>
      </p:sp>
      <p:sp>
        <p:nvSpPr>
          <p:cNvPr id="17" name="20 Título"/>
          <p:cNvSpPr>
            <a:spLocks/>
          </p:cNvSpPr>
          <p:nvPr/>
        </p:nvSpPr>
        <p:spPr bwMode="auto">
          <a:xfrm>
            <a:off x="852488" y="866548"/>
            <a:ext cx="6234112" cy="3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marL="0" lvl="1" indent="0">
              <a:lnSpc>
                <a:spcPct val="115000"/>
              </a:lnSpc>
              <a:tabLst>
                <a:tab pos="347663" algn="l"/>
                <a:tab pos="4397375" algn="r"/>
                <a:tab pos="4572000" algn="r"/>
              </a:tabLst>
            </a:pPr>
            <a:r>
              <a:rPr lang="eu-ES" altLang="es-ES" b="1" dirty="0">
                <a:solidFill>
                  <a:schemeClr val="bg1"/>
                </a:solidFill>
              </a:rPr>
              <a:t>2. </a:t>
            </a:r>
            <a:r>
              <a:rPr lang="es-ES" altLang="es-ES" b="1" dirty="0">
                <a:solidFill>
                  <a:schemeClr val="bg1"/>
                </a:solidFill>
              </a:rPr>
              <a:t>ALDAKETARI EKITEKO ESTRATEGIA</a:t>
            </a:r>
          </a:p>
        </p:txBody>
      </p:sp>
    </p:spTree>
    <p:extLst>
      <p:ext uri="{BB962C8B-B14F-4D97-AF65-F5344CB8AC3E}">
        <p14:creationId xmlns:p14="http://schemas.microsoft.com/office/powerpoint/2010/main" val="249475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p:cNvSpPr>
            <a:spLocks noChangeArrowheads="1"/>
          </p:cNvSpPr>
          <p:nvPr/>
        </p:nvSpPr>
        <p:spPr bwMode="auto">
          <a:xfrm>
            <a:off x="866216" y="1772816"/>
            <a:ext cx="7911851" cy="4530725"/>
          </a:xfrm>
          <a:prstGeom prst="rect">
            <a:avLst/>
          </a:prstGeom>
          <a:solidFill>
            <a:srgbClr val="DEE7EB"/>
          </a:solidFill>
          <a:ln>
            <a:noFill/>
          </a:ln>
          <a:effectLst/>
        </p:spPr>
        <p:txBody>
          <a:bodyPr wrap="square" anchor="ctr">
            <a:spAutoFit/>
          </a:bodyPr>
          <a:lstStyle/>
          <a:p>
            <a:endParaRPr lang="es-ES_tradnl"/>
          </a:p>
        </p:txBody>
      </p:sp>
      <p:sp>
        <p:nvSpPr>
          <p:cNvPr id="2" name="1 Marcador de número de diapositiva"/>
          <p:cNvSpPr>
            <a:spLocks noGrp="1"/>
          </p:cNvSpPr>
          <p:nvPr>
            <p:ph type="sldNum" sz="quarter" idx="10"/>
          </p:nvPr>
        </p:nvSpPr>
        <p:spPr>
          <a:xfrm>
            <a:off x="8660473" y="6494522"/>
            <a:ext cx="334962" cy="215900"/>
          </a:xfrm>
        </p:spPr>
        <p:txBody>
          <a:bodyPr/>
          <a:lstStyle/>
          <a:p>
            <a:pPr>
              <a:defRPr/>
            </a:pPr>
            <a:fld id="{E74DB4C6-F102-43FF-A0C8-90DF3C1E6CE1}" type="slidenum">
              <a:rPr lang="es-ES" altLang="es-ES_tradnl" smtClean="0"/>
              <a:pPr>
                <a:defRPr/>
              </a:pPr>
              <a:t>9</a:t>
            </a:fld>
            <a:endParaRPr lang="es-ES" altLang="es-ES_tradnl" dirty="0"/>
          </a:p>
        </p:txBody>
      </p:sp>
      <p:sp>
        <p:nvSpPr>
          <p:cNvPr id="12" name="Text Box 5"/>
          <p:cNvSpPr txBox="1">
            <a:spLocks noChangeArrowheads="1"/>
          </p:cNvSpPr>
          <p:nvPr/>
        </p:nvSpPr>
        <p:spPr bwMode="auto">
          <a:xfrm>
            <a:off x="810776" y="1412776"/>
            <a:ext cx="7847012" cy="27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272" tIns="43637" rIns="87272" bIns="43637">
            <a:spAutoFit/>
          </a:bodyPr>
          <a:lstStyle>
            <a:lvl1pPr marL="358775" indent="-358775" eaLnBrk="0" hangingPunct="0">
              <a:defRPr sz="1200">
                <a:solidFill>
                  <a:schemeClr val="tx1"/>
                </a:solidFill>
                <a:latin typeface="Century Gothic" pitchFamily="34" charset="0"/>
              </a:defRPr>
            </a:lvl1pPr>
            <a:lvl2pPr marL="742950" indent="-285750" eaLnBrk="0" hangingPunct="0">
              <a:defRPr sz="1200">
                <a:solidFill>
                  <a:schemeClr val="tx1"/>
                </a:solidFill>
                <a:latin typeface="Century Gothic" pitchFamily="34" charset="0"/>
              </a:defRPr>
            </a:lvl2pPr>
            <a:lvl3pPr marL="1143000" indent="-228600" eaLnBrk="0" hangingPunct="0">
              <a:defRPr sz="1200">
                <a:solidFill>
                  <a:schemeClr val="tx1"/>
                </a:solidFill>
                <a:latin typeface="Century Gothic" pitchFamily="34" charset="0"/>
              </a:defRPr>
            </a:lvl3pPr>
            <a:lvl4pPr marL="1600200" indent="-228600" eaLnBrk="0" hangingPunct="0">
              <a:defRPr sz="1200">
                <a:solidFill>
                  <a:schemeClr val="tx1"/>
                </a:solidFill>
                <a:latin typeface="Century Gothic" pitchFamily="34" charset="0"/>
              </a:defRPr>
            </a:lvl4pPr>
            <a:lvl5pPr marL="2057400" indent="-228600" eaLnBrk="0" hangingPunct="0">
              <a:defRPr sz="1200">
                <a:solidFill>
                  <a:schemeClr val="tx1"/>
                </a:solidFill>
                <a:latin typeface="Century Gothic" pitchFamily="34" charset="0"/>
              </a:defRPr>
            </a:lvl5pPr>
            <a:lvl6pPr marL="2514600" indent="-228600" defTabSz="871538" eaLnBrk="0" fontAlgn="base" hangingPunct="0">
              <a:spcBef>
                <a:spcPct val="0"/>
              </a:spcBef>
              <a:spcAft>
                <a:spcPct val="0"/>
              </a:spcAft>
              <a:defRPr sz="1200">
                <a:solidFill>
                  <a:schemeClr val="tx1"/>
                </a:solidFill>
                <a:latin typeface="Century Gothic" pitchFamily="34" charset="0"/>
              </a:defRPr>
            </a:lvl6pPr>
            <a:lvl7pPr marL="2971800" indent="-228600" defTabSz="871538" eaLnBrk="0" fontAlgn="base" hangingPunct="0">
              <a:spcBef>
                <a:spcPct val="0"/>
              </a:spcBef>
              <a:spcAft>
                <a:spcPct val="0"/>
              </a:spcAft>
              <a:defRPr sz="1200">
                <a:solidFill>
                  <a:schemeClr val="tx1"/>
                </a:solidFill>
                <a:latin typeface="Century Gothic" pitchFamily="34" charset="0"/>
              </a:defRPr>
            </a:lvl7pPr>
            <a:lvl8pPr marL="3429000" indent="-228600" defTabSz="871538" eaLnBrk="0" fontAlgn="base" hangingPunct="0">
              <a:spcBef>
                <a:spcPct val="0"/>
              </a:spcBef>
              <a:spcAft>
                <a:spcPct val="0"/>
              </a:spcAft>
              <a:defRPr sz="1200">
                <a:solidFill>
                  <a:schemeClr val="tx1"/>
                </a:solidFill>
                <a:latin typeface="Century Gothic" pitchFamily="34" charset="0"/>
              </a:defRPr>
            </a:lvl8pPr>
            <a:lvl9pPr marL="3886200" indent="-228600" defTabSz="871538" eaLnBrk="0" fontAlgn="base" hangingPunct="0">
              <a:spcBef>
                <a:spcPct val="0"/>
              </a:spcBef>
              <a:spcAft>
                <a:spcPct val="0"/>
              </a:spcAft>
              <a:defRPr sz="1200">
                <a:solidFill>
                  <a:schemeClr val="tx1"/>
                </a:solidFill>
                <a:latin typeface="Century Gothic" pitchFamily="34" charset="0"/>
              </a:defRPr>
            </a:lvl9pPr>
          </a:lstStyle>
          <a:p>
            <a:pPr eaLnBrk="1" hangingPunct="1"/>
            <a:r>
              <a:rPr lang="eu-ES" altLang="es-ES" b="1" dirty="0">
                <a:solidFill>
                  <a:schemeClr val="folHlink"/>
                </a:solidFill>
              </a:rPr>
              <a:t>2.2	</a:t>
            </a:r>
            <a:r>
              <a:rPr lang="es-ES" b="1" dirty="0">
                <a:solidFill>
                  <a:schemeClr val="folHlink"/>
                </a:solidFill>
              </a:rPr>
              <a:t>EIBARKO MERKATARITZAREN LEHENTASUNAK; </a:t>
            </a:r>
            <a:r>
              <a:rPr lang="es-ES" dirty="0" err="1">
                <a:solidFill>
                  <a:schemeClr val="folHlink"/>
                </a:solidFill>
              </a:rPr>
              <a:t>Negozio-ereduaren</a:t>
            </a:r>
            <a:r>
              <a:rPr lang="es-ES" dirty="0">
                <a:solidFill>
                  <a:schemeClr val="folHlink"/>
                </a:solidFill>
              </a:rPr>
              <a:t> </a:t>
            </a:r>
            <a:r>
              <a:rPr lang="es-ES" dirty="0" err="1">
                <a:solidFill>
                  <a:schemeClr val="folHlink"/>
                </a:solidFill>
              </a:rPr>
              <a:t>beharrak</a:t>
            </a:r>
            <a:endParaRPr lang="es-ES" altLang="es-ES" dirty="0">
              <a:solidFill>
                <a:schemeClr val="folHlink"/>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2290302837"/>
              </p:ext>
            </p:extLst>
          </p:nvPr>
        </p:nvGraphicFramePr>
        <p:xfrm>
          <a:off x="1241894" y="2060848"/>
          <a:ext cx="6984776" cy="3705402"/>
        </p:xfrm>
        <a:graphic>
          <a:graphicData uri="http://schemas.openxmlformats.org/drawingml/2006/table">
            <a:tbl>
              <a:tblPr/>
              <a:tblGrid>
                <a:gridCol w="1440160">
                  <a:extLst>
                    <a:ext uri="{9D8B030D-6E8A-4147-A177-3AD203B41FA5}">
                      <a16:colId xmlns:a16="http://schemas.microsoft.com/office/drawing/2014/main" val="20000"/>
                    </a:ext>
                  </a:extLst>
                </a:gridCol>
                <a:gridCol w="2306466">
                  <a:extLst>
                    <a:ext uri="{9D8B030D-6E8A-4147-A177-3AD203B41FA5}">
                      <a16:colId xmlns:a16="http://schemas.microsoft.com/office/drawing/2014/main" val="20001"/>
                    </a:ext>
                  </a:extLst>
                </a:gridCol>
                <a:gridCol w="107791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140810">
                <a:tc>
                  <a:txBody>
                    <a:bodyPr/>
                    <a:lstStyle/>
                    <a:p>
                      <a:pPr algn="ctr" fontAlgn="b"/>
                      <a:r>
                        <a:rPr lang="es-ES" sz="1000" b="1" i="0" u="none" strike="noStrike" dirty="0">
                          <a:solidFill>
                            <a:schemeClr val="bg1"/>
                          </a:solidFill>
                          <a:effectLst/>
                          <a:latin typeface="+mj-lt"/>
                        </a:rPr>
                        <a:t>ARDATZA</a:t>
                      </a:r>
                    </a:p>
                  </a:txBody>
                  <a:tcPr marL="5867" marR="5867" marT="5867" marB="0" anchor="ctr">
                    <a:lnL>
                      <a:noFill/>
                    </a:lnL>
                    <a:lnR>
                      <a:noFill/>
                    </a:lnR>
                    <a:lnT>
                      <a:noFill/>
                    </a:lnT>
                    <a:lnB w="6350" cap="flat" cmpd="sng" algn="ctr">
                      <a:solidFill>
                        <a:srgbClr val="FFFFFF"/>
                      </a:solidFill>
                      <a:prstDash val="solid"/>
                      <a:round/>
                      <a:headEnd type="none" w="med" len="med"/>
                      <a:tailEnd type="none" w="med" len="med"/>
                    </a:lnB>
                    <a:solidFill>
                      <a:srgbClr val="3B5769"/>
                    </a:solidFill>
                  </a:tcPr>
                </a:tc>
                <a:tc>
                  <a:txBody>
                    <a:bodyPr/>
                    <a:lstStyle/>
                    <a:p>
                      <a:pPr algn="ctr" fontAlgn="b"/>
                      <a:r>
                        <a:rPr lang="es-ES" sz="1000" b="1" i="0" u="none" strike="noStrike" dirty="0">
                          <a:solidFill>
                            <a:srgbClr val="000000"/>
                          </a:solidFill>
                          <a:effectLst/>
                          <a:latin typeface="+mj-lt"/>
                        </a:rPr>
                        <a:t>EKINTZA</a:t>
                      </a:r>
                    </a:p>
                  </a:txBody>
                  <a:tcPr marL="5867" marR="5867" marT="5867"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9DB7C2"/>
                    </a:solidFill>
                  </a:tcPr>
                </a:tc>
                <a:tc>
                  <a:txBody>
                    <a:bodyPr/>
                    <a:lstStyle/>
                    <a:p>
                      <a:pPr algn="ctr" fontAlgn="b"/>
                      <a:r>
                        <a:rPr lang="es-ES" sz="1000" b="1" i="0" u="none" strike="noStrike" dirty="0">
                          <a:solidFill>
                            <a:srgbClr val="000000"/>
                          </a:solidFill>
                          <a:effectLst/>
                          <a:latin typeface="+mj-lt"/>
                        </a:rPr>
                        <a:t>1.FASEA: BEREHALAKOA</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s-ES" sz="1000" b="1" i="0" u="none" strike="noStrike" dirty="0">
                          <a:solidFill>
                            <a:srgbClr val="000000"/>
                          </a:solidFill>
                          <a:effectLst/>
                          <a:latin typeface="+mj-lt"/>
                        </a:rPr>
                        <a:t>2. FASEA:</a:t>
                      </a:r>
                      <a:r>
                        <a:rPr lang="es-ES" sz="1000" b="1" i="0" u="none" strike="noStrike" baseline="0" dirty="0">
                          <a:solidFill>
                            <a:srgbClr val="000000"/>
                          </a:solidFill>
                          <a:effectLst/>
                          <a:latin typeface="+mj-lt"/>
                        </a:rPr>
                        <a:t> SUSPERRALDIA</a:t>
                      </a:r>
                      <a:endParaRPr lang="es-ES" sz="1000" b="1" i="0" u="none" strike="noStrike" dirty="0">
                        <a:solidFill>
                          <a:srgbClr val="000000"/>
                        </a:solidFill>
                        <a:effectLst/>
                        <a:latin typeface="+mj-lt"/>
                      </a:endParaRP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s-ES" sz="1000" b="1" i="0" u="none" strike="noStrike" dirty="0">
                          <a:solidFill>
                            <a:srgbClr val="000000"/>
                          </a:solidFill>
                          <a:effectLst/>
                          <a:latin typeface="+mj-lt"/>
                        </a:rPr>
                        <a:t>3. FASEA: EGONKORTZEA</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81620">
                <a:tc rowSpan="2">
                  <a:txBody>
                    <a:bodyPr/>
                    <a:lstStyle/>
                    <a:p>
                      <a:pPr algn="l" fontAlgn="ctr"/>
                      <a:r>
                        <a:rPr lang="es-ES" sz="1000" b="1" i="0" u="none" strike="noStrike" kern="1200" dirty="0">
                          <a:solidFill>
                            <a:srgbClr val="FFFFFF"/>
                          </a:solidFill>
                          <a:effectLst/>
                          <a:latin typeface="+mj-lt"/>
                          <a:ea typeface="+mn-ea"/>
                          <a:cs typeface="+mn-cs"/>
                        </a:rPr>
                        <a:t>EREDUA ALDATZEA ETA NEGOZIOA KUDEATZEA</a:t>
                      </a:r>
                    </a:p>
                  </a:txBody>
                  <a:tcPr marL="5867" marR="5867" marT="586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B5769"/>
                    </a:solidFill>
                  </a:tcPr>
                </a:tc>
                <a:tc>
                  <a:txBody>
                    <a:bodyPr/>
                    <a:lstStyle/>
                    <a:p>
                      <a:pPr algn="l" fontAlgn="ctr"/>
                      <a:r>
                        <a:rPr lang="eu-ES" sz="1000" b="1" i="0" u="none" strike="noStrike" kern="1200" noProof="0" dirty="0">
                          <a:solidFill>
                            <a:srgbClr val="000000"/>
                          </a:solidFill>
                          <a:effectLst/>
                          <a:latin typeface="+mj-lt"/>
                          <a:ea typeface="+mn-ea"/>
                          <a:cs typeface="+mn-cs"/>
                        </a:rPr>
                        <a:t>Inbertsioak digitalizazio-prozesuetan</a:t>
                      </a:r>
                    </a:p>
                  </a:txBody>
                  <a:tcPr marL="36000" marR="36000" marT="586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1"/>
                  </a:ext>
                </a:extLst>
              </a:tr>
              <a:tr h="281620">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Interneten presentzia eta interakzioa sustatzea</a:t>
                      </a:r>
                    </a:p>
                  </a:txBody>
                  <a:tcPr marL="36000" marR="36000" marT="586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2"/>
                  </a:ext>
                </a:extLst>
              </a:tr>
              <a:tr h="393095">
                <a:tc rowSpan="3">
                  <a:txBody>
                    <a:bodyPr/>
                    <a:lstStyle/>
                    <a:p>
                      <a:pPr algn="l" fontAlgn="ctr"/>
                      <a:r>
                        <a:rPr lang="es-ES" sz="1000" b="1" i="0" u="none" strike="noStrike" kern="1200" dirty="0">
                          <a:solidFill>
                            <a:srgbClr val="FFFFFF"/>
                          </a:solidFill>
                          <a:effectLst/>
                          <a:latin typeface="+mj-lt"/>
                          <a:ea typeface="+mn-ea"/>
                          <a:cs typeface="+mn-cs"/>
                        </a:rPr>
                        <a:t>HOBEKUNTZA EKONOMIKO-FINANTZARIOAK: LIKIDEZIA</a:t>
                      </a:r>
                    </a:p>
                  </a:txBody>
                  <a:tcPr marL="5867" marR="5867" marT="586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B5769"/>
                    </a:solidFill>
                  </a:tcPr>
                </a:tc>
                <a:tc>
                  <a:txBody>
                    <a:bodyPr/>
                    <a:lstStyle/>
                    <a:p>
                      <a:pPr algn="l" fontAlgn="ctr"/>
                      <a:r>
                        <a:rPr lang="eu-ES" sz="1000" b="1" i="0" u="none" strike="noStrike" kern="1200" noProof="0" dirty="0">
                          <a:solidFill>
                            <a:srgbClr val="000000"/>
                          </a:solidFill>
                          <a:effectLst/>
                          <a:latin typeface="+mj-lt"/>
                          <a:ea typeface="+mn-ea"/>
                          <a:cs typeface="+mn-cs"/>
                        </a:rPr>
                        <a:t>Kontsumoa finantzatzeko eta dinamizatzeko programak sustatzea</a:t>
                      </a:r>
                    </a:p>
                  </a:txBody>
                  <a:tcPr marL="36000" marR="36000" marT="586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3"/>
                  </a:ext>
                </a:extLst>
              </a:tr>
              <a:tr h="281620">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Laguntza fiskal eta ekonomikorako neurriak</a:t>
                      </a:r>
                      <a:br>
                        <a:rPr lang="eu-ES" sz="1000" b="1" i="0" u="none" strike="noStrike" kern="1200" noProof="0" dirty="0">
                          <a:solidFill>
                            <a:srgbClr val="000000"/>
                          </a:solidFill>
                          <a:effectLst/>
                          <a:latin typeface="+mj-lt"/>
                          <a:ea typeface="+mn-ea"/>
                          <a:cs typeface="+mn-cs"/>
                        </a:rPr>
                      </a:br>
                      <a:endParaRPr lang="eu-ES" sz="1000" b="1" i="0" u="none" strike="noStrike" kern="1200" noProof="0" dirty="0">
                        <a:solidFill>
                          <a:srgbClr val="000000"/>
                        </a:solidFill>
                        <a:effectLst/>
                        <a:latin typeface="+mj-lt"/>
                        <a:ea typeface="+mn-ea"/>
                        <a:cs typeface="+mn-cs"/>
                      </a:endParaRPr>
                    </a:p>
                  </a:txBody>
                  <a:tcPr marL="36000" marR="36000" marT="586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dirty="0">
                          <a:solidFill>
                            <a:srgbClr val="FF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4"/>
                  </a:ext>
                </a:extLst>
              </a:tr>
              <a:tr h="362366">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Eskalako ekonomiak sortzen dituzten lankidetza-programetan parte hartzea</a:t>
                      </a:r>
                    </a:p>
                  </a:txBody>
                  <a:tcPr marL="36000" marR="36000" marT="586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522171">
                <a:tc rowSpan="2">
                  <a:txBody>
                    <a:bodyPr/>
                    <a:lstStyle/>
                    <a:p>
                      <a:pPr algn="l" fontAlgn="ctr"/>
                      <a:r>
                        <a:rPr lang="es-ES" sz="1000" b="1" i="0" u="none" strike="noStrike" kern="1200" dirty="0">
                          <a:solidFill>
                            <a:srgbClr val="FFFFFF"/>
                          </a:solidFill>
                          <a:effectLst/>
                          <a:latin typeface="+mj-lt"/>
                          <a:ea typeface="+mn-ea"/>
                          <a:cs typeface="+mn-cs"/>
                        </a:rPr>
                        <a:t>INFORMAZIOA ETA PRESTAKUNTZA</a:t>
                      </a:r>
                    </a:p>
                  </a:txBody>
                  <a:tcPr marL="5867" marR="5867" marT="586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B5769"/>
                    </a:solidFill>
                  </a:tcPr>
                </a:tc>
                <a:tc>
                  <a:txBody>
                    <a:bodyPr/>
                    <a:lstStyle/>
                    <a:p>
                      <a:pPr algn="l" fontAlgn="ctr"/>
                      <a:r>
                        <a:rPr lang="eu-ES" sz="1000" b="1" i="0" u="none" strike="noStrike" kern="1200" noProof="0" dirty="0">
                          <a:solidFill>
                            <a:srgbClr val="000000"/>
                          </a:solidFill>
                          <a:effectLst/>
                          <a:latin typeface="+mj-lt"/>
                          <a:ea typeface="+mn-ea"/>
                          <a:cs typeface="+mn-cs"/>
                        </a:rPr>
                        <a:t>Emaitzak neurtzea eta bezeroaren portaerari buruzko datuak izatea, haren beharrei hobeto erantzuteko</a:t>
                      </a:r>
                    </a:p>
                  </a:txBody>
                  <a:tcPr marL="36000" marR="36000" marT="586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6"/>
                  </a:ext>
                </a:extLst>
              </a:tr>
              <a:tr h="281620">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Digitalizazioan espezializatutako prestakuntza</a:t>
                      </a:r>
                    </a:p>
                  </a:txBody>
                  <a:tcPr marL="36000" marR="36000" marT="586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7"/>
                  </a:ext>
                </a:extLst>
              </a:tr>
              <a:tr h="281620">
                <a:tc rowSpan="2">
                  <a:txBody>
                    <a:bodyPr/>
                    <a:lstStyle/>
                    <a:p>
                      <a:pPr algn="l" fontAlgn="ctr"/>
                      <a:r>
                        <a:rPr lang="es-ES" sz="1000" b="1" i="0" u="none" strike="noStrike" dirty="0">
                          <a:solidFill>
                            <a:srgbClr val="FFFFFF"/>
                          </a:solidFill>
                          <a:effectLst/>
                          <a:latin typeface="+mj-lt"/>
                        </a:rPr>
                        <a:t>SUSTAPENA</a:t>
                      </a:r>
                    </a:p>
                  </a:txBody>
                  <a:tcPr marL="5867" marR="5867" marT="586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3B5769"/>
                    </a:solidFill>
                  </a:tcPr>
                </a:tc>
                <a:tc>
                  <a:txBody>
                    <a:bodyPr/>
                    <a:lstStyle/>
                    <a:p>
                      <a:pPr algn="l" fontAlgn="ctr"/>
                      <a:r>
                        <a:rPr lang="eu-ES" sz="1000" b="1" i="0" u="none" strike="noStrike" kern="1200" noProof="0" dirty="0">
                          <a:solidFill>
                            <a:srgbClr val="000000"/>
                          </a:solidFill>
                          <a:effectLst/>
                          <a:latin typeface="+mj-lt"/>
                          <a:ea typeface="+mn-ea"/>
                          <a:cs typeface="+mn-cs"/>
                        </a:rPr>
                        <a:t>Marketin digital espezializatuko ekintzak</a:t>
                      </a:r>
                    </a:p>
                  </a:txBody>
                  <a:tcPr marL="36000" marR="36000" marT="586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8"/>
                  </a:ext>
                </a:extLst>
              </a:tr>
              <a:tr h="281620">
                <a:tc vMerge="1">
                  <a:txBody>
                    <a:bodyPr/>
                    <a:lstStyle/>
                    <a:p>
                      <a:endParaRPr lang="es-ES"/>
                    </a:p>
                  </a:txBody>
                  <a:tcPr/>
                </a:tc>
                <a:tc>
                  <a:txBody>
                    <a:bodyPr/>
                    <a:lstStyle/>
                    <a:p>
                      <a:pPr algn="l" fontAlgn="ctr"/>
                      <a:r>
                        <a:rPr lang="eu-ES" sz="1000" b="1" i="0" u="none" strike="noStrike" kern="1200" noProof="0" dirty="0">
                          <a:solidFill>
                            <a:srgbClr val="000000"/>
                          </a:solidFill>
                          <a:effectLst/>
                          <a:latin typeface="+mj-lt"/>
                          <a:ea typeface="+mn-ea"/>
                          <a:cs typeface="+mn-cs"/>
                        </a:rPr>
                        <a:t>Lankidetza-plataformak garatzea</a:t>
                      </a:r>
                      <a:br>
                        <a:rPr lang="eu-ES" sz="1000" b="1" i="0" u="none" strike="noStrike" kern="1200" noProof="0" dirty="0">
                          <a:solidFill>
                            <a:srgbClr val="000000"/>
                          </a:solidFill>
                          <a:effectLst/>
                          <a:latin typeface="+mj-lt"/>
                          <a:ea typeface="+mn-ea"/>
                          <a:cs typeface="+mn-cs"/>
                        </a:rPr>
                      </a:br>
                      <a:endParaRPr lang="eu-ES" sz="1000" b="1" i="0" u="none" strike="noStrike" kern="1200" noProof="0" dirty="0">
                        <a:solidFill>
                          <a:srgbClr val="000000"/>
                        </a:solidFill>
                        <a:effectLst/>
                        <a:latin typeface="+mj-lt"/>
                        <a:ea typeface="+mn-ea"/>
                        <a:cs typeface="+mn-cs"/>
                      </a:endParaRPr>
                    </a:p>
                  </a:txBody>
                  <a:tcPr marL="36000" marR="36000" marT="586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DB7C2"/>
                    </a:solidFill>
                  </a:tcPr>
                </a:tc>
                <a:tc>
                  <a:txBody>
                    <a:bodyPr/>
                    <a:lstStyle/>
                    <a:p>
                      <a:pPr algn="l" fontAlgn="b"/>
                      <a:r>
                        <a:rPr lang="es-ES" sz="1000" b="0" i="0" u="none" strike="noStrike" dirty="0">
                          <a:solidFill>
                            <a:srgbClr val="FF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tc>
                  <a:txBody>
                    <a:bodyPr/>
                    <a:lstStyle/>
                    <a:p>
                      <a:pPr algn="l" fontAlgn="b"/>
                      <a:r>
                        <a:rPr lang="es-ES" sz="1000" b="0" i="0" u="none" strike="noStrike" dirty="0">
                          <a:solidFill>
                            <a:srgbClr val="000000"/>
                          </a:solidFill>
                          <a:effectLst/>
                          <a:latin typeface="+mj-lt"/>
                        </a:rPr>
                        <a:t> </a:t>
                      </a:r>
                    </a:p>
                  </a:txBody>
                  <a:tcPr marL="5867" marR="5867" marT="58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EB"/>
                    </a:solidFill>
                  </a:tcPr>
                </a:tc>
                <a:extLst>
                  <a:ext uri="{0D108BD9-81ED-4DB2-BD59-A6C34878D82A}">
                    <a16:rowId xmlns:a16="http://schemas.microsoft.com/office/drawing/2014/main" val="10009"/>
                  </a:ext>
                </a:extLst>
              </a:tr>
            </a:tbl>
          </a:graphicData>
        </a:graphic>
      </p:graphicFrame>
      <p:sp>
        <p:nvSpPr>
          <p:cNvPr id="9" name="20 Título"/>
          <p:cNvSpPr>
            <a:spLocks/>
          </p:cNvSpPr>
          <p:nvPr/>
        </p:nvSpPr>
        <p:spPr bwMode="auto">
          <a:xfrm>
            <a:off x="852488" y="866548"/>
            <a:ext cx="6234112" cy="3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2" tIns="43637" rIns="87272" bIns="43637" anchor="ctr">
            <a:spAutoFit/>
          </a:bodyPr>
          <a:lstStyle/>
          <a:p>
            <a:pPr marL="0" lvl="1" indent="0">
              <a:lnSpc>
                <a:spcPct val="115000"/>
              </a:lnSpc>
              <a:tabLst>
                <a:tab pos="347663" algn="l"/>
                <a:tab pos="4397375" algn="r"/>
                <a:tab pos="4572000" algn="r"/>
              </a:tabLst>
            </a:pPr>
            <a:r>
              <a:rPr lang="eu-ES" altLang="es-ES" b="1" dirty="0">
                <a:solidFill>
                  <a:schemeClr val="bg1"/>
                </a:solidFill>
              </a:rPr>
              <a:t>2. </a:t>
            </a:r>
            <a:r>
              <a:rPr lang="es-ES" altLang="es-ES" b="1" dirty="0">
                <a:solidFill>
                  <a:schemeClr val="bg1"/>
                </a:solidFill>
              </a:rPr>
              <a:t>ALDAKETARI EKITEKO ESTRATEGIA</a:t>
            </a:r>
          </a:p>
        </p:txBody>
      </p:sp>
    </p:spTree>
    <p:extLst>
      <p:ext uri="{BB962C8B-B14F-4D97-AF65-F5344CB8AC3E}">
        <p14:creationId xmlns:p14="http://schemas.microsoft.com/office/powerpoint/2010/main" val="3629958497"/>
      </p:ext>
    </p:extLst>
  </p:cSld>
  <p:clrMapOvr>
    <a:masterClrMapping/>
  </p:clrMapOvr>
</p:sld>
</file>

<file path=ppt/theme/theme1.xml><?xml version="1.0" encoding="utf-8"?>
<a:theme xmlns:a="http://schemas.openxmlformats.org/drawingml/2006/main" name="Plantilla Power2">
  <a:themeElements>
    <a:clrScheme name="Plantilla Power2 3">
      <a:dk1>
        <a:srgbClr val="000000"/>
      </a:dk1>
      <a:lt1>
        <a:srgbClr val="FFFFFF"/>
      </a:lt1>
      <a:dk2>
        <a:srgbClr val="9DB7C2"/>
      </a:dk2>
      <a:lt2>
        <a:srgbClr val="DEE7EB"/>
      </a:lt2>
      <a:accent1>
        <a:srgbClr val="5E8696"/>
      </a:accent1>
      <a:accent2>
        <a:srgbClr val="3B5769"/>
      </a:accent2>
      <a:accent3>
        <a:srgbClr val="FFFFFF"/>
      </a:accent3>
      <a:accent4>
        <a:srgbClr val="000000"/>
      </a:accent4>
      <a:accent5>
        <a:srgbClr val="B6C3C9"/>
      </a:accent5>
      <a:accent6>
        <a:srgbClr val="354E5E"/>
      </a:accent6>
      <a:hlink>
        <a:srgbClr val="243540"/>
      </a:hlink>
      <a:folHlink>
        <a:srgbClr val="B44315"/>
      </a:folHlink>
    </a:clrScheme>
    <a:fontScheme name="Personalizado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illa Power2 1">
        <a:dk1>
          <a:srgbClr val="B54315"/>
        </a:dk1>
        <a:lt1>
          <a:srgbClr val="FFFFFF"/>
        </a:lt1>
        <a:dk2>
          <a:srgbClr val="5E8696"/>
        </a:dk2>
        <a:lt2>
          <a:srgbClr val="F8D5C7"/>
        </a:lt2>
        <a:accent1>
          <a:srgbClr val="B54315"/>
        </a:accent1>
        <a:accent2>
          <a:srgbClr val="5E8696"/>
        </a:accent2>
        <a:accent3>
          <a:srgbClr val="FFFFFF"/>
        </a:accent3>
        <a:accent4>
          <a:srgbClr val="9A3810"/>
        </a:accent4>
        <a:accent5>
          <a:srgbClr val="D7B0AA"/>
        </a:accent5>
        <a:accent6>
          <a:srgbClr val="547987"/>
        </a:accent6>
        <a:hlink>
          <a:srgbClr val="255F95"/>
        </a:hlink>
        <a:folHlink>
          <a:srgbClr val="B54315"/>
        </a:folHlink>
      </a:clrScheme>
      <a:clrMap bg1="lt1" tx1="dk1" bg2="lt2" tx2="dk2" accent1="accent1" accent2="accent2" accent3="accent3" accent4="accent4" accent5="accent5" accent6="accent6" hlink="hlink" folHlink="folHlink"/>
    </a:extraClrScheme>
    <a:extraClrScheme>
      <a:clrScheme name="Plantilla Power2 2">
        <a:dk1>
          <a:srgbClr val="000000"/>
        </a:dk1>
        <a:lt1>
          <a:srgbClr val="FFFFFF"/>
        </a:lt1>
        <a:dk2>
          <a:srgbClr val="5E8696"/>
        </a:dk2>
        <a:lt2>
          <a:srgbClr val="F8D5C7"/>
        </a:lt2>
        <a:accent1>
          <a:srgbClr val="B54315"/>
        </a:accent1>
        <a:accent2>
          <a:srgbClr val="5E8696"/>
        </a:accent2>
        <a:accent3>
          <a:srgbClr val="FFFFFF"/>
        </a:accent3>
        <a:accent4>
          <a:srgbClr val="000000"/>
        </a:accent4>
        <a:accent5>
          <a:srgbClr val="D7B0AA"/>
        </a:accent5>
        <a:accent6>
          <a:srgbClr val="547987"/>
        </a:accent6>
        <a:hlink>
          <a:srgbClr val="255F95"/>
        </a:hlink>
        <a:folHlink>
          <a:srgbClr val="B54315"/>
        </a:folHlink>
      </a:clrScheme>
      <a:clrMap bg1="lt1" tx1="dk1" bg2="lt2" tx2="dk2" accent1="accent1" accent2="accent2" accent3="accent3" accent4="accent4" accent5="accent5" accent6="accent6" hlink="hlink" folHlink="folHlink"/>
    </a:extraClrScheme>
    <a:extraClrScheme>
      <a:clrScheme name="Plantilla Power2 3">
        <a:dk1>
          <a:srgbClr val="000000"/>
        </a:dk1>
        <a:lt1>
          <a:srgbClr val="FFFFFF"/>
        </a:lt1>
        <a:dk2>
          <a:srgbClr val="9DB7C2"/>
        </a:dk2>
        <a:lt2>
          <a:srgbClr val="DEE7EB"/>
        </a:lt2>
        <a:accent1>
          <a:srgbClr val="5E8696"/>
        </a:accent1>
        <a:accent2>
          <a:srgbClr val="3B5769"/>
        </a:accent2>
        <a:accent3>
          <a:srgbClr val="FFFFFF"/>
        </a:accent3>
        <a:accent4>
          <a:srgbClr val="000000"/>
        </a:accent4>
        <a:accent5>
          <a:srgbClr val="B6C3C9"/>
        </a:accent5>
        <a:accent6>
          <a:srgbClr val="354E5E"/>
        </a:accent6>
        <a:hlink>
          <a:srgbClr val="243540"/>
        </a:hlink>
        <a:folHlink>
          <a:srgbClr val="B4431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KEI colores">
    <a:dk1>
      <a:srgbClr val="B54315"/>
    </a:dk1>
    <a:lt1>
      <a:srgbClr val="FFFFFF"/>
    </a:lt1>
    <a:dk2>
      <a:srgbClr val="5E8696"/>
    </a:dk2>
    <a:lt2>
      <a:srgbClr val="F8D5C7"/>
    </a:lt2>
    <a:accent1>
      <a:srgbClr val="B54315"/>
    </a:accent1>
    <a:accent2>
      <a:srgbClr val="5E8696"/>
    </a:accent2>
    <a:accent3>
      <a:srgbClr val="255F95"/>
    </a:accent3>
    <a:accent4>
      <a:srgbClr val="34302E"/>
    </a:accent4>
    <a:accent5>
      <a:srgbClr val="BDCFD6"/>
    </a:accent5>
    <a:accent6>
      <a:srgbClr val="97BFE5"/>
    </a:accent6>
    <a:hlink>
      <a:srgbClr val="255F95"/>
    </a:hlink>
    <a:folHlink>
      <a:srgbClr val="B54315"/>
    </a:folHlink>
  </a:clrScheme>
</a:themeOverride>
</file>

<file path=ppt/theme/themeOverride2.xml><?xml version="1.0" encoding="utf-8"?>
<a:themeOverride xmlns:a="http://schemas.openxmlformats.org/drawingml/2006/main">
  <a:clrScheme name="IKEI colores">
    <a:dk1>
      <a:srgbClr val="B54315"/>
    </a:dk1>
    <a:lt1>
      <a:srgbClr val="FFFFFF"/>
    </a:lt1>
    <a:dk2>
      <a:srgbClr val="5E8696"/>
    </a:dk2>
    <a:lt2>
      <a:srgbClr val="F8D5C7"/>
    </a:lt2>
    <a:accent1>
      <a:srgbClr val="B54315"/>
    </a:accent1>
    <a:accent2>
      <a:srgbClr val="5E8696"/>
    </a:accent2>
    <a:accent3>
      <a:srgbClr val="255F95"/>
    </a:accent3>
    <a:accent4>
      <a:srgbClr val="34302E"/>
    </a:accent4>
    <a:accent5>
      <a:srgbClr val="BDCFD6"/>
    </a:accent5>
    <a:accent6>
      <a:srgbClr val="97BFE5"/>
    </a:accent6>
    <a:hlink>
      <a:srgbClr val="255F95"/>
    </a:hlink>
    <a:folHlink>
      <a:srgbClr val="B54315"/>
    </a:folHlink>
  </a:clrScheme>
</a:themeOverride>
</file>

<file path=ppt/theme/themeOverride3.xml><?xml version="1.0" encoding="utf-8"?>
<a:themeOverride xmlns:a="http://schemas.openxmlformats.org/drawingml/2006/main">
  <a:clrScheme name="IKEI colores">
    <a:dk1>
      <a:srgbClr val="B54315"/>
    </a:dk1>
    <a:lt1>
      <a:srgbClr val="FFFFFF"/>
    </a:lt1>
    <a:dk2>
      <a:srgbClr val="5E8696"/>
    </a:dk2>
    <a:lt2>
      <a:srgbClr val="F8D5C7"/>
    </a:lt2>
    <a:accent1>
      <a:srgbClr val="B54315"/>
    </a:accent1>
    <a:accent2>
      <a:srgbClr val="5E8696"/>
    </a:accent2>
    <a:accent3>
      <a:srgbClr val="255F95"/>
    </a:accent3>
    <a:accent4>
      <a:srgbClr val="34302E"/>
    </a:accent4>
    <a:accent5>
      <a:srgbClr val="BDCFD6"/>
    </a:accent5>
    <a:accent6>
      <a:srgbClr val="97BFE5"/>
    </a:accent6>
    <a:hlink>
      <a:srgbClr val="255F95"/>
    </a:hlink>
    <a:folHlink>
      <a:srgbClr val="B54315"/>
    </a:folHlink>
  </a:clrScheme>
</a:themeOverride>
</file>

<file path=docProps/app.xml><?xml version="1.0" encoding="utf-8"?>
<Properties xmlns="http://schemas.openxmlformats.org/officeDocument/2006/extended-properties" xmlns:vt="http://schemas.openxmlformats.org/officeDocument/2006/docPropsVTypes">
  <Template/>
  <TotalTime>58641</TotalTime>
  <Words>2136</Words>
  <Application>Microsoft Macintosh PowerPoint</Application>
  <PresentationFormat>Presentación en pantalla (4:3)</PresentationFormat>
  <Paragraphs>325</Paragraphs>
  <Slides>13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Century Gothic</vt:lpstr>
      <vt:lpstr>Times New Roman</vt:lpstr>
      <vt:lpstr>Plantilla Power2</vt:lpstr>
      <vt:lpstr>  Eibarko Merkataritza Suspertzeko Plan Berezia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Feelgood Corp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Estudio</dc:title>
  <dc:creator>Raul</dc:creator>
  <cp:lastModifiedBy>Microsoft Office User</cp:lastModifiedBy>
  <cp:revision>4501</cp:revision>
  <cp:lastPrinted>2021-01-21T11:59:12Z</cp:lastPrinted>
  <dcterms:created xsi:type="dcterms:W3CDTF">2009-04-02T14:42:05Z</dcterms:created>
  <dcterms:modified xsi:type="dcterms:W3CDTF">2021-04-29T18:00:03Z</dcterms:modified>
</cp:coreProperties>
</file>