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theme/themeOverride4.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2.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3.xml" ContentType="application/vnd.openxmlformats-officedocument.drawingml.chart+xml"/>
  <Override PartName="/ppt/theme/themeOverride6.xml" ContentType="application/vnd.openxmlformats-officedocument.themeOverr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17"/>
  </p:notesMasterIdLst>
  <p:handoutMasterIdLst>
    <p:handoutMasterId r:id="rId118"/>
  </p:handoutMasterIdLst>
  <p:sldIdLst>
    <p:sldId id="266" r:id="rId2"/>
    <p:sldId id="689" r:id="rId3"/>
    <p:sldId id="524" r:id="rId4"/>
    <p:sldId id="690" r:id="rId5"/>
    <p:sldId id="691" r:id="rId6"/>
    <p:sldId id="603" r:id="rId7"/>
    <p:sldId id="558" r:id="rId8"/>
    <p:sldId id="692" r:id="rId9"/>
    <p:sldId id="681" r:id="rId10"/>
    <p:sldId id="693" r:id="rId11"/>
    <p:sldId id="682" r:id="rId12"/>
    <p:sldId id="694" r:id="rId13"/>
    <p:sldId id="683" r:id="rId14"/>
    <p:sldId id="695" r:id="rId15"/>
    <p:sldId id="685" r:id="rId16"/>
    <p:sldId id="697" r:id="rId17"/>
    <p:sldId id="684" r:id="rId18"/>
    <p:sldId id="696" r:id="rId19"/>
    <p:sldId id="753" r:id="rId20"/>
    <p:sldId id="752" r:id="rId21"/>
    <p:sldId id="686" r:id="rId22"/>
    <p:sldId id="698" r:id="rId23"/>
    <p:sldId id="687" r:id="rId24"/>
    <p:sldId id="699" r:id="rId25"/>
    <p:sldId id="724" r:id="rId26"/>
    <p:sldId id="679" r:id="rId27"/>
    <p:sldId id="702" r:id="rId28"/>
    <p:sldId id="628" r:id="rId29"/>
    <p:sldId id="705" r:id="rId30"/>
    <p:sldId id="620" r:id="rId31"/>
    <p:sldId id="703" r:id="rId32"/>
    <p:sldId id="618" r:id="rId33"/>
    <p:sldId id="704" r:id="rId34"/>
    <p:sldId id="617" r:id="rId35"/>
    <p:sldId id="706" r:id="rId36"/>
    <p:sldId id="621" r:id="rId37"/>
    <p:sldId id="707" r:id="rId38"/>
    <p:sldId id="629" r:id="rId39"/>
    <p:sldId id="708" r:id="rId40"/>
    <p:sldId id="725" r:id="rId41"/>
    <p:sldId id="630" r:id="rId42"/>
    <p:sldId id="709" r:id="rId43"/>
    <p:sldId id="631" r:id="rId44"/>
    <p:sldId id="710" r:id="rId45"/>
    <p:sldId id="637" r:id="rId46"/>
    <p:sldId id="711" r:id="rId47"/>
    <p:sldId id="636" r:id="rId48"/>
    <p:sldId id="712" r:id="rId49"/>
    <p:sldId id="659" r:id="rId50"/>
    <p:sldId id="713" r:id="rId51"/>
    <p:sldId id="638" r:id="rId52"/>
    <p:sldId id="714" r:id="rId53"/>
    <p:sldId id="726" r:id="rId54"/>
    <p:sldId id="717" r:id="rId55"/>
    <p:sldId id="639" r:id="rId56"/>
    <p:sldId id="632" r:id="rId57"/>
    <p:sldId id="716" r:id="rId58"/>
    <p:sldId id="643" r:id="rId59"/>
    <p:sldId id="718" r:id="rId60"/>
    <p:sldId id="644" r:id="rId61"/>
    <p:sldId id="719" r:id="rId62"/>
    <p:sldId id="633" r:id="rId63"/>
    <p:sldId id="720" r:id="rId64"/>
    <p:sldId id="645" r:id="rId65"/>
    <p:sldId id="721" r:id="rId66"/>
    <p:sldId id="727" r:id="rId67"/>
    <p:sldId id="646" r:id="rId68"/>
    <p:sldId id="731" r:id="rId69"/>
    <p:sldId id="649" r:id="rId70"/>
    <p:sldId id="732" r:id="rId71"/>
    <p:sldId id="650" r:id="rId72"/>
    <p:sldId id="733" r:id="rId73"/>
    <p:sldId id="651" r:id="rId74"/>
    <p:sldId id="734" r:id="rId75"/>
    <p:sldId id="728" r:id="rId76"/>
    <p:sldId id="652" r:id="rId77"/>
    <p:sldId id="735" r:id="rId78"/>
    <p:sldId id="653" r:id="rId79"/>
    <p:sldId id="736" r:id="rId80"/>
    <p:sldId id="654" r:id="rId81"/>
    <p:sldId id="737" r:id="rId82"/>
    <p:sldId id="656" r:id="rId83"/>
    <p:sldId id="738" r:id="rId84"/>
    <p:sldId id="660" r:id="rId85"/>
    <p:sldId id="739" r:id="rId86"/>
    <p:sldId id="729" r:id="rId87"/>
    <p:sldId id="662" r:id="rId88"/>
    <p:sldId id="740" r:id="rId89"/>
    <p:sldId id="664" r:id="rId90"/>
    <p:sldId id="741" r:id="rId91"/>
    <p:sldId id="663" r:id="rId92"/>
    <p:sldId id="742" r:id="rId93"/>
    <p:sldId id="671" r:id="rId94"/>
    <p:sldId id="743" r:id="rId95"/>
    <p:sldId id="667" r:id="rId96"/>
    <p:sldId id="744" r:id="rId97"/>
    <p:sldId id="670" r:id="rId98"/>
    <p:sldId id="745" r:id="rId99"/>
    <p:sldId id="672" r:id="rId100"/>
    <p:sldId id="746" r:id="rId101"/>
    <p:sldId id="673" r:id="rId102"/>
    <p:sldId id="747" r:id="rId103"/>
    <p:sldId id="730" r:id="rId104"/>
    <p:sldId id="674" r:id="rId105"/>
    <p:sldId id="748" r:id="rId106"/>
    <p:sldId id="675" r:id="rId107"/>
    <p:sldId id="749" r:id="rId108"/>
    <p:sldId id="677" r:id="rId109"/>
    <p:sldId id="750" r:id="rId110"/>
    <p:sldId id="676" r:id="rId111"/>
    <p:sldId id="751" r:id="rId112"/>
    <p:sldId id="723" r:id="rId113"/>
    <p:sldId id="715" r:id="rId114"/>
    <p:sldId id="678" r:id="rId115"/>
    <p:sldId id="722" r:id="rId116"/>
  </p:sldIdLst>
  <p:sldSz cx="10080625" cy="6858000"/>
  <p:notesSz cx="6797675" cy="9926638"/>
  <p:defaultTextStyle>
    <a:defPPr>
      <a:defRPr lang="es-ES"/>
    </a:defPPr>
    <a:lvl1pPr algn="l" rtl="0" fontAlgn="base">
      <a:spcBef>
        <a:spcPct val="0"/>
      </a:spcBef>
      <a:spcAft>
        <a:spcPct val="0"/>
      </a:spcAft>
      <a:defRPr sz="900" kern="1200">
        <a:solidFill>
          <a:schemeClr val="tx1"/>
        </a:solidFill>
        <a:latin typeface="Century Gothic" pitchFamily="34" charset="0"/>
        <a:ea typeface="+mn-ea"/>
        <a:cs typeface="+mn-cs"/>
      </a:defRPr>
    </a:lvl1pPr>
    <a:lvl2pPr marL="457200" algn="l" rtl="0" fontAlgn="base">
      <a:spcBef>
        <a:spcPct val="0"/>
      </a:spcBef>
      <a:spcAft>
        <a:spcPct val="0"/>
      </a:spcAft>
      <a:defRPr sz="900" kern="1200">
        <a:solidFill>
          <a:schemeClr val="tx1"/>
        </a:solidFill>
        <a:latin typeface="Century Gothic" pitchFamily="34" charset="0"/>
        <a:ea typeface="+mn-ea"/>
        <a:cs typeface="+mn-cs"/>
      </a:defRPr>
    </a:lvl2pPr>
    <a:lvl3pPr marL="914400" algn="l" rtl="0" fontAlgn="base">
      <a:spcBef>
        <a:spcPct val="0"/>
      </a:spcBef>
      <a:spcAft>
        <a:spcPct val="0"/>
      </a:spcAft>
      <a:defRPr sz="900" kern="1200">
        <a:solidFill>
          <a:schemeClr val="tx1"/>
        </a:solidFill>
        <a:latin typeface="Century Gothic" pitchFamily="34" charset="0"/>
        <a:ea typeface="+mn-ea"/>
        <a:cs typeface="+mn-cs"/>
      </a:defRPr>
    </a:lvl3pPr>
    <a:lvl4pPr marL="1371600" algn="l" rtl="0" fontAlgn="base">
      <a:spcBef>
        <a:spcPct val="0"/>
      </a:spcBef>
      <a:spcAft>
        <a:spcPct val="0"/>
      </a:spcAft>
      <a:defRPr sz="900" kern="1200">
        <a:solidFill>
          <a:schemeClr val="tx1"/>
        </a:solidFill>
        <a:latin typeface="Century Gothic" pitchFamily="34" charset="0"/>
        <a:ea typeface="+mn-ea"/>
        <a:cs typeface="+mn-cs"/>
      </a:defRPr>
    </a:lvl4pPr>
    <a:lvl5pPr marL="1828800" algn="l" rtl="0" fontAlgn="base">
      <a:spcBef>
        <a:spcPct val="0"/>
      </a:spcBef>
      <a:spcAft>
        <a:spcPct val="0"/>
      </a:spcAft>
      <a:defRPr sz="900" kern="1200">
        <a:solidFill>
          <a:schemeClr val="tx1"/>
        </a:solidFill>
        <a:latin typeface="Century Gothic" pitchFamily="34" charset="0"/>
        <a:ea typeface="+mn-ea"/>
        <a:cs typeface="+mn-cs"/>
      </a:defRPr>
    </a:lvl5pPr>
    <a:lvl6pPr marL="2286000" algn="l" defTabSz="914400" rtl="0" eaLnBrk="1" latinLnBrk="0" hangingPunct="1">
      <a:defRPr sz="900" kern="1200">
        <a:solidFill>
          <a:schemeClr val="tx1"/>
        </a:solidFill>
        <a:latin typeface="Century Gothic" pitchFamily="34" charset="0"/>
        <a:ea typeface="+mn-ea"/>
        <a:cs typeface="+mn-cs"/>
      </a:defRPr>
    </a:lvl6pPr>
    <a:lvl7pPr marL="2743200" algn="l" defTabSz="914400" rtl="0" eaLnBrk="1" latinLnBrk="0" hangingPunct="1">
      <a:defRPr sz="900" kern="1200">
        <a:solidFill>
          <a:schemeClr val="tx1"/>
        </a:solidFill>
        <a:latin typeface="Century Gothic" pitchFamily="34" charset="0"/>
        <a:ea typeface="+mn-ea"/>
        <a:cs typeface="+mn-cs"/>
      </a:defRPr>
    </a:lvl7pPr>
    <a:lvl8pPr marL="3200400" algn="l" defTabSz="914400" rtl="0" eaLnBrk="1" latinLnBrk="0" hangingPunct="1">
      <a:defRPr sz="900" kern="1200">
        <a:solidFill>
          <a:schemeClr val="tx1"/>
        </a:solidFill>
        <a:latin typeface="Century Gothic" pitchFamily="34" charset="0"/>
        <a:ea typeface="+mn-ea"/>
        <a:cs typeface="+mn-cs"/>
      </a:defRPr>
    </a:lvl8pPr>
    <a:lvl9pPr marL="3657600" algn="l" defTabSz="914400" rtl="0" eaLnBrk="1" latinLnBrk="0" hangingPunct="1">
      <a:defRPr sz="900" kern="1200">
        <a:solidFill>
          <a:schemeClr val="tx1"/>
        </a:solidFill>
        <a:latin typeface="Century Gothic"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ía López" initials="M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F13"/>
    <a:srgbClr val="9DB7C2"/>
    <a:srgbClr val="DEE7EB"/>
    <a:srgbClr val="FF7C80"/>
    <a:srgbClr val="243540"/>
    <a:srgbClr val="5E8696"/>
    <a:srgbClr val="BD4013"/>
    <a:srgbClr val="FFD5AB"/>
    <a:srgbClr val="EF8863"/>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167" autoAdjust="0"/>
    <p:restoredTop sz="98075" autoAdjust="0"/>
  </p:normalViewPr>
  <p:slideViewPr>
    <p:cSldViewPr snapToGrid="0" showGuides="1">
      <p:cViewPr>
        <p:scale>
          <a:sx n="100" d="100"/>
          <a:sy n="100" d="100"/>
        </p:scale>
        <p:origin x="-1296" y="-58"/>
      </p:cViewPr>
      <p:guideLst>
        <p:guide orient="horz" pos="4011"/>
        <p:guide orient="horz" pos="1063"/>
        <p:guide pos="6226"/>
        <p:guide pos="5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31"/>
    </p:cViewPr>
  </p:sorterViewPr>
  <p:notesViewPr>
    <p:cSldViewPr snapToGrid="0" showGuides="1">
      <p:cViewPr varScale="1">
        <p:scale>
          <a:sx n="79" d="100"/>
          <a:sy n="79" d="100"/>
        </p:scale>
        <p:origin x="-3900"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95097154357681"/>
          <c:y val="8.4508263121231317E-2"/>
          <c:w val="0.76667289610950518"/>
          <c:h val="0.60743870430830305"/>
        </c:manualLayout>
      </c:layout>
      <c:barChart>
        <c:barDir val="col"/>
        <c:grouping val="clustered"/>
        <c:varyColors val="0"/>
        <c:ser>
          <c:idx val="1"/>
          <c:order val="1"/>
          <c:tx>
            <c:strRef>
              <c:f>Hoja1!$C$1</c:f>
              <c:strCache>
                <c:ptCount val="1"/>
                <c:pt idx="0">
                  <c:v>%</c:v>
                </c:pt>
              </c:strCache>
            </c:strRef>
          </c:tx>
          <c:invertIfNegative val="0"/>
          <c:dLbls>
            <c:numFmt formatCode="#,##0.0" sourceLinked="0"/>
            <c:txPr>
              <a:bodyPr/>
              <a:lstStyle/>
              <a:p>
                <a:pPr>
                  <a:defRPr>
                    <a:solidFill>
                      <a:schemeClr val="bg1"/>
                    </a:solidFill>
                  </a:defRPr>
                </a:pPr>
                <a:endParaRPr lang="es-ES"/>
              </a:p>
            </c:txPr>
            <c:dLblPos val="ctr"/>
            <c:showLegendKey val="0"/>
            <c:showVal val="1"/>
            <c:showCatName val="0"/>
            <c:showSerName val="0"/>
            <c:showPercent val="0"/>
            <c:showBubbleSize val="0"/>
            <c:showLeaderLines val="0"/>
          </c:dLbls>
          <c:cat>
            <c:numRef>
              <c:f>Hoja1!$A$2:$A$3</c:f>
              <c:numCache>
                <c:formatCode>General</c:formatCode>
                <c:ptCount val="2"/>
                <c:pt idx="0">
                  <c:v>2011</c:v>
                </c:pt>
                <c:pt idx="1">
                  <c:v>2016</c:v>
                </c:pt>
              </c:numCache>
            </c:numRef>
          </c:cat>
          <c:val>
            <c:numRef>
              <c:f>Hoja1!$C$2:$C$3</c:f>
              <c:numCache>
                <c:formatCode>0.0</c:formatCode>
                <c:ptCount val="2"/>
                <c:pt idx="0">
                  <c:v>1.99</c:v>
                </c:pt>
                <c:pt idx="1">
                  <c:v>3.1</c:v>
                </c:pt>
              </c:numCache>
            </c:numRef>
          </c:val>
        </c:ser>
        <c:dLbls>
          <c:showLegendKey val="0"/>
          <c:showVal val="0"/>
          <c:showCatName val="0"/>
          <c:showSerName val="0"/>
          <c:showPercent val="0"/>
          <c:showBubbleSize val="0"/>
        </c:dLbls>
        <c:gapWidth val="150"/>
        <c:axId val="215782528"/>
        <c:axId val="215776256"/>
      </c:barChart>
      <c:lineChart>
        <c:grouping val="standard"/>
        <c:varyColors val="0"/>
        <c:ser>
          <c:idx val="0"/>
          <c:order val="0"/>
          <c:tx>
            <c:strRef>
              <c:f>Hoja1!$B$1</c:f>
              <c:strCache>
                <c:ptCount val="1"/>
                <c:pt idx="0">
                  <c:v>Balio absolutuak</c:v>
                </c:pt>
              </c:strCache>
            </c:strRef>
          </c:tx>
          <c:dLbls>
            <c:dLbl>
              <c:idx val="0"/>
              <c:layout>
                <c:manualLayout>
                  <c:x val="-2.4820876011450697E-2"/>
                  <c:y val="-0.10064506721475391"/>
                </c:manualLayout>
              </c:layout>
              <c:showLegendKey val="0"/>
              <c:showVal val="1"/>
              <c:showCatName val="0"/>
              <c:showSerName val="0"/>
              <c:showPercent val="0"/>
              <c:showBubbleSize val="0"/>
            </c:dLbl>
            <c:dLbl>
              <c:idx val="1"/>
              <c:layout>
                <c:manualLayout>
                  <c:x val="-1.9856700809160559E-2"/>
                  <c:y val="-0.11185854738024199"/>
                </c:manualLayout>
              </c:layout>
              <c:showLegendKey val="0"/>
              <c:showVal val="1"/>
              <c:showCatName val="0"/>
              <c:showSerName val="0"/>
              <c:showPercent val="0"/>
              <c:showBubbleSize val="0"/>
            </c:dLbl>
            <c:dLbl>
              <c:idx val="2"/>
              <c:layout>
                <c:manualLayout>
                  <c:x val="-1.3237800539440433E-2"/>
                  <c:y val="-0.12584086580277223"/>
                </c:manualLayout>
              </c:layout>
              <c:showLegendKey val="0"/>
              <c:showVal val="1"/>
              <c:showCatName val="0"/>
              <c:showSerName val="0"/>
              <c:showPercent val="0"/>
              <c:showBubbleSize val="0"/>
            </c:dLbl>
            <c:dLbl>
              <c:idx val="3"/>
              <c:layout>
                <c:manualLayout>
                  <c:x val="-2.8130326146310791E-2"/>
                  <c:y val="-8.3893910535181498E-2"/>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numRef>
              <c:f>Hoja1!$A$2:$A$3</c:f>
              <c:numCache>
                <c:formatCode>General</c:formatCode>
                <c:ptCount val="2"/>
                <c:pt idx="0">
                  <c:v>2011</c:v>
                </c:pt>
                <c:pt idx="1">
                  <c:v>2016</c:v>
                </c:pt>
              </c:numCache>
            </c:numRef>
          </c:cat>
          <c:val>
            <c:numRef>
              <c:f>Hoja1!$B$2:$B$3</c:f>
              <c:numCache>
                <c:formatCode>#,##0</c:formatCode>
                <c:ptCount val="2"/>
                <c:pt idx="0">
                  <c:v>536</c:v>
                </c:pt>
                <c:pt idx="1">
                  <c:v>856</c:v>
                </c:pt>
              </c:numCache>
            </c:numRef>
          </c:val>
          <c:smooth val="0"/>
        </c:ser>
        <c:dLbls>
          <c:showLegendKey val="0"/>
          <c:showVal val="0"/>
          <c:showCatName val="0"/>
          <c:showSerName val="0"/>
          <c:showPercent val="0"/>
          <c:showBubbleSize val="0"/>
        </c:dLbls>
        <c:marker val="1"/>
        <c:smooth val="0"/>
        <c:axId val="215747968"/>
        <c:axId val="215774336"/>
      </c:lineChart>
      <c:catAx>
        <c:axId val="215747968"/>
        <c:scaling>
          <c:orientation val="minMax"/>
        </c:scaling>
        <c:delete val="0"/>
        <c:axPos val="b"/>
        <c:numFmt formatCode="General" sourceLinked="1"/>
        <c:majorTickMark val="out"/>
        <c:minorTickMark val="none"/>
        <c:tickLblPos val="nextTo"/>
        <c:crossAx val="215774336"/>
        <c:crosses val="autoZero"/>
        <c:auto val="1"/>
        <c:lblAlgn val="ctr"/>
        <c:lblOffset val="100"/>
        <c:noMultiLvlLbl val="0"/>
      </c:catAx>
      <c:valAx>
        <c:axId val="215774336"/>
        <c:scaling>
          <c:orientation val="minMax"/>
        </c:scaling>
        <c:delete val="0"/>
        <c:axPos val="l"/>
        <c:majorGridlines/>
        <c:title>
          <c:tx>
            <c:rich>
              <a:bodyPr rot="-5400000" vert="horz"/>
              <a:lstStyle/>
              <a:p>
                <a:pPr>
                  <a:defRPr/>
                </a:pPr>
                <a:r>
                  <a:rPr lang="es-ES" baseline="0"/>
                  <a:t>DBE pertsona titularrak(nº)</a:t>
                </a:r>
                <a:endParaRPr lang="es-ES"/>
              </a:p>
            </c:rich>
          </c:tx>
          <c:layout>
            <c:manualLayout>
              <c:xMode val="edge"/>
              <c:yMode val="edge"/>
              <c:x val="1.0928698846120234E-4"/>
              <c:y val="0.17871637473887192"/>
            </c:manualLayout>
          </c:layout>
          <c:overlay val="0"/>
        </c:title>
        <c:numFmt formatCode="#,##0" sourceLinked="1"/>
        <c:majorTickMark val="out"/>
        <c:minorTickMark val="none"/>
        <c:tickLblPos val="nextTo"/>
        <c:crossAx val="215747968"/>
        <c:crosses val="autoZero"/>
        <c:crossBetween val="between"/>
      </c:valAx>
      <c:valAx>
        <c:axId val="215776256"/>
        <c:scaling>
          <c:orientation val="minMax"/>
        </c:scaling>
        <c:delete val="0"/>
        <c:axPos val="r"/>
        <c:title>
          <c:tx>
            <c:rich>
              <a:bodyPr rot="-5400000" vert="horz"/>
              <a:lstStyle/>
              <a:p>
                <a:pPr>
                  <a:defRPr/>
                </a:pPr>
                <a:r>
                  <a:rPr lang="es-ES"/>
                  <a:t>DBE</a:t>
                </a:r>
                <a:r>
                  <a:rPr lang="es-ES" baseline="0"/>
                  <a:t> estaldura</a:t>
                </a:r>
                <a:r>
                  <a:rPr lang="es-ES"/>
                  <a:t> (%)</a:t>
                </a:r>
              </a:p>
            </c:rich>
          </c:tx>
          <c:layout>
            <c:manualLayout>
              <c:xMode val="edge"/>
              <c:yMode val="edge"/>
              <c:x val="0.92732244580997758"/>
              <c:y val="0.12572328458942633"/>
            </c:manualLayout>
          </c:layout>
          <c:overlay val="0"/>
        </c:title>
        <c:numFmt formatCode="#,##0" sourceLinked="0"/>
        <c:majorTickMark val="out"/>
        <c:minorTickMark val="none"/>
        <c:tickLblPos val="nextTo"/>
        <c:crossAx val="215782528"/>
        <c:crosses val="max"/>
        <c:crossBetween val="between"/>
      </c:valAx>
      <c:catAx>
        <c:axId val="215782528"/>
        <c:scaling>
          <c:orientation val="minMax"/>
        </c:scaling>
        <c:delete val="1"/>
        <c:axPos val="b"/>
        <c:numFmt formatCode="General" sourceLinked="1"/>
        <c:majorTickMark val="out"/>
        <c:minorTickMark val="none"/>
        <c:tickLblPos val="nextTo"/>
        <c:crossAx val="215776256"/>
        <c:crosses val="autoZero"/>
        <c:auto val="1"/>
        <c:lblAlgn val="ctr"/>
        <c:lblOffset val="100"/>
        <c:noMultiLvlLbl val="0"/>
      </c:catAx>
    </c:plotArea>
    <c:legend>
      <c:legendPos val="b"/>
      <c:layout/>
      <c:overlay val="0"/>
    </c:legend>
    <c:plotVisOnly val="1"/>
    <c:dispBlanksAs val="gap"/>
    <c:showDLblsOverMax val="0"/>
  </c:chart>
  <c:spPr>
    <a:noFill/>
    <a:ln>
      <a:noFill/>
    </a:ln>
  </c:spPr>
  <c:txPr>
    <a:bodyPr/>
    <a:lstStyle/>
    <a:p>
      <a:pPr>
        <a:defRPr sz="800"/>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97080160061959"/>
          <c:y val="0.13392857142857142"/>
          <c:w val="0.82004426534174912"/>
          <c:h val="0.67514486550941177"/>
        </c:manualLayout>
      </c:layout>
      <c:barChart>
        <c:barDir val="col"/>
        <c:grouping val="clustered"/>
        <c:varyColors val="0"/>
        <c:ser>
          <c:idx val="0"/>
          <c:order val="0"/>
          <c:tx>
            <c:strRef>
              <c:f>Hoja1!$B$1</c:f>
              <c:strCache>
                <c:ptCount val="1"/>
                <c:pt idx="0">
                  <c:v>&gt;= 65</c:v>
                </c:pt>
              </c:strCache>
            </c:strRef>
          </c:tx>
          <c:spPr>
            <a:scene3d>
              <a:camera prst="orthographicFront"/>
              <a:lightRig rig="threePt" dir="t"/>
            </a:scene3d>
            <a:sp3d>
              <a:bevelT/>
            </a:sp3d>
          </c:spPr>
          <c:invertIfNegative val="0"/>
          <c:dLbls>
            <c:dLbl>
              <c:idx val="0"/>
              <c:layout/>
              <c:tx>
                <c:rich>
                  <a:bodyPr/>
                  <a:lstStyle/>
                  <a:p>
                    <a:r>
                      <a:rPr lang="en-US"/>
                      <a:t>24,5%</a:t>
                    </a:r>
                  </a:p>
                </c:rich>
              </c:tx>
              <c:showLegendKey val="0"/>
              <c:showVal val="1"/>
              <c:showCatName val="0"/>
              <c:showSerName val="0"/>
              <c:showPercent val="0"/>
              <c:showBubbleSize val="0"/>
            </c:dLbl>
            <c:dLbl>
              <c:idx val="1"/>
              <c:layout/>
              <c:tx>
                <c:rich>
                  <a:bodyPr/>
                  <a:lstStyle/>
                  <a:p>
                    <a:r>
                      <a:rPr lang="en-US"/>
                      <a:t>21,3%</a:t>
                    </a:r>
                  </a:p>
                </c:rich>
              </c:tx>
              <c:showLegendKey val="0"/>
              <c:showVal val="1"/>
              <c:showCatName val="0"/>
              <c:showSerName val="0"/>
              <c:showPercent val="0"/>
              <c:showBubbleSize val="0"/>
            </c:dLbl>
            <c:dLbl>
              <c:idx val="3"/>
              <c:layout/>
              <c:tx>
                <c:rich>
                  <a:bodyPr/>
                  <a:lstStyle/>
                  <a:p>
                    <a:r>
                      <a:rPr lang="en-US"/>
                      <a:t>13,3%</a:t>
                    </a:r>
                  </a:p>
                </c:rich>
              </c:tx>
              <c:showLegendKey val="0"/>
              <c:showVal val="1"/>
              <c:showCatName val="0"/>
              <c:showSerName val="0"/>
              <c:showPercent val="0"/>
              <c:showBubbleSize val="0"/>
            </c:dLbl>
            <c:dLbl>
              <c:idx val="4"/>
              <c:layout/>
              <c:tx>
                <c:rich>
                  <a:bodyPr/>
                  <a:lstStyle/>
                  <a:p>
                    <a:r>
                      <a:rPr lang="en-US"/>
                      <a:t>10,5%</a:t>
                    </a:r>
                  </a:p>
                </c:rich>
              </c:tx>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Hoja1!$A$2:$A$6</c:f>
              <c:strCache>
                <c:ptCount val="5"/>
                <c:pt idx="0">
                  <c:v>Eibar</c:v>
                </c:pt>
                <c:pt idx="1">
                  <c:v>Gipuzkoa</c:v>
                </c:pt>
                <c:pt idx="3">
                  <c:v>Eibar</c:v>
                </c:pt>
                <c:pt idx="4">
                  <c:v>Gipuzkoa</c:v>
                </c:pt>
              </c:strCache>
            </c:strRef>
          </c:cat>
          <c:val>
            <c:numRef>
              <c:f>Hoja1!$B$2:$B$6</c:f>
              <c:numCache>
                <c:formatCode>0.0</c:formatCode>
                <c:ptCount val="5"/>
                <c:pt idx="0" formatCode="General">
                  <c:v>24.5</c:v>
                </c:pt>
                <c:pt idx="1">
                  <c:v>21.3</c:v>
                </c:pt>
                <c:pt idx="3">
                  <c:v>13.3</c:v>
                </c:pt>
                <c:pt idx="4">
                  <c:v>10.5</c:v>
                </c:pt>
              </c:numCache>
            </c:numRef>
          </c:val>
        </c:ser>
        <c:dLbls>
          <c:showLegendKey val="0"/>
          <c:showVal val="0"/>
          <c:showCatName val="0"/>
          <c:showSerName val="0"/>
          <c:showPercent val="0"/>
          <c:showBubbleSize val="0"/>
        </c:dLbls>
        <c:gapWidth val="150"/>
        <c:axId val="331294592"/>
        <c:axId val="331296128"/>
      </c:barChart>
      <c:catAx>
        <c:axId val="331294592"/>
        <c:scaling>
          <c:orientation val="minMax"/>
        </c:scaling>
        <c:delete val="0"/>
        <c:axPos val="b"/>
        <c:numFmt formatCode="General" sourceLinked="1"/>
        <c:majorTickMark val="none"/>
        <c:minorTickMark val="none"/>
        <c:tickLblPos val="low"/>
        <c:crossAx val="331296128"/>
        <c:crosses val="autoZero"/>
        <c:auto val="1"/>
        <c:lblAlgn val="ctr"/>
        <c:lblOffset val="100"/>
        <c:noMultiLvlLbl val="0"/>
      </c:catAx>
      <c:valAx>
        <c:axId val="331296128"/>
        <c:scaling>
          <c:orientation val="minMax"/>
        </c:scaling>
        <c:delete val="0"/>
        <c:axPos val="l"/>
        <c:majorGridlines/>
        <c:numFmt formatCode="General" sourceLinked="1"/>
        <c:majorTickMark val="none"/>
        <c:minorTickMark val="none"/>
        <c:tickLblPos val="nextTo"/>
        <c:crossAx val="331294592"/>
        <c:crosses val="autoZero"/>
        <c:crossBetween val="between"/>
      </c:valAx>
      <c:spPr>
        <a:solidFill>
          <a:srgbClr val="DEE7EB"/>
        </a:solidFill>
      </c:spPr>
    </c:plotArea>
    <c:plotVisOnly val="1"/>
    <c:dispBlanksAs val="gap"/>
    <c:showDLblsOverMax val="0"/>
  </c:chart>
  <c:spPr>
    <a:solidFill>
      <a:srgbClr val="DEE7EB"/>
    </a:solidFill>
    <a:ln>
      <a:noFill/>
    </a:ln>
  </c:spPr>
  <c:txPr>
    <a:bodyPr/>
    <a:lstStyle/>
    <a:p>
      <a:pPr>
        <a:defRPr sz="800">
          <a:latin typeface="Century Gothic" panose="020B0502020202020204" pitchFamily="34" charset="0"/>
        </a:defRPr>
      </a:pPr>
      <a:endParaRPr lang="es-E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60"/>
      <c:rotY val="178"/>
      <c:rAngAx val="0"/>
      <c:perspective val="0"/>
    </c:view3D>
    <c:floor>
      <c:thickness val="0"/>
    </c:floor>
    <c:sideWall>
      <c:thickness val="0"/>
    </c:sideWall>
    <c:backWall>
      <c:thickness val="0"/>
    </c:backWall>
    <c:plotArea>
      <c:layout>
        <c:manualLayout>
          <c:layoutTarget val="inner"/>
          <c:xMode val="edge"/>
          <c:yMode val="edge"/>
          <c:x val="0.21146476263227021"/>
          <c:y val="4.870873652717099E-2"/>
          <c:w val="0.55047147048540257"/>
          <c:h val="0.82642816199699176"/>
        </c:manualLayout>
      </c:layout>
      <c:pie3DChart>
        <c:varyColors val="1"/>
        <c:ser>
          <c:idx val="0"/>
          <c:order val="0"/>
          <c:tx>
            <c:strRef>
              <c:f>Sheet1!$B$1</c:f>
              <c:strCache>
                <c:ptCount val="1"/>
                <c:pt idx="0">
                  <c:v>Serie 1</c:v>
                </c:pt>
              </c:strCache>
            </c:strRef>
          </c:tx>
          <c:spPr>
            <a:ln w="25400">
              <a:noFill/>
            </a:ln>
          </c:spPr>
          <c:dPt>
            <c:idx val="0"/>
            <c:bubble3D val="0"/>
            <c:spPr>
              <a:solidFill>
                <a:srgbClr val="3B5769"/>
              </a:solidFill>
              <a:ln w="25400">
                <a:noFill/>
              </a:ln>
            </c:spPr>
          </c:dPt>
          <c:dPt>
            <c:idx val="1"/>
            <c:bubble3D val="0"/>
            <c:spPr>
              <a:solidFill>
                <a:srgbClr val="9DB7C2"/>
              </a:solidFill>
              <a:ln w="25400">
                <a:noFill/>
              </a:ln>
            </c:spPr>
          </c:dPt>
          <c:dPt>
            <c:idx val="2"/>
            <c:bubble3D val="0"/>
            <c:spPr>
              <a:solidFill>
                <a:srgbClr val="243540"/>
              </a:solidFill>
              <a:ln w="25400">
                <a:noFill/>
              </a:ln>
            </c:spPr>
          </c:dPt>
          <c:dPt>
            <c:idx val="3"/>
            <c:bubble3D val="0"/>
            <c:spPr>
              <a:solidFill>
                <a:srgbClr val="5E8696"/>
              </a:solidFill>
              <a:ln w="25400">
                <a:noFill/>
              </a:ln>
            </c:spPr>
          </c:dPt>
          <c:dPt>
            <c:idx val="4"/>
            <c:bubble3D val="0"/>
            <c:spPr>
              <a:solidFill>
                <a:srgbClr val="F6B9A4"/>
              </a:solidFill>
              <a:ln w="25400">
                <a:noFill/>
              </a:ln>
            </c:spPr>
          </c:dPt>
          <c:dPt>
            <c:idx val="5"/>
            <c:bubble3D val="0"/>
            <c:spPr>
              <a:solidFill>
                <a:srgbClr val="3B5769"/>
              </a:solidFill>
              <a:ln w="25400">
                <a:noFill/>
              </a:ln>
            </c:spPr>
          </c:dPt>
          <c:dPt>
            <c:idx val="6"/>
            <c:bubble3D val="0"/>
            <c:spPr>
              <a:solidFill>
                <a:srgbClr val="EB6B3D"/>
              </a:solidFill>
              <a:ln w="25400">
                <a:noFill/>
              </a:ln>
            </c:spPr>
          </c:dPt>
          <c:dPt>
            <c:idx val="7"/>
            <c:bubble3D val="0"/>
            <c:spPr>
              <a:solidFill>
                <a:srgbClr val="243540"/>
              </a:solidFill>
              <a:ln w="25400">
                <a:noFill/>
              </a:ln>
            </c:spPr>
          </c:dPt>
          <c:dLbls>
            <c:dLbl>
              <c:idx val="0"/>
              <c:layout>
                <c:manualLayout>
                  <c:x val="6.024796182159687E-2"/>
                  <c:y val="-3.9576521726751163E-3"/>
                </c:manualLayout>
              </c:layout>
              <c:dLblPos val="bestFit"/>
              <c:showLegendKey val="0"/>
              <c:showVal val="0"/>
              <c:showCatName val="1"/>
              <c:showSerName val="0"/>
              <c:showPercent val="1"/>
              <c:showBubbleSize val="0"/>
              <c:separator>
</c:separator>
            </c:dLbl>
            <c:dLbl>
              <c:idx val="1"/>
              <c:layout>
                <c:manualLayout>
                  <c:x val="-0.1213000890905067"/>
                  <c:y val="-0.2772437711720494"/>
                </c:manualLayout>
              </c:layout>
              <c:dLblPos val="bestFit"/>
              <c:showLegendKey val="0"/>
              <c:showVal val="0"/>
              <c:showCatName val="1"/>
              <c:showSerName val="0"/>
              <c:showPercent val="1"/>
              <c:showBubbleSize val="0"/>
              <c:separator>
</c:separator>
            </c:dLbl>
            <c:dLbl>
              <c:idx val="2"/>
              <c:layout>
                <c:manualLayout>
                  <c:x val="0.14509690493391325"/>
                  <c:y val="-3.554243049116521E-4"/>
                </c:manualLayout>
              </c:layout>
              <c:dLblPos val="bestFit"/>
              <c:showLegendKey val="0"/>
              <c:showVal val="0"/>
              <c:showCatName val="1"/>
              <c:showSerName val="0"/>
              <c:showPercent val="1"/>
              <c:showBubbleSize val="0"/>
              <c:separator>
</c:separator>
            </c:dLbl>
            <c:dLbl>
              <c:idx val="3"/>
              <c:layout>
                <c:manualLayout>
                  <c:x val="-6.5976424657723035E-2"/>
                  <c:y val="2.089512228066099E-2"/>
                </c:manualLayout>
              </c:layout>
              <c:showLegendKey val="0"/>
              <c:showVal val="0"/>
              <c:showCatName val="1"/>
              <c:showSerName val="0"/>
              <c:showPercent val="1"/>
              <c:showBubbleSize val="0"/>
              <c:separator>
</c:separator>
            </c:dLbl>
            <c:numFmt formatCode="0.0%" sourceLinked="0"/>
            <c:spPr>
              <a:noFill/>
              <a:ln w="25400">
                <a:noFill/>
              </a:ln>
            </c:spPr>
            <c:txPr>
              <a:bodyPr/>
              <a:lstStyle/>
              <a:p>
                <a:pPr>
                  <a:defRPr sz="700" b="0" i="0" u="none" strike="noStrike" baseline="0">
                    <a:solidFill>
                      <a:srgbClr val="243540"/>
                    </a:solidFill>
                    <a:latin typeface="Century Gothic"/>
                    <a:ea typeface="Century Gothic"/>
                    <a:cs typeface="Century Gothic"/>
                  </a:defRPr>
                </a:pPr>
                <a:endParaRPr lang="es-ES"/>
              </a:p>
            </c:txPr>
            <c:showLegendKey val="0"/>
            <c:showVal val="0"/>
            <c:showCatName val="1"/>
            <c:showSerName val="0"/>
            <c:showPercent val="1"/>
            <c:showBubbleSize val="0"/>
            <c:separator>
</c:separator>
            <c:showLeaderLines val="1"/>
          </c:dLbls>
          <c:cat>
            <c:strRef>
              <c:f>Sheet1!$A$2:$A$4</c:f>
              <c:strCache>
                <c:ptCount val="3"/>
                <c:pt idx="0">
                  <c:v>Hobetu behar dira</c:v>
                </c:pt>
                <c:pt idx="1">
                  <c:v>Ondo daude</c:v>
                </c:pt>
                <c:pt idx="2">
                  <c:v>Ed/ee</c:v>
                </c:pt>
              </c:strCache>
            </c:strRef>
          </c:cat>
          <c:val>
            <c:numRef>
              <c:f>Sheet1!$B$2:$B$4</c:f>
              <c:numCache>
                <c:formatCode>0.00%</c:formatCode>
                <c:ptCount val="3"/>
                <c:pt idx="0">
                  <c:v>0.36399999999999999</c:v>
                </c:pt>
                <c:pt idx="1">
                  <c:v>0.36399999999999999</c:v>
                </c:pt>
                <c:pt idx="2">
                  <c:v>0.27300000000000002</c:v>
                </c:pt>
              </c:numCache>
            </c:numRef>
          </c:val>
        </c:ser>
        <c:dLbls>
          <c:showLegendKey val="0"/>
          <c:showVal val="1"/>
          <c:showCatName val="1"/>
          <c:showSerName val="0"/>
          <c:showPercent val="0"/>
          <c:showBubbleSize val="0"/>
          <c:showLeaderLines val="1"/>
        </c:dLbls>
      </c:pie3DChart>
      <c:spPr>
        <a:noFill/>
        <a:ln w="25400">
          <a:noFill/>
        </a:ln>
      </c:spPr>
    </c:plotArea>
    <c:plotVisOnly val="1"/>
    <c:dispBlanksAs val="zero"/>
    <c:showDLblsOverMax val="0"/>
  </c:chart>
  <c:spPr>
    <a:solidFill>
      <a:srgbClr val="DEE7EB"/>
    </a:solidFill>
    <a:ln>
      <a:noFill/>
    </a:ln>
  </c:spPr>
  <c:txPr>
    <a:bodyPr/>
    <a:lstStyle/>
    <a:p>
      <a:pPr>
        <a:defRPr sz="800" b="0" i="0" u="none" strike="noStrike" baseline="0">
          <a:solidFill>
            <a:srgbClr val="243540"/>
          </a:solidFill>
          <a:latin typeface="Century Gothic"/>
          <a:ea typeface="Century Gothic"/>
          <a:cs typeface="Century Gothic"/>
        </a:defRPr>
      </a:pPr>
      <a:endParaRPr lang="es-E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drawings/drawing1.xml><?xml version="1.0" encoding="utf-8"?>
<c:userShapes xmlns:c="http://schemas.openxmlformats.org/drawingml/2006/chart">
  <cdr:relSizeAnchor xmlns:cdr="http://schemas.openxmlformats.org/drawingml/2006/chartDrawing">
    <cdr:from>
      <cdr:x>0.52485</cdr:x>
      <cdr:y>0.13901</cdr:y>
    </cdr:from>
    <cdr:to>
      <cdr:x>0.52607</cdr:x>
      <cdr:y>0.8122</cdr:y>
    </cdr:to>
    <cdr:cxnSp macro="">
      <cdr:nvCxnSpPr>
        <cdr:cNvPr id="2" name="1 Conector recto"/>
        <cdr:cNvCxnSpPr/>
      </cdr:nvCxnSpPr>
      <cdr:spPr>
        <a:xfrm xmlns:a="http://schemas.openxmlformats.org/drawingml/2006/main">
          <a:off x="2612271" y="256431"/>
          <a:ext cx="6072" cy="124181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0.14744</cdr:x>
      <cdr:y>0</cdr:y>
    </cdr:from>
    <cdr:to>
      <cdr:x>0.58595</cdr:x>
      <cdr:y>0.14029</cdr:y>
    </cdr:to>
    <cdr:sp macro="" textlink="">
      <cdr:nvSpPr>
        <cdr:cNvPr id="8" name="7 Cuadro de texto"/>
        <cdr:cNvSpPr txBox="1"/>
      </cdr:nvSpPr>
      <cdr:spPr>
        <a:xfrm xmlns:a="http://schemas.openxmlformats.org/drawingml/2006/main">
          <a:off x="573044" y="-3046712"/>
          <a:ext cx="1704346" cy="1771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000" b="1" i="1" dirty="0" err="1"/>
            <a:t>Zahartze</a:t>
          </a:r>
          <a:r>
            <a:rPr lang="es-ES" sz="1000" b="1" i="1" baseline="0" dirty="0"/>
            <a:t> tasa</a:t>
          </a:r>
          <a:endParaRPr lang="es-ES" sz="1000" b="1" i="1" dirty="0"/>
        </a:p>
      </cdr:txBody>
    </cdr:sp>
  </cdr:relSizeAnchor>
  <cdr:relSizeAnchor xmlns:cdr="http://schemas.openxmlformats.org/drawingml/2006/chartDrawing">
    <cdr:from>
      <cdr:x>0.76304</cdr:x>
      <cdr:y>0.01714</cdr:y>
    </cdr:from>
    <cdr:to>
      <cdr:x>0.90039</cdr:x>
      <cdr:y>0.11454</cdr:y>
    </cdr:to>
    <cdr:sp macro="" textlink="">
      <cdr:nvSpPr>
        <cdr:cNvPr id="10" name="1 Cuadro de texto"/>
        <cdr:cNvSpPr txBox="1"/>
      </cdr:nvSpPr>
      <cdr:spPr>
        <a:xfrm xmlns:a="http://schemas.openxmlformats.org/drawingml/2006/main">
          <a:off x="3694545" y="43872"/>
          <a:ext cx="665019" cy="249383"/>
        </a:xfrm>
        <a:prstGeom xmlns:a="http://schemas.openxmlformats.org/drawingml/2006/main" prst="rect">
          <a:avLst/>
        </a:prstGeom>
      </cdr:spPr>
    </cdr:sp>
  </cdr:relSizeAnchor>
  <cdr:relSizeAnchor xmlns:cdr="http://schemas.openxmlformats.org/drawingml/2006/chartDrawing">
    <cdr:from>
      <cdr:x>0.54596</cdr:x>
      <cdr:y>0</cdr:y>
    </cdr:from>
    <cdr:to>
      <cdr:x>0.98446</cdr:x>
      <cdr:y>0.28005</cdr:y>
    </cdr:to>
    <cdr:sp macro="" textlink="">
      <cdr:nvSpPr>
        <cdr:cNvPr id="11" name="10 Cuadro de texto"/>
        <cdr:cNvSpPr txBox="1"/>
      </cdr:nvSpPr>
      <cdr:spPr>
        <a:xfrm xmlns:a="http://schemas.openxmlformats.org/drawingml/2006/main">
          <a:off x="2121969" y="0"/>
          <a:ext cx="1704306" cy="308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000" b="1" i="1" baseline="0" dirty="0" smtClean="0"/>
            <a:t> </a:t>
          </a:r>
          <a:r>
            <a:rPr lang="es-ES" sz="1000" b="1" i="1" baseline="0" dirty="0" err="1" smtClean="0"/>
            <a:t>Gainzahartze</a:t>
          </a:r>
          <a:r>
            <a:rPr lang="es-ES" sz="1000" b="1" i="1" baseline="0" dirty="0" smtClean="0"/>
            <a:t> </a:t>
          </a:r>
          <a:r>
            <a:rPr lang="es-ES" sz="1000" b="1" i="1" baseline="0" dirty="0"/>
            <a:t>tasa</a:t>
          </a:r>
          <a:endParaRPr lang="es-ES" sz="1000" b="1"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defTabSz="914378">
              <a:defRPr sz="1200">
                <a:latin typeface="Arial" charset="0"/>
              </a:defRPr>
            </a:lvl1pPr>
          </a:lstStyle>
          <a:p>
            <a:pPr>
              <a:defRPr/>
            </a:pPr>
            <a:endParaRPr lang="es-ES" altLang="es-ES" dirty="0">
              <a:latin typeface="Arial" panose="020B0604020202020204" pitchFamily="34" charset="0"/>
            </a:endParaRPr>
          </a:p>
        </p:txBody>
      </p:sp>
      <p:sp>
        <p:nvSpPr>
          <p:cNvPr id="15363" name="Rectangle 3"/>
          <p:cNvSpPr>
            <a:spLocks noGrp="1" noChangeArrowheads="1"/>
          </p:cNvSpPr>
          <p:nvPr>
            <p:ph type="dt" sz="quarter" idx="1"/>
          </p:nvPr>
        </p:nvSpPr>
        <p:spPr bwMode="auto">
          <a:xfrm>
            <a:off x="3850294"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defTabSz="914378">
              <a:defRPr sz="1200">
                <a:latin typeface="Arial" charset="0"/>
              </a:defRPr>
            </a:lvl1pPr>
          </a:lstStyle>
          <a:p>
            <a:pPr>
              <a:defRPr/>
            </a:pPr>
            <a:endParaRPr lang="es-ES" altLang="es-ES" dirty="0">
              <a:latin typeface="Arial" panose="020B0604020202020204" pitchFamily="34" charset="0"/>
            </a:endParaRPr>
          </a:p>
        </p:txBody>
      </p:sp>
      <p:sp>
        <p:nvSpPr>
          <p:cNvPr id="15364" name="Rectangle 4"/>
          <p:cNvSpPr>
            <a:spLocks noGrp="1" noChangeArrowheads="1"/>
          </p:cNvSpPr>
          <p:nvPr>
            <p:ph type="ftr" sz="quarter" idx="2"/>
          </p:nvPr>
        </p:nvSpPr>
        <p:spPr bwMode="auto">
          <a:xfrm>
            <a:off x="0"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defTabSz="914378">
              <a:defRPr sz="1200">
                <a:latin typeface="Arial" charset="0"/>
              </a:defRPr>
            </a:lvl1pPr>
          </a:lstStyle>
          <a:p>
            <a:pPr>
              <a:defRPr/>
            </a:pPr>
            <a:endParaRPr lang="es-ES" altLang="es-ES" dirty="0">
              <a:latin typeface="Arial" panose="020B0604020202020204" pitchFamily="34" charset="0"/>
            </a:endParaRPr>
          </a:p>
        </p:txBody>
      </p:sp>
      <p:sp>
        <p:nvSpPr>
          <p:cNvPr id="15365" name="Rectangle 5"/>
          <p:cNvSpPr>
            <a:spLocks noGrp="1" noChangeArrowheads="1"/>
          </p:cNvSpPr>
          <p:nvPr>
            <p:ph type="sldNum" sz="quarter" idx="3"/>
          </p:nvPr>
        </p:nvSpPr>
        <p:spPr bwMode="auto">
          <a:xfrm>
            <a:off x="3850294"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algn="r" defTabSz="914378">
              <a:defRPr sz="1200">
                <a:latin typeface="Arial" charset="0"/>
              </a:defRPr>
            </a:lvl1pPr>
          </a:lstStyle>
          <a:p>
            <a:pPr>
              <a:defRPr/>
            </a:pPr>
            <a:fld id="{D193426A-AE08-43C5-8113-D387F60C06EE}" type="slidenum">
              <a:rPr lang="es-ES" altLang="es-ES">
                <a:latin typeface="Arial" panose="020B0604020202020204" pitchFamily="34" charset="0"/>
              </a:rPr>
              <a:pPr>
                <a:defRPr/>
              </a:pPr>
              <a:t>‹Nº›</a:t>
            </a:fld>
            <a:endParaRPr lang="es-ES" altLang="es-ES" dirty="0">
              <a:latin typeface="Arial" panose="020B0604020202020204" pitchFamily="34" charset="0"/>
            </a:endParaRPr>
          </a:p>
        </p:txBody>
      </p:sp>
    </p:spTree>
    <p:extLst>
      <p:ext uri="{BB962C8B-B14F-4D97-AF65-F5344CB8AC3E}">
        <p14:creationId xmlns:p14="http://schemas.microsoft.com/office/powerpoint/2010/main" val="1319922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defTabSz="914378">
              <a:defRPr sz="1200">
                <a:latin typeface="Arial" panose="020B0604020202020204" pitchFamily="34" charset="0"/>
              </a:defRPr>
            </a:lvl1pPr>
          </a:lstStyle>
          <a:p>
            <a:pPr>
              <a:defRPr/>
            </a:pPr>
            <a:endParaRPr lang="es-ES" altLang="es-ES" dirty="0"/>
          </a:p>
        </p:txBody>
      </p:sp>
      <p:sp>
        <p:nvSpPr>
          <p:cNvPr id="11267" name="Rectangle 3"/>
          <p:cNvSpPr>
            <a:spLocks noGrp="1" noChangeArrowheads="1"/>
          </p:cNvSpPr>
          <p:nvPr>
            <p:ph type="dt" idx="1"/>
          </p:nvPr>
        </p:nvSpPr>
        <p:spPr bwMode="auto">
          <a:xfrm>
            <a:off x="3850294" y="1"/>
            <a:ext cx="2945862" cy="4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lvl1pPr algn="r" defTabSz="914378">
              <a:defRPr sz="1200">
                <a:latin typeface="Arial" panose="020B0604020202020204" pitchFamily="34" charset="0"/>
              </a:defRPr>
            </a:lvl1pPr>
          </a:lstStyle>
          <a:p>
            <a:pPr>
              <a:defRPr/>
            </a:pPr>
            <a:endParaRPr lang="es-ES" altLang="es-ES" dirty="0"/>
          </a:p>
        </p:txBody>
      </p:sp>
      <p:sp>
        <p:nvSpPr>
          <p:cNvPr id="11268" name="Rectangle 4"/>
          <p:cNvSpPr>
            <a:spLocks noGrp="1" noRot="1" noChangeAspect="1" noChangeArrowheads="1" noTextEdit="1"/>
          </p:cNvSpPr>
          <p:nvPr>
            <p:ph type="sldImg" idx="2"/>
          </p:nvPr>
        </p:nvSpPr>
        <p:spPr bwMode="auto">
          <a:xfrm>
            <a:off x="665163" y="744538"/>
            <a:ext cx="5468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t" anchorCtr="0" compatLnSpc="1">
            <a:prstTxWarp prst="textNoShape">
              <a:avLst/>
            </a:prstTxWarp>
          </a:bodyPr>
          <a:lstStyle/>
          <a:p>
            <a:pPr lvl="0"/>
            <a:r>
              <a:rPr lang="es-ES" altLang="es-ES" noProof="0" dirty="0" smtClean="0"/>
              <a:t>Haga clic para modificar el estilo de texto del patrón</a:t>
            </a:r>
          </a:p>
          <a:p>
            <a:pPr lvl="1"/>
            <a:r>
              <a:rPr lang="es-ES" altLang="es-ES" noProof="0" dirty="0" smtClean="0"/>
              <a:t>Segundo nivel</a:t>
            </a:r>
          </a:p>
          <a:p>
            <a:pPr lvl="2"/>
            <a:r>
              <a:rPr lang="es-ES" altLang="es-ES" noProof="0" dirty="0" smtClean="0"/>
              <a:t>Tercer nivel</a:t>
            </a:r>
          </a:p>
          <a:p>
            <a:pPr lvl="3"/>
            <a:r>
              <a:rPr lang="es-ES" altLang="es-ES" noProof="0" dirty="0" smtClean="0"/>
              <a:t>Cuarto nivel</a:t>
            </a:r>
          </a:p>
          <a:p>
            <a:pPr lvl="4"/>
            <a:r>
              <a:rPr lang="es-ES" altLang="es-ES" noProof="0" dirty="0" smtClean="0"/>
              <a:t>Quinto nivel</a:t>
            </a:r>
          </a:p>
        </p:txBody>
      </p:sp>
      <p:sp>
        <p:nvSpPr>
          <p:cNvPr id="11270" name="Rectangle 6"/>
          <p:cNvSpPr>
            <a:spLocks noGrp="1" noChangeArrowheads="1"/>
          </p:cNvSpPr>
          <p:nvPr>
            <p:ph type="ftr" sz="quarter" idx="4"/>
          </p:nvPr>
        </p:nvSpPr>
        <p:spPr bwMode="auto">
          <a:xfrm>
            <a:off x="0"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defTabSz="914378">
              <a:defRPr sz="1200">
                <a:latin typeface="Arial" panose="020B0604020202020204" pitchFamily="34" charset="0"/>
              </a:defRPr>
            </a:lvl1pPr>
          </a:lstStyle>
          <a:p>
            <a:pPr>
              <a:defRPr/>
            </a:pPr>
            <a:endParaRPr lang="es-ES" altLang="es-ES" dirty="0"/>
          </a:p>
        </p:txBody>
      </p:sp>
      <p:sp>
        <p:nvSpPr>
          <p:cNvPr id="11271" name="Rectangle 7"/>
          <p:cNvSpPr>
            <a:spLocks noGrp="1" noChangeArrowheads="1"/>
          </p:cNvSpPr>
          <p:nvPr>
            <p:ph type="sldNum" sz="quarter" idx="5"/>
          </p:nvPr>
        </p:nvSpPr>
        <p:spPr bwMode="auto">
          <a:xfrm>
            <a:off x="3850294" y="9427766"/>
            <a:ext cx="2945862" cy="49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2" rIns="91424" bIns="45712" numCol="1" anchor="b" anchorCtr="0" compatLnSpc="1">
            <a:prstTxWarp prst="textNoShape">
              <a:avLst/>
            </a:prstTxWarp>
          </a:bodyPr>
          <a:lstStyle>
            <a:lvl1pPr algn="r" defTabSz="914378">
              <a:defRPr sz="1200">
                <a:latin typeface="Arial" panose="020B0604020202020204" pitchFamily="34" charset="0"/>
              </a:defRPr>
            </a:lvl1pPr>
          </a:lstStyle>
          <a:p>
            <a:pPr>
              <a:defRPr/>
            </a:pPr>
            <a:fld id="{2353BDC4-E423-4625-9F8F-140ABF7FF8E9}" type="slidenum">
              <a:rPr lang="es-ES" altLang="es-ES" smtClean="0"/>
              <a:pPr>
                <a:defRPr/>
              </a:pPr>
              <a:t>‹Nº›</a:t>
            </a:fld>
            <a:endParaRPr lang="es-ES" altLang="es-ES" dirty="0"/>
          </a:p>
        </p:txBody>
      </p:sp>
    </p:spTree>
    <p:extLst>
      <p:ext uri="{BB962C8B-B14F-4D97-AF65-F5344CB8AC3E}">
        <p14:creationId xmlns:p14="http://schemas.microsoft.com/office/powerpoint/2010/main" val="4000334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665163" y="744538"/>
            <a:ext cx="5468937"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p:txBody>
          <a:bodyPr/>
          <a:lstStyle/>
          <a:p>
            <a:endParaRPr lang="es-E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xfrm>
            <a:off x="665163" y="744538"/>
            <a:ext cx="5468937"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Marcador de notas"/>
          <p:cNvSpPr>
            <a:spLocks noGrp="1"/>
          </p:cNvSpPr>
          <p:nvPr>
            <p:ph type="body" idx="1"/>
          </p:nvPr>
        </p:nvSpPr>
        <p:spPr>
          <a:noFill/>
        </p:spPr>
        <p:txBody>
          <a:bodyPr/>
          <a:lstStyle/>
          <a:p>
            <a:pPr eaLnBrk="1" hangingPunct="1">
              <a:spcBef>
                <a:spcPct val="0"/>
              </a:spcBef>
            </a:pPr>
            <a:endParaRPr lang="en-GB" altLang="es-E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665163" y="744538"/>
            <a:ext cx="5470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a:xfrm>
            <a:off x="680984" y="4714653"/>
            <a:ext cx="5435708" cy="4466756"/>
          </a:xfrm>
          <a:noFill/>
        </p:spPr>
        <p:txBody>
          <a:bodyPr lIns="90993" tIns="45497" rIns="90993" bIns="45497"/>
          <a:lstStyle/>
          <a:p>
            <a:pPr eaLnBrk="1" hangingPunct="1">
              <a:spcBef>
                <a:spcPct val="0"/>
              </a:spcBef>
            </a:pPr>
            <a:endParaRPr lang="es-ES" alt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hyperlink" Target="https://www.google.es/url?sa=i&amp;rct=j&amp;q=&amp;esrc=s&amp;source=images&amp;cd=&amp;cad=rja&amp;uact=8&amp;ved=0ahUKEwjigvD08M3QAhWG5xoKHfzcC_IQjRwIBw&amp;url=http://cadenaser.com/emisora/2015/04/08/radio_eibar/1428493030_113700.html&amp;bvm=bv.139782543,d.d2s&amp;psig=AFQjCNGdDgOK1M1_bsqhsMi6_8z-uIl1SA&amp;ust=1480505974746040"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2756406" y="2428868"/>
            <a:ext cx="2126397" cy="785818"/>
          </a:xfrm>
        </p:spPr>
        <p:txBody>
          <a:bodyPr>
            <a:noAutofit/>
          </a:bodyPr>
          <a:lstStyle>
            <a:lvl1pPr algn="l">
              <a:defRPr sz="1800">
                <a:solidFill>
                  <a:schemeClr val="bg1"/>
                </a:solidFill>
                <a:latin typeface="Arial" panose="020B0604020202020204" pitchFamily="34" charset="0"/>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2756406" y="3357562"/>
            <a:ext cx="2126397" cy="642942"/>
          </a:xfrm>
        </p:spPr>
        <p:txBody>
          <a:bodyPr>
            <a:normAutofit/>
          </a:bodyPr>
          <a:lstStyle>
            <a:lvl1pPr marL="0" indent="0" algn="l">
              <a:buNone/>
              <a:defRPr sz="1100">
                <a:solidFill>
                  <a:schemeClr val="bg1"/>
                </a:solidFill>
                <a:latin typeface="Arial" panose="020B0604020202020204" pitchFamily="34" charset="0"/>
              </a:defRPr>
            </a:lvl1pPr>
            <a:lvl2pPr marL="436361" indent="0" algn="ctr">
              <a:buNone/>
              <a:defRPr>
                <a:solidFill>
                  <a:schemeClr val="tx1">
                    <a:tint val="75000"/>
                  </a:schemeClr>
                </a:solidFill>
              </a:defRPr>
            </a:lvl2pPr>
            <a:lvl3pPr marL="872722" indent="0" algn="ctr">
              <a:buNone/>
              <a:defRPr>
                <a:solidFill>
                  <a:schemeClr val="tx1">
                    <a:tint val="75000"/>
                  </a:schemeClr>
                </a:solidFill>
              </a:defRPr>
            </a:lvl3pPr>
            <a:lvl4pPr marL="1309083" indent="0" algn="ctr">
              <a:buNone/>
              <a:defRPr>
                <a:solidFill>
                  <a:schemeClr val="tx1">
                    <a:tint val="75000"/>
                  </a:schemeClr>
                </a:solidFill>
              </a:defRPr>
            </a:lvl4pPr>
            <a:lvl5pPr marL="1745445" indent="0" algn="ctr">
              <a:buNone/>
              <a:defRPr>
                <a:solidFill>
                  <a:schemeClr val="tx1">
                    <a:tint val="75000"/>
                  </a:schemeClr>
                </a:solidFill>
              </a:defRPr>
            </a:lvl5pPr>
            <a:lvl6pPr marL="2181806" indent="0" algn="ctr">
              <a:buNone/>
              <a:defRPr>
                <a:solidFill>
                  <a:schemeClr val="tx1">
                    <a:tint val="75000"/>
                  </a:schemeClr>
                </a:solidFill>
              </a:defRPr>
            </a:lvl6pPr>
            <a:lvl7pPr marL="2618167" indent="0" algn="ctr">
              <a:buNone/>
              <a:defRPr>
                <a:solidFill>
                  <a:schemeClr val="tx1">
                    <a:tint val="75000"/>
                  </a:schemeClr>
                </a:solidFill>
              </a:defRPr>
            </a:lvl7pPr>
            <a:lvl8pPr marL="3054529" indent="0" algn="ctr">
              <a:buNone/>
              <a:defRPr>
                <a:solidFill>
                  <a:schemeClr val="tx1">
                    <a:tint val="75000"/>
                  </a:schemeClr>
                </a:solidFill>
              </a:defRPr>
            </a:lvl8pPr>
            <a:lvl9pPr marL="349089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4" name="AutoShape 2" descr="Resultado de imagen de EIBAR MAYORES">
            <a:hlinkClick r:id="rId4"/>
          </p:cNvPr>
          <p:cNvSpPr>
            <a:spLocks noChangeAspect="1" noChangeArrowheads="1"/>
          </p:cNvSpPr>
          <p:nvPr userDrawn="1"/>
        </p:nvSpPr>
        <p:spPr bwMode="auto">
          <a:xfrm>
            <a:off x="41275" y="-2338388"/>
            <a:ext cx="733425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endParaRPr>
          </a:p>
        </p:txBody>
      </p:sp>
      <p:sp>
        <p:nvSpPr>
          <p:cNvPr id="5" name="AutoShape 4" descr="Resultado de imagen de EIBAR MAYORES">
            <a:hlinkClick r:id="rId4"/>
          </p:cNvPr>
          <p:cNvSpPr>
            <a:spLocks noChangeAspect="1" noChangeArrowheads="1"/>
          </p:cNvSpPr>
          <p:nvPr userDrawn="1"/>
        </p:nvSpPr>
        <p:spPr bwMode="auto">
          <a:xfrm>
            <a:off x="193675" y="-2185988"/>
            <a:ext cx="733425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endParaRPr>
          </a:p>
        </p:txBody>
      </p:sp>
      <p:pic>
        <p:nvPicPr>
          <p:cNvPr id="307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707630" y="4961890"/>
            <a:ext cx="2291464" cy="119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1805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dic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CuadroTexto"/>
          <p:cNvSpPr txBox="1"/>
          <p:nvPr userDrawn="1"/>
        </p:nvSpPr>
        <p:spPr>
          <a:xfrm>
            <a:off x="2495550" y="1704975"/>
            <a:ext cx="1695450" cy="657513"/>
          </a:xfrm>
          <a:prstGeom prst="rect">
            <a:avLst/>
          </a:prstGeom>
          <a:noFill/>
        </p:spPr>
        <p:txBody>
          <a:bodyPr wrap="square" lIns="87272" tIns="43637" rIns="87272" bIns="43637">
            <a:spAutoFit/>
          </a:bodyPr>
          <a:lstStyle/>
          <a:p>
            <a:pPr algn="ctr" defTabSz="872722" fontAlgn="auto">
              <a:spcBef>
                <a:spcPts val="0"/>
              </a:spcBef>
              <a:spcAft>
                <a:spcPts val="0"/>
              </a:spcAft>
              <a:defRPr/>
            </a:pPr>
            <a:r>
              <a:rPr lang="es-ES" sz="1500" b="1" dirty="0" smtClean="0">
                <a:solidFill>
                  <a:srgbClr val="FFFFFF"/>
                </a:solidFill>
                <a:latin typeface="Arial" panose="020B0604020202020204" pitchFamily="34" charset="0"/>
              </a:rPr>
              <a:t>AURKEZPENA/ </a:t>
            </a:r>
            <a:r>
              <a:rPr lang="es-ES" sz="1500" b="1" baseline="0" dirty="0" smtClean="0">
                <a:solidFill>
                  <a:srgbClr val="FFFFFF"/>
                </a:solidFill>
                <a:latin typeface="Arial" panose="020B0604020202020204" pitchFamily="34" charset="0"/>
              </a:rPr>
              <a:t> </a:t>
            </a:r>
          </a:p>
          <a:p>
            <a:pPr algn="ctr" defTabSz="872722" fontAlgn="auto">
              <a:spcBef>
                <a:spcPts val="0"/>
              </a:spcBef>
              <a:spcAft>
                <a:spcPts val="0"/>
              </a:spcAft>
              <a:defRPr/>
            </a:pPr>
            <a:endParaRPr lang="es-ES" sz="700" b="1" baseline="0" dirty="0" smtClean="0">
              <a:solidFill>
                <a:srgbClr val="FFFFFF"/>
              </a:solidFill>
              <a:latin typeface="Arial" panose="020B0604020202020204" pitchFamily="34" charset="0"/>
            </a:endParaRPr>
          </a:p>
          <a:p>
            <a:pPr algn="ctr" defTabSz="872722" fontAlgn="auto">
              <a:spcBef>
                <a:spcPts val="0"/>
              </a:spcBef>
              <a:spcAft>
                <a:spcPts val="0"/>
              </a:spcAft>
              <a:defRPr/>
            </a:pPr>
            <a:r>
              <a:rPr lang="es-ES" sz="1500" b="1" baseline="0" dirty="0" smtClean="0">
                <a:solidFill>
                  <a:srgbClr val="FFFFFF"/>
                </a:solidFill>
                <a:latin typeface="Arial" panose="020B0604020202020204" pitchFamily="34" charset="0"/>
              </a:rPr>
              <a:t>ÍNDICE</a:t>
            </a:r>
            <a:endParaRPr lang="es-ES" sz="1500" b="1" dirty="0">
              <a:solidFill>
                <a:srgbClr val="FFFFFF"/>
              </a:solidFill>
              <a:latin typeface="Arial" panose="020B0604020202020204" pitchFamily="34" charset="0"/>
            </a:endParaRPr>
          </a:p>
        </p:txBody>
      </p:sp>
      <p:sp>
        <p:nvSpPr>
          <p:cNvPr id="3" name="5 Marcador de número de diapositiva"/>
          <p:cNvSpPr>
            <a:spLocks noGrp="1"/>
          </p:cNvSpPr>
          <p:nvPr>
            <p:ph type="sldNum" sz="quarter" idx="10"/>
          </p:nvPr>
        </p:nvSpPr>
        <p:spPr/>
        <p:txBody>
          <a:bodyPr/>
          <a:lstStyle>
            <a:lvl1pPr>
              <a:defRPr>
                <a:latin typeface="Arial" panose="020B0604020202020204" pitchFamily="34" charset="0"/>
              </a:defRPr>
            </a:lvl1pPr>
          </a:lstStyle>
          <a:p>
            <a:fld id="{A846F913-EB4E-4E1E-B142-F97A04D7C12A}" type="slidenum">
              <a:rPr lang="es-ES" smtClean="0">
                <a:solidFill>
                  <a:srgbClr val="FFFFFF"/>
                </a:solidFill>
              </a:rPr>
              <a:pPr/>
              <a:t>‹Nº›</a:t>
            </a:fld>
            <a:endParaRPr lang="es-ES" dirty="0">
              <a:solidFill>
                <a:srgbClr val="FFFFFF"/>
              </a:solidFill>
            </a:endParaRPr>
          </a:p>
        </p:txBody>
      </p:sp>
    </p:spTree>
    <p:extLst>
      <p:ext uri="{BB962C8B-B14F-4D97-AF65-F5344CB8AC3E}">
        <p14:creationId xmlns:p14="http://schemas.microsoft.com/office/powerpoint/2010/main" val="35117991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pi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p:cNvSpPr>
          <p:nvPr/>
        </p:nvSpPr>
        <p:spPr bwMode="auto">
          <a:xfrm>
            <a:off x="754297" y="404816"/>
            <a:ext cx="90918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lstStyle/>
          <a:p>
            <a:pPr algn="ctr" defTabSz="871538"/>
            <a:endParaRPr lang="es-ES" sz="1900" b="1" dirty="0">
              <a:solidFill>
                <a:srgbClr val="FFFFFF"/>
              </a:solidFill>
              <a:latin typeface="Arial" panose="020B0604020202020204" pitchFamily="34" charset="0"/>
            </a:endParaRPr>
          </a:p>
        </p:txBody>
      </p:sp>
      <p:sp>
        <p:nvSpPr>
          <p:cNvPr id="4" name="5 Marcador de número de diapositiva"/>
          <p:cNvSpPr>
            <a:spLocks noGrp="1"/>
          </p:cNvSpPr>
          <p:nvPr>
            <p:ph type="sldNum" sz="quarter" idx="10"/>
          </p:nvPr>
        </p:nvSpPr>
        <p:spPr/>
        <p:txBody>
          <a:bodyPr/>
          <a:lstStyle>
            <a:lvl1pPr>
              <a:defRPr>
                <a:latin typeface="Arial" panose="020B0604020202020204" pitchFamily="34" charset="0"/>
              </a:defRPr>
            </a:lvl1pPr>
          </a:lstStyle>
          <a:p>
            <a:fld id="{12839480-68D5-4414-8F9F-E78D80D886D3}" type="slidenum">
              <a:rPr lang="es-ES" smtClean="0">
                <a:solidFill>
                  <a:srgbClr val="FFFFFF"/>
                </a:solidFill>
              </a:rPr>
              <a:pPr/>
              <a:t>‹Nº›</a:t>
            </a:fld>
            <a:endParaRPr lang="es-ES" dirty="0">
              <a:solidFill>
                <a:srgbClr val="FFFFFF"/>
              </a:solidFill>
            </a:endParaRPr>
          </a:p>
        </p:txBody>
      </p:sp>
    </p:spTree>
    <p:extLst>
      <p:ext uri="{BB962C8B-B14F-4D97-AF65-F5344CB8AC3E}">
        <p14:creationId xmlns:p14="http://schemas.microsoft.com/office/powerpoint/2010/main" val="40034519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a:xfrm>
            <a:off x="9546843" y="6500813"/>
            <a:ext cx="369272" cy="215900"/>
          </a:xfrm>
        </p:spPr>
        <p:txBody>
          <a:bodyPr/>
          <a:lstStyle>
            <a:lvl1pPr>
              <a:defRPr>
                <a:latin typeface="Arial" panose="020B0604020202020204" pitchFamily="34" charset="0"/>
              </a:defRPr>
            </a:lvl1pPr>
          </a:lstStyle>
          <a:p>
            <a:fld id="{16094999-D2A2-41F6-B610-C56051B81F25}" type="slidenum">
              <a:rPr lang="es-ES" smtClean="0">
                <a:solidFill>
                  <a:srgbClr val="FFFFFF"/>
                </a:solidFill>
              </a:rPr>
              <a:pPr/>
              <a:t>‹Nº›</a:t>
            </a:fld>
            <a:endParaRPr lang="es-ES" dirty="0">
              <a:solidFill>
                <a:srgbClr val="FFFFFF"/>
              </a:solidFill>
            </a:endParaRPr>
          </a:p>
        </p:txBody>
      </p:sp>
      <p:pic>
        <p:nvPicPr>
          <p:cNvPr id="409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9130" y="6406383"/>
            <a:ext cx="758190" cy="39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6143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7" name="2 Marcador de texto"/>
          <p:cNvSpPr>
            <a:spLocks noGrp="1"/>
          </p:cNvSpPr>
          <p:nvPr>
            <p:ph type="body" idx="1"/>
          </p:nvPr>
        </p:nvSpPr>
        <p:spPr bwMode="auto">
          <a:xfrm>
            <a:off x="595037" y="1571625"/>
            <a:ext cx="9249324"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72" tIns="43637" rIns="87272" bIns="43637"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6" name="5 Marcador de número de diapositiva"/>
          <p:cNvSpPr>
            <a:spLocks noGrp="1"/>
          </p:cNvSpPr>
          <p:nvPr>
            <p:ph type="sldNum" sz="quarter" idx="4"/>
          </p:nvPr>
        </p:nvSpPr>
        <p:spPr>
          <a:xfrm>
            <a:off x="9546843" y="6500813"/>
            <a:ext cx="369272" cy="215900"/>
          </a:xfrm>
          <a:prstGeom prst="rect">
            <a:avLst/>
          </a:prstGeom>
        </p:spPr>
        <p:txBody>
          <a:bodyPr vert="horz" wrap="square" lIns="87272" tIns="43637" rIns="87272" bIns="43637" numCol="1" anchor="ctr" anchorCtr="0" compatLnSpc="1">
            <a:prstTxWarp prst="textNoShape">
              <a:avLst/>
            </a:prstTxWarp>
          </a:bodyPr>
          <a:lstStyle>
            <a:lvl1pPr algn="r">
              <a:defRPr sz="800" b="1">
                <a:solidFill>
                  <a:schemeClr val="bg1"/>
                </a:solidFill>
                <a:latin typeface="Arial" panose="020B0604020202020204" pitchFamily="34" charset="0"/>
              </a:defRPr>
            </a:lvl1pPr>
          </a:lstStyle>
          <a:p>
            <a:pPr defTabSz="871538"/>
            <a:fld id="{2EA6AABA-FC09-4D0A-BB96-78707005E893}" type="slidenum">
              <a:rPr lang="es-ES" smtClean="0">
                <a:solidFill>
                  <a:srgbClr val="FFFFFF"/>
                </a:solidFill>
              </a:rPr>
              <a:pPr defTabSz="871538"/>
              <a:t>‹Nº›</a:t>
            </a:fld>
            <a:endParaRPr lang="es-ES" dirty="0">
              <a:solidFill>
                <a:srgbClr val="FFFFFF"/>
              </a:solidFill>
            </a:endParaRPr>
          </a:p>
        </p:txBody>
      </p:sp>
      <p:sp>
        <p:nvSpPr>
          <p:cNvPr id="2" name="1 Rectángulo"/>
          <p:cNvSpPr/>
          <p:nvPr/>
        </p:nvSpPr>
        <p:spPr>
          <a:xfrm>
            <a:off x="864554" y="494184"/>
            <a:ext cx="3403496" cy="230832"/>
          </a:xfrm>
          <a:prstGeom prst="rect">
            <a:avLst/>
          </a:prstGeom>
        </p:spPr>
        <p:txBody>
          <a:bodyPr wrap="none">
            <a:spAutoFit/>
          </a:bodyPr>
          <a:lstStyle/>
          <a:p>
            <a:r>
              <a:rPr lang="es-ES" sz="900" b="1" kern="1200" dirty="0" err="1" smtClean="0">
                <a:solidFill>
                  <a:schemeClr val="bg1"/>
                </a:solidFill>
                <a:effectLst/>
                <a:latin typeface="Arial" panose="020B0604020202020204" pitchFamily="34" charset="0"/>
                <a:ea typeface="+mn-ea"/>
                <a:cs typeface="+mn-cs"/>
              </a:rPr>
              <a:t>Eibarko</a:t>
            </a:r>
            <a:r>
              <a:rPr lang="es-ES" sz="900" b="1" kern="1200" dirty="0" smtClean="0">
                <a:solidFill>
                  <a:schemeClr val="bg1"/>
                </a:solidFill>
                <a:effectLst/>
                <a:latin typeface="Arial" panose="020B0604020202020204" pitchFamily="34" charset="0"/>
                <a:ea typeface="+mn-ea"/>
                <a:cs typeface="+mn-cs"/>
              </a:rPr>
              <a:t> </a:t>
            </a:r>
            <a:r>
              <a:rPr lang="es-ES" sz="900" b="1" kern="1200" dirty="0" err="1" smtClean="0">
                <a:solidFill>
                  <a:schemeClr val="bg1"/>
                </a:solidFill>
                <a:effectLst/>
                <a:latin typeface="Arial" panose="020B0604020202020204" pitchFamily="34" charset="0"/>
                <a:ea typeface="+mn-ea"/>
                <a:cs typeface="+mn-cs"/>
              </a:rPr>
              <a:t>Gizarte</a:t>
            </a:r>
            <a:r>
              <a:rPr lang="es-ES" sz="900" b="1" kern="1200" baseline="0" dirty="0" smtClean="0">
                <a:solidFill>
                  <a:schemeClr val="bg1"/>
                </a:solidFill>
                <a:effectLst/>
                <a:latin typeface="Arial" panose="020B0604020202020204" pitchFamily="34" charset="0"/>
                <a:ea typeface="+mn-ea"/>
                <a:cs typeface="+mn-cs"/>
              </a:rPr>
              <a:t> </a:t>
            </a:r>
            <a:r>
              <a:rPr lang="es-ES" sz="900" b="1" kern="1200" dirty="0" err="1" smtClean="0">
                <a:solidFill>
                  <a:schemeClr val="bg1"/>
                </a:solidFill>
                <a:effectLst/>
                <a:latin typeface="Arial" panose="020B0604020202020204" pitchFamily="34" charset="0"/>
                <a:ea typeface="+mn-ea"/>
                <a:cs typeface="+mn-cs"/>
              </a:rPr>
              <a:t>Diagnostikoa</a:t>
            </a:r>
            <a:r>
              <a:rPr lang="es-ES" sz="900" b="1" kern="1200" baseline="0" dirty="0" smtClean="0">
                <a:solidFill>
                  <a:schemeClr val="bg1"/>
                </a:solidFill>
                <a:effectLst/>
                <a:latin typeface="Arial" panose="020B0604020202020204" pitchFamily="34" charset="0"/>
                <a:ea typeface="+mn-ea"/>
                <a:cs typeface="+mn-cs"/>
              </a:rPr>
              <a:t> / </a:t>
            </a:r>
            <a:r>
              <a:rPr lang="es-ES" sz="900" b="1" kern="1200" dirty="0" smtClean="0">
                <a:solidFill>
                  <a:schemeClr val="bg1"/>
                </a:solidFill>
                <a:effectLst/>
                <a:latin typeface="Arial" panose="020B0604020202020204" pitchFamily="34" charset="0"/>
                <a:ea typeface="+mn-ea"/>
                <a:cs typeface="+mn-cs"/>
              </a:rPr>
              <a:t>Diagnóstico Social de Eibar</a:t>
            </a:r>
            <a:endParaRPr lang="es-ES" sz="900" kern="1200" dirty="0">
              <a:solidFill>
                <a:schemeClr val="tx1"/>
              </a:solidFill>
              <a:effectLst/>
              <a:latin typeface="Arial" panose="020B0604020202020204" pitchFamily="34" charset="0"/>
              <a:ea typeface="+mn-ea"/>
              <a:cs typeface="+mn-cs"/>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9130" y="6406383"/>
            <a:ext cx="758190" cy="39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916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hdr="0" ftr="0" dt="0"/>
  <p:txStyles>
    <p:titleStyle>
      <a:lvl1pPr algn="ctr" defTabSz="871538" rtl="0" fontAlgn="base">
        <a:spcBef>
          <a:spcPct val="0"/>
        </a:spcBef>
        <a:spcAft>
          <a:spcPct val="0"/>
        </a:spcAft>
        <a:defRPr sz="1900" b="1" kern="1200">
          <a:solidFill>
            <a:schemeClr val="bg1"/>
          </a:solidFill>
          <a:latin typeface="Century Gothic" pitchFamily="34" charset="0"/>
          <a:ea typeface="+mj-ea"/>
          <a:cs typeface="+mj-cs"/>
        </a:defRPr>
      </a:lvl1pPr>
      <a:lvl2pPr algn="ctr" defTabSz="871538" rtl="0" fontAlgn="base">
        <a:spcBef>
          <a:spcPct val="0"/>
        </a:spcBef>
        <a:spcAft>
          <a:spcPct val="0"/>
        </a:spcAft>
        <a:defRPr sz="1900" b="1">
          <a:solidFill>
            <a:schemeClr val="bg1"/>
          </a:solidFill>
          <a:latin typeface="Century Gothic" pitchFamily="34" charset="0"/>
        </a:defRPr>
      </a:lvl2pPr>
      <a:lvl3pPr algn="ctr" defTabSz="871538" rtl="0" fontAlgn="base">
        <a:spcBef>
          <a:spcPct val="0"/>
        </a:spcBef>
        <a:spcAft>
          <a:spcPct val="0"/>
        </a:spcAft>
        <a:defRPr sz="1900" b="1">
          <a:solidFill>
            <a:schemeClr val="bg1"/>
          </a:solidFill>
          <a:latin typeface="Century Gothic" pitchFamily="34" charset="0"/>
        </a:defRPr>
      </a:lvl3pPr>
      <a:lvl4pPr algn="ctr" defTabSz="871538" rtl="0" fontAlgn="base">
        <a:spcBef>
          <a:spcPct val="0"/>
        </a:spcBef>
        <a:spcAft>
          <a:spcPct val="0"/>
        </a:spcAft>
        <a:defRPr sz="1900" b="1">
          <a:solidFill>
            <a:schemeClr val="bg1"/>
          </a:solidFill>
          <a:latin typeface="Century Gothic" pitchFamily="34" charset="0"/>
        </a:defRPr>
      </a:lvl4pPr>
      <a:lvl5pPr algn="ctr" defTabSz="871538" rtl="0" fontAlgn="base">
        <a:spcBef>
          <a:spcPct val="0"/>
        </a:spcBef>
        <a:spcAft>
          <a:spcPct val="0"/>
        </a:spcAft>
        <a:defRPr sz="1900" b="1">
          <a:solidFill>
            <a:schemeClr val="bg1"/>
          </a:solidFill>
          <a:latin typeface="Century Gothic" pitchFamily="34" charset="0"/>
        </a:defRPr>
      </a:lvl5pPr>
      <a:lvl6pPr marL="457200" algn="ctr" defTabSz="871538" rtl="0" fontAlgn="base">
        <a:spcBef>
          <a:spcPct val="0"/>
        </a:spcBef>
        <a:spcAft>
          <a:spcPct val="0"/>
        </a:spcAft>
        <a:defRPr sz="1900" b="1">
          <a:solidFill>
            <a:schemeClr val="bg1"/>
          </a:solidFill>
          <a:latin typeface="Century Gothic" pitchFamily="34" charset="0"/>
        </a:defRPr>
      </a:lvl6pPr>
      <a:lvl7pPr marL="914400" algn="ctr" defTabSz="871538" rtl="0" fontAlgn="base">
        <a:spcBef>
          <a:spcPct val="0"/>
        </a:spcBef>
        <a:spcAft>
          <a:spcPct val="0"/>
        </a:spcAft>
        <a:defRPr sz="1900" b="1">
          <a:solidFill>
            <a:schemeClr val="bg1"/>
          </a:solidFill>
          <a:latin typeface="Century Gothic" pitchFamily="34" charset="0"/>
        </a:defRPr>
      </a:lvl7pPr>
      <a:lvl8pPr marL="1371600" algn="ctr" defTabSz="871538" rtl="0" fontAlgn="base">
        <a:spcBef>
          <a:spcPct val="0"/>
        </a:spcBef>
        <a:spcAft>
          <a:spcPct val="0"/>
        </a:spcAft>
        <a:defRPr sz="1900" b="1">
          <a:solidFill>
            <a:schemeClr val="bg1"/>
          </a:solidFill>
          <a:latin typeface="Century Gothic" pitchFamily="34" charset="0"/>
        </a:defRPr>
      </a:lvl8pPr>
      <a:lvl9pPr marL="1828800" algn="ctr" defTabSz="871538" rtl="0" fontAlgn="base">
        <a:spcBef>
          <a:spcPct val="0"/>
        </a:spcBef>
        <a:spcAft>
          <a:spcPct val="0"/>
        </a:spcAft>
        <a:defRPr sz="1900" b="1">
          <a:solidFill>
            <a:schemeClr val="bg1"/>
          </a:solidFill>
          <a:latin typeface="Century Gothic" pitchFamily="34" charset="0"/>
        </a:defRPr>
      </a:lvl9pPr>
    </p:titleStyle>
    <p:bodyStyle>
      <a:lvl1pPr marL="327025" indent="-327025" algn="l" defTabSz="871538" rtl="0" fontAlgn="base">
        <a:spcBef>
          <a:spcPct val="20000"/>
        </a:spcBef>
        <a:spcAft>
          <a:spcPct val="0"/>
        </a:spcAft>
        <a:buFont typeface="Arial" charset="0"/>
        <a:buChar char="•"/>
        <a:defRPr sz="1500" b="1" kern="1200">
          <a:solidFill>
            <a:srgbClr val="34302E"/>
          </a:solidFill>
          <a:latin typeface="Arial" panose="020B0604020202020204" pitchFamily="34" charset="0"/>
          <a:ea typeface="+mn-ea"/>
          <a:cs typeface="+mn-cs"/>
        </a:defRPr>
      </a:lvl1pPr>
      <a:lvl2pPr marL="708025" indent="-271463" algn="l" defTabSz="871538" rtl="0" fontAlgn="base">
        <a:spcBef>
          <a:spcPct val="20000"/>
        </a:spcBef>
        <a:spcAft>
          <a:spcPct val="0"/>
        </a:spcAft>
        <a:buFont typeface="Arial" charset="0"/>
        <a:buChar char="–"/>
        <a:defRPr sz="1300" kern="1200">
          <a:solidFill>
            <a:srgbClr val="34302E"/>
          </a:solidFill>
          <a:latin typeface="Arial" panose="020B0604020202020204" pitchFamily="34" charset="0"/>
          <a:ea typeface="+mn-ea"/>
          <a:cs typeface="+mn-cs"/>
        </a:defRPr>
      </a:lvl2pPr>
      <a:lvl3pPr marL="1090613" indent="-217488" algn="l" defTabSz="871538" rtl="0" fontAlgn="base">
        <a:spcBef>
          <a:spcPct val="20000"/>
        </a:spcBef>
        <a:spcAft>
          <a:spcPct val="0"/>
        </a:spcAft>
        <a:buFont typeface="Arial" charset="0"/>
        <a:buChar char="•"/>
        <a:defRPr sz="1100" kern="1200">
          <a:solidFill>
            <a:srgbClr val="34302E"/>
          </a:solidFill>
          <a:latin typeface="Arial" panose="020B0604020202020204" pitchFamily="34" charset="0"/>
          <a:ea typeface="+mn-ea"/>
          <a:cs typeface="+mn-cs"/>
        </a:defRPr>
      </a:lvl3pPr>
      <a:lvl4pPr marL="1527175" indent="-217488" algn="l" defTabSz="871538" rtl="0" fontAlgn="base">
        <a:spcBef>
          <a:spcPct val="20000"/>
        </a:spcBef>
        <a:spcAft>
          <a:spcPct val="0"/>
        </a:spcAft>
        <a:buFont typeface="Arial" charset="0"/>
        <a:buChar char="–"/>
        <a:defRPr sz="1000" kern="1200">
          <a:solidFill>
            <a:srgbClr val="34302E"/>
          </a:solidFill>
          <a:latin typeface="Arial" panose="020B0604020202020204" pitchFamily="34" charset="0"/>
          <a:ea typeface="+mn-ea"/>
          <a:cs typeface="+mn-cs"/>
        </a:defRPr>
      </a:lvl4pPr>
      <a:lvl5pPr marL="1962150" indent="-217488" algn="l" defTabSz="871538" rtl="0" fontAlgn="base">
        <a:spcBef>
          <a:spcPct val="20000"/>
        </a:spcBef>
        <a:spcAft>
          <a:spcPct val="0"/>
        </a:spcAft>
        <a:buFont typeface="Arial" charset="0"/>
        <a:buChar char="»"/>
        <a:defRPr sz="900" kern="1200">
          <a:solidFill>
            <a:srgbClr val="34302E"/>
          </a:solidFill>
          <a:latin typeface="Arial" panose="020B0604020202020204" pitchFamily="34" charset="0"/>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s-E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image" Target="../media/image168.png"/></Relationships>
</file>

<file path=ppt/slides/_rels/slide10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05.xml.rels><?xml version="1.0" encoding="UTF-8" standalone="yes"?>
<Relationships xmlns="http://schemas.openxmlformats.org/package/2006/relationships"><Relationship Id="rId3" Type="http://schemas.openxmlformats.org/officeDocument/2006/relationships/image" Target="../media/image172.emf"/><Relationship Id="rId2" Type="http://schemas.openxmlformats.org/officeDocument/2006/relationships/notesSlide" Target="../notesSlides/notesSlide104.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06.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05.xml"/><Relationship Id="rId1" Type="http://schemas.openxmlformats.org/officeDocument/2006/relationships/slideLayout" Target="../slideLayouts/slideLayout4.xml"/><Relationship Id="rId4" Type="http://schemas.openxmlformats.org/officeDocument/2006/relationships/image" Target="../media/image174.png"/></Relationships>
</file>

<file path=ppt/slides/_rels/slide107.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06.xml"/><Relationship Id="rId1" Type="http://schemas.openxmlformats.org/officeDocument/2006/relationships/slideLayout" Target="../slideLayouts/slideLayout4.xml"/><Relationship Id="rId4" Type="http://schemas.openxmlformats.org/officeDocument/2006/relationships/image" Target="../media/image176.png"/></Relationships>
</file>

<file path=ppt/slides/_rels/slide108.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07.xml"/><Relationship Id="rId1" Type="http://schemas.openxmlformats.org/officeDocument/2006/relationships/slideLayout" Target="../slideLayouts/slideLayout4.xml"/><Relationship Id="rId4" Type="http://schemas.openxmlformats.org/officeDocument/2006/relationships/image" Target="../media/image178.png"/></Relationships>
</file>

<file path=ppt/slides/_rels/slide10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08.xml"/><Relationship Id="rId1" Type="http://schemas.openxmlformats.org/officeDocument/2006/relationships/slideLayout" Target="../slideLayouts/slideLayout4.xml"/><Relationship Id="rId4" Type="http://schemas.openxmlformats.org/officeDocument/2006/relationships/image" Target="../media/image18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1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1.emf"/></Relationships>
</file>

<file path=ppt/slides/_rels/slide3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70.emf"/><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0.emf"/><Relationship Id="rId5" Type="http://schemas.openxmlformats.org/officeDocument/2006/relationships/package" Target="../embeddings/Microsoft_Word_Document2.docx"/><Relationship Id="rId4" Type="http://schemas.openxmlformats.org/officeDocument/2006/relationships/image" Target="../media/image81.emf"/></Relationships>
</file>

<file path=ppt/slides/_rels/slide4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83.emf"/></Relationships>
</file>

<file path=ppt/slides/_rels/slide4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96.emf"/><Relationship Id="rId4" Type="http://schemas.openxmlformats.org/officeDocument/2006/relationships/image" Target="../media/image95.emf"/></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99.png"/><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03.emf"/></Relationships>
</file>

<file path=ppt/slides/_rels/slide6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05.emf"/></Relationships>
</file>

<file path=ppt/slides/_rels/slide62.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111.emf"/></Relationships>
</file>

<file path=ppt/slides/_rels/slide6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6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16.emf"/></Relationships>
</file>

<file path=ppt/slides/_rels/slide72.xml.rels><?xml version="1.0" encoding="UTF-8" standalone="yes"?>
<Relationships xmlns="http://schemas.openxmlformats.org/package/2006/relationships"><Relationship Id="rId3" Type="http://schemas.openxmlformats.org/officeDocument/2006/relationships/image" Target="../media/image117.emf"/><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18.emf"/></Relationships>
</file>

<file path=ppt/slides/_rels/slide7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 Id="rId9" Type="http://schemas.openxmlformats.org/officeDocument/2006/relationships/image" Target="../media/image127.png"/></Relationships>
</file>

<file path=ppt/slides/_rels/slide77.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notesSlide" Target="../notesSlides/notesSlide76.xml"/><Relationship Id="rId1" Type="http://schemas.openxmlformats.org/officeDocument/2006/relationships/slideLayout" Target="../slideLayouts/slideLayout4.xml"/><Relationship Id="rId5" Type="http://schemas.openxmlformats.org/officeDocument/2006/relationships/image" Target="../media/image130.png"/><Relationship Id="rId4" Type="http://schemas.openxmlformats.org/officeDocument/2006/relationships/image" Target="../media/image129.emf"/></Relationships>
</file>

<file path=ppt/slides/_rels/slide78.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132.png"/></Relationships>
</file>

<file path=ppt/slides/_rels/slide79.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13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138.png"/></Relationships>
</file>

<file path=ppt/slides/_rels/slide8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138.png"/></Relationships>
</file>

<file path=ppt/slides/_rels/slide8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41.emf"/><Relationship Id="rId7" Type="http://schemas.openxmlformats.org/officeDocument/2006/relationships/image" Target="../media/image145.png"/><Relationship Id="rId2" Type="http://schemas.openxmlformats.org/officeDocument/2006/relationships/notesSlide" Target="../notesSlides/notesSlide86.xml"/><Relationship Id="rId1" Type="http://schemas.openxmlformats.org/officeDocument/2006/relationships/slideLayout" Target="../slideLayouts/slideLayout4.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88.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image" Target="../media/image147.emf"/><Relationship Id="rId4" Type="http://schemas.openxmlformats.org/officeDocument/2006/relationships/chart" Target="../charts/chart2.xml"/></Relationships>
</file>

<file path=ppt/slides/_rels/slide89.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14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151.emf"/></Relationships>
</file>

<file path=ppt/slides/_rels/slide9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92.xml"/><Relationship Id="rId1" Type="http://schemas.openxmlformats.org/officeDocument/2006/relationships/slideLayout" Target="../slideLayouts/slideLayout4.xml"/><Relationship Id="rId5" Type="http://schemas.openxmlformats.org/officeDocument/2006/relationships/image" Target="../media/image156.png"/><Relationship Id="rId4" Type="http://schemas.openxmlformats.org/officeDocument/2006/relationships/image" Target="../media/image155.png"/></Relationships>
</file>

<file path=ppt/slides/_rels/slide9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158.emf"/></Relationships>
</file>

<file path=ppt/slides/_rels/slide9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160.png"/></Relationships>
</file>

<file path=ppt/slides/_rels/slide9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image" Target="../media/image162.png"/></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63.png"/><Relationship Id="rId4" Type="http://schemas.openxmlformats.org/officeDocument/2006/relationships/image" Target="../media/image41.png"/></Relationships>
</file>

<file path=ppt/slides/_rels/slide9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97.xml"/><Relationship Id="rId1" Type="http://schemas.openxmlformats.org/officeDocument/2006/relationships/slideLayout" Target="../slideLayouts/slideLayout4.xml"/><Relationship Id="rId5" Type="http://schemas.openxmlformats.org/officeDocument/2006/relationships/image" Target="../media/image87.png"/><Relationship Id="rId4" Type="http://schemas.openxmlformats.org/officeDocument/2006/relationships/image" Target="../media/image165.png"/></Relationships>
</file>

<file path=ppt/slides/_rels/slide9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1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Rectangle 12"/>
          <p:cNvSpPr>
            <a:spLocks noChangeArrowheads="1"/>
          </p:cNvSpPr>
          <p:nvPr/>
        </p:nvSpPr>
        <p:spPr bwMode="auto">
          <a:xfrm>
            <a:off x="7563969" y="4546605"/>
            <a:ext cx="2509656" cy="2144713"/>
          </a:xfrm>
          <a:prstGeom prst="rect">
            <a:avLst/>
          </a:prstGeom>
          <a:noFill/>
          <a:ln w="9525">
            <a:solidFill>
              <a:srgbClr val="DDE7E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pPr algn="ctr" defTabSz="871538" eaLnBrk="0" hangingPunct="0">
              <a:lnSpc>
                <a:spcPct val="120000"/>
              </a:lnSpc>
            </a:pPr>
            <a:endParaRPr lang="es-ES_tradnl" sz="1100" dirty="0">
              <a:solidFill>
                <a:srgbClr val="000000"/>
              </a:solidFill>
              <a:latin typeface="Arial" panose="020B0604020202020204" pitchFamily="34" charset="0"/>
            </a:endParaRPr>
          </a:p>
        </p:txBody>
      </p:sp>
      <p:sp>
        <p:nvSpPr>
          <p:cNvPr id="6168" name="3 Título"/>
          <p:cNvSpPr>
            <a:spLocks/>
          </p:cNvSpPr>
          <p:nvPr/>
        </p:nvSpPr>
        <p:spPr bwMode="auto">
          <a:xfrm>
            <a:off x="2874237" y="2851252"/>
            <a:ext cx="2174013" cy="4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2" tIns="43637" rIns="87272" bIns="43637" anchor="ctr">
            <a:spAutoFit/>
          </a:bodyPr>
          <a:lstStyle/>
          <a:p>
            <a:pPr defTabSz="871538">
              <a:spcAft>
                <a:spcPct val="50000"/>
              </a:spcAft>
            </a:pPr>
            <a:r>
              <a:rPr lang="es-ES" sz="1100" b="1" dirty="0" err="1" smtClean="0">
                <a:solidFill>
                  <a:schemeClr val="bg1"/>
                </a:solidFill>
                <a:latin typeface="Arial" panose="020B0604020202020204" pitchFamily="34" charset="0"/>
                <a:cs typeface="Arial" panose="020B0604020202020204" pitchFamily="34" charset="0"/>
              </a:rPr>
              <a:t>Eibarko</a:t>
            </a:r>
            <a:r>
              <a:rPr lang="es-ES" sz="1100" b="1" dirty="0" smtClean="0">
                <a:solidFill>
                  <a:schemeClr val="bg1"/>
                </a:solidFill>
                <a:latin typeface="Arial" panose="020B0604020202020204" pitchFamily="34" charset="0"/>
                <a:cs typeface="Arial" panose="020B0604020202020204" pitchFamily="34" charset="0"/>
              </a:rPr>
              <a:t> </a:t>
            </a:r>
            <a:r>
              <a:rPr lang="es-ES" sz="1100" b="1" dirty="0" err="1" smtClean="0">
                <a:solidFill>
                  <a:schemeClr val="bg1"/>
                </a:solidFill>
                <a:latin typeface="Arial" panose="020B0604020202020204" pitchFamily="34" charset="0"/>
                <a:cs typeface="Arial" panose="020B0604020202020204" pitchFamily="34" charset="0"/>
              </a:rPr>
              <a:t>Gizarte</a:t>
            </a:r>
            <a:r>
              <a:rPr lang="es-ES" sz="1100" b="1" dirty="0" smtClean="0">
                <a:solidFill>
                  <a:schemeClr val="bg1"/>
                </a:solidFill>
                <a:latin typeface="Arial" panose="020B0604020202020204" pitchFamily="34" charset="0"/>
                <a:cs typeface="Arial" panose="020B0604020202020204" pitchFamily="34" charset="0"/>
              </a:rPr>
              <a:t> </a:t>
            </a:r>
            <a:r>
              <a:rPr lang="es-ES" sz="1100" b="1" dirty="0" err="1" smtClean="0">
                <a:solidFill>
                  <a:schemeClr val="bg1"/>
                </a:solidFill>
                <a:latin typeface="Arial" panose="020B0604020202020204" pitchFamily="34" charset="0"/>
                <a:cs typeface="Arial" panose="020B0604020202020204" pitchFamily="34" charset="0"/>
              </a:rPr>
              <a:t>Diagnostikoa</a:t>
            </a:r>
            <a:r>
              <a:rPr lang="es-ES" sz="1100" b="1" dirty="0" smtClean="0">
                <a:solidFill>
                  <a:schemeClr val="bg1"/>
                </a:solidFill>
                <a:latin typeface="Arial" panose="020B0604020202020204" pitchFamily="34" charset="0"/>
                <a:cs typeface="Arial" panose="020B0604020202020204" pitchFamily="34" charset="0"/>
              </a:rPr>
              <a:t> / Diagnóstico Social de Eibar</a:t>
            </a:r>
            <a:endParaRPr lang="es-ES" sz="1100" b="1" dirty="0">
              <a:solidFill>
                <a:schemeClr val="bg1"/>
              </a:solidFill>
              <a:latin typeface="Arial" panose="020B0604020202020204" pitchFamily="34" charset="0"/>
              <a:cs typeface="Arial" panose="020B0604020202020204" pitchFamily="34" charset="0"/>
            </a:endParaRPr>
          </a:p>
        </p:txBody>
      </p:sp>
      <p:sp>
        <p:nvSpPr>
          <p:cNvPr id="6170" name="2 Subtítulo"/>
          <p:cNvSpPr txBox="1">
            <a:spLocks/>
          </p:cNvSpPr>
          <p:nvPr/>
        </p:nvSpPr>
        <p:spPr bwMode="auto">
          <a:xfrm>
            <a:off x="2874237" y="4221135"/>
            <a:ext cx="1734367" cy="22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2" tIns="43637" rIns="87272" bIns="43637">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871538" fontAlgn="base">
              <a:spcBef>
                <a:spcPct val="0"/>
              </a:spcBef>
              <a:spcAft>
                <a:spcPct val="0"/>
              </a:spcAft>
              <a:defRPr>
                <a:solidFill>
                  <a:schemeClr val="tx1"/>
                </a:solidFill>
                <a:latin typeface="Century Gothic" pitchFamily="34" charset="0"/>
              </a:defRPr>
            </a:lvl6pPr>
            <a:lvl7pPr marL="2971800" indent="-228600" defTabSz="871538" fontAlgn="base">
              <a:spcBef>
                <a:spcPct val="0"/>
              </a:spcBef>
              <a:spcAft>
                <a:spcPct val="0"/>
              </a:spcAft>
              <a:defRPr>
                <a:solidFill>
                  <a:schemeClr val="tx1"/>
                </a:solidFill>
                <a:latin typeface="Century Gothic" pitchFamily="34" charset="0"/>
              </a:defRPr>
            </a:lvl7pPr>
            <a:lvl8pPr marL="3429000" indent="-228600" defTabSz="871538" fontAlgn="base">
              <a:spcBef>
                <a:spcPct val="0"/>
              </a:spcBef>
              <a:spcAft>
                <a:spcPct val="0"/>
              </a:spcAft>
              <a:defRPr>
                <a:solidFill>
                  <a:schemeClr val="tx1"/>
                </a:solidFill>
                <a:latin typeface="Century Gothic" pitchFamily="34" charset="0"/>
              </a:defRPr>
            </a:lvl8pPr>
            <a:lvl9pPr marL="3886200" indent="-228600" defTabSz="871538" fontAlgn="base">
              <a:spcBef>
                <a:spcPct val="0"/>
              </a:spcBef>
              <a:spcAft>
                <a:spcPct val="0"/>
              </a:spcAft>
              <a:defRPr>
                <a:solidFill>
                  <a:schemeClr val="tx1"/>
                </a:solidFill>
                <a:latin typeface="Century Gothic" pitchFamily="34" charset="0"/>
              </a:defRPr>
            </a:lvl9pPr>
          </a:lstStyle>
          <a:p>
            <a:pPr defTabSz="871538"/>
            <a:r>
              <a:rPr lang="es-ES" dirty="0" smtClean="0">
                <a:solidFill>
                  <a:srgbClr val="FFFFFF"/>
                </a:solidFill>
                <a:latin typeface="Arial" panose="020B0604020202020204" pitchFamily="34" charset="0"/>
                <a:cs typeface="Arial" panose="020B0604020202020204" pitchFamily="34" charset="0"/>
              </a:rPr>
              <a:t>2018ko </a:t>
            </a:r>
            <a:r>
              <a:rPr lang="es-ES" dirty="0" err="1" smtClean="0">
                <a:solidFill>
                  <a:srgbClr val="FFFFFF"/>
                </a:solidFill>
                <a:latin typeface="Arial" panose="020B0604020202020204" pitchFamily="34" charset="0"/>
                <a:cs typeface="Arial" panose="020B0604020202020204" pitchFamily="34" charset="0"/>
              </a:rPr>
              <a:t>Otsaila</a:t>
            </a:r>
            <a:r>
              <a:rPr lang="es-ES" dirty="0" smtClean="0">
                <a:solidFill>
                  <a:srgbClr val="FFFFFF"/>
                </a:solidFill>
                <a:latin typeface="Arial" panose="020B0604020202020204" pitchFamily="34" charset="0"/>
                <a:cs typeface="Arial" panose="020B0604020202020204" pitchFamily="34" charset="0"/>
              </a:rPr>
              <a:t> / Febrero 2018</a:t>
            </a:r>
            <a:endParaRPr lang="es-ES" dirty="0">
              <a:solidFill>
                <a:srgbClr val="FFFFFF"/>
              </a:solidFill>
              <a:latin typeface="Arial" panose="020B0604020202020204" pitchFamily="34" charset="0"/>
              <a:cs typeface="Arial" panose="020B0604020202020204" pitchFamily="34" charset="0"/>
            </a:endParaRPr>
          </a:p>
        </p:txBody>
      </p:sp>
      <p:sp>
        <p:nvSpPr>
          <p:cNvPr id="6171" name="Rectangle 27"/>
          <p:cNvSpPr>
            <a:spLocks noChangeArrowheads="1"/>
          </p:cNvSpPr>
          <p:nvPr/>
        </p:nvSpPr>
        <p:spPr bwMode="auto">
          <a:xfrm>
            <a:off x="7611225" y="4559305"/>
            <a:ext cx="2509656"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E7EB"/>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pPr algn="ctr" defTabSz="871538" eaLnBrk="0" hangingPunct="0">
              <a:lnSpc>
                <a:spcPct val="120000"/>
              </a:lnSpc>
            </a:pPr>
            <a:endParaRPr lang="es-ES_tradnl" sz="1100" dirty="0">
              <a:solidFill>
                <a:srgbClr val="000000"/>
              </a:solidFill>
              <a:latin typeface="Arial" panose="020B0604020202020204" pitchFamily="34" charset="0"/>
            </a:endParaRPr>
          </a:p>
        </p:txBody>
      </p:sp>
      <p:sp>
        <p:nvSpPr>
          <p:cNvPr id="6" name="2 Subtítulo"/>
          <p:cNvSpPr txBox="1">
            <a:spLocks/>
          </p:cNvSpPr>
          <p:nvPr/>
        </p:nvSpPr>
        <p:spPr bwMode="auto">
          <a:xfrm>
            <a:off x="2874237" y="3606555"/>
            <a:ext cx="2174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2" tIns="43637" rIns="87272" bIns="43637">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871538" fontAlgn="base">
              <a:spcBef>
                <a:spcPct val="0"/>
              </a:spcBef>
              <a:spcAft>
                <a:spcPct val="0"/>
              </a:spcAft>
              <a:defRPr>
                <a:solidFill>
                  <a:schemeClr val="tx1"/>
                </a:solidFill>
                <a:latin typeface="Century Gothic" pitchFamily="34" charset="0"/>
              </a:defRPr>
            </a:lvl6pPr>
            <a:lvl7pPr marL="2971800" indent="-228600" defTabSz="871538" fontAlgn="base">
              <a:spcBef>
                <a:spcPct val="0"/>
              </a:spcBef>
              <a:spcAft>
                <a:spcPct val="0"/>
              </a:spcAft>
              <a:defRPr>
                <a:solidFill>
                  <a:schemeClr val="tx1"/>
                </a:solidFill>
                <a:latin typeface="Century Gothic" pitchFamily="34" charset="0"/>
              </a:defRPr>
            </a:lvl7pPr>
            <a:lvl8pPr marL="3429000" indent="-228600" defTabSz="871538" fontAlgn="base">
              <a:spcBef>
                <a:spcPct val="0"/>
              </a:spcBef>
              <a:spcAft>
                <a:spcPct val="0"/>
              </a:spcAft>
              <a:defRPr>
                <a:solidFill>
                  <a:schemeClr val="tx1"/>
                </a:solidFill>
                <a:latin typeface="Century Gothic" pitchFamily="34" charset="0"/>
              </a:defRPr>
            </a:lvl8pPr>
            <a:lvl9pPr marL="3886200" indent="-228600" defTabSz="871538" fontAlgn="base">
              <a:spcBef>
                <a:spcPct val="0"/>
              </a:spcBef>
              <a:spcAft>
                <a:spcPct val="0"/>
              </a:spcAft>
              <a:defRPr>
                <a:solidFill>
                  <a:schemeClr val="tx1"/>
                </a:solidFill>
                <a:latin typeface="Century Gothic" pitchFamily="34" charset="0"/>
              </a:defRPr>
            </a:lvl9pPr>
          </a:lstStyle>
          <a:p>
            <a:pPr defTabSz="871538"/>
            <a:r>
              <a:rPr lang="es-ES" dirty="0" smtClean="0">
                <a:solidFill>
                  <a:srgbClr val="FFFFFF"/>
                </a:solidFill>
                <a:latin typeface="Arial" panose="020B0604020202020204" pitchFamily="34" charset="0"/>
                <a:cs typeface="Arial" panose="020B0604020202020204" pitchFamily="34" charset="0"/>
              </a:rPr>
              <a:t>Resumen ejecutivo / </a:t>
            </a:r>
            <a:r>
              <a:rPr lang="es-ES" dirty="0" err="1" smtClean="0">
                <a:solidFill>
                  <a:srgbClr val="FFFFFF"/>
                </a:solidFill>
                <a:latin typeface="Arial" panose="020B0604020202020204" pitchFamily="34" charset="0"/>
                <a:cs typeface="Arial" panose="020B0604020202020204" pitchFamily="34" charset="0"/>
              </a:rPr>
              <a:t>Laburpen</a:t>
            </a:r>
            <a:r>
              <a:rPr lang="es-ES" dirty="0" smtClean="0">
                <a:solidFill>
                  <a:srgbClr val="FFFFFF"/>
                </a:solidFill>
                <a:latin typeface="Arial" panose="020B0604020202020204" pitchFamily="34" charset="0"/>
                <a:cs typeface="Arial" panose="020B0604020202020204" pitchFamily="34" charset="0"/>
              </a:rPr>
              <a:t> </a:t>
            </a:r>
            <a:r>
              <a:rPr lang="es-ES" dirty="0" err="1" smtClean="0">
                <a:solidFill>
                  <a:srgbClr val="FFFFFF"/>
                </a:solidFill>
                <a:latin typeface="Arial" panose="020B0604020202020204" pitchFamily="34" charset="0"/>
                <a:cs typeface="Arial" panose="020B0604020202020204" pitchFamily="34" charset="0"/>
              </a:rPr>
              <a:t>Exekutiboa</a:t>
            </a:r>
            <a:r>
              <a:rPr lang="es-ES" dirty="0" smtClean="0">
                <a:solidFill>
                  <a:srgbClr val="FFFFFF"/>
                </a:solidFill>
                <a:latin typeface="Arial" panose="020B0604020202020204" pitchFamily="34" charset="0"/>
                <a:cs typeface="Arial" panose="020B0604020202020204" pitchFamily="34" charset="0"/>
              </a:rPr>
              <a:t> </a:t>
            </a:r>
            <a:endParaRPr lang="es-E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78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56060" y="1541599"/>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10</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8" name="7 Rectángulo"/>
          <p:cNvSpPr/>
          <p:nvPr/>
        </p:nvSpPr>
        <p:spPr>
          <a:xfrm>
            <a:off x="824180" y="1553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EIBARKO GIZARTE ZERBITZUEN JARDUERAK</a:t>
            </a:r>
            <a:endParaRPr lang="es-ES" sz="1600" b="1" dirty="0">
              <a:solidFill>
                <a:schemeClr val="bg1"/>
              </a:solidFill>
            </a:endParaRPr>
          </a:p>
        </p:txBody>
      </p:sp>
      <p:sp>
        <p:nvSpPr>
          <p:cNvPr id="11" name="10 CuadroTexto"/>
          <p:cNvSpPr txBox="1"/>
          <p:nvPr/>
        </p:nvSpPr>
        <p:spPr>
          <a:xfrm>
            <a:off x="997397" y="2035156"/>
            <a:ext cx="3582509" cy="446276"/>
          </a:xfrm>
          <a:prstGeom prst="rect">
            <a:avLst/>
          </a:prstGeom>
          <a:solidFill>
            <a:schemeClr val="bg1"/>
          </a:solidFill>
          <a:ln>
            <a:solidFill>
              <a:schemeClr val="accent1"/>
            </a:solidFill>
          </a:ln>
        </p:spPr>
        <p:txBody>
          <a:bodyPr wrap="square" rtlCol="0">
            <a:spAutoFit/>
          </a:bodyPr>
          <a:lstStyle/>
          <a:p>
            <a:r>
              <a:rPr lang="es-ES" sz="1150" b="1" dirty="0" smtClean="0">
                <a:solidFill>
                  <a:srgbClr val="BD4013"/>
                </a:solidFill>
              </a:rPr>
              <a:t>EIBARKO GIZARTE ZERBITZUEN JARDUERA, ARAUTZE-INGURUAK BALDINTZATZEN DU</a:t>
            </a:r>
            <a:endParaRPr lang="es-ES" sz="1150" b="1" dirty="0">
              <a:solidFill>
                <a:srgbClr val="BD4013"/>
              </a:solidFill>
            </a:endParaRPr>
          </a:p>
        </p:txBody>
      </p:sp>
      <p:sp>
        <p:nvSpPr>
          <p:cNvPr id="13" name="AutoShape 5"/>
          <p:cNvSpPr>
            <a:spLocks noChangeArrowheads="1"/>
          </p:cNvSpPr>
          <p:nvPr/>
        </p:nvSpPr>
        <p:spPr bwMode="auto">
          <a:xfrm>
            <a:off x="997397" y="2526841"/>
            <a:ext cx="3582509" cy="328634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950" dirty="0" smtClean="0"/>
              <a:t>Urteak pasa ahala eta, gizarte lorpen desberdinei esker, Euskal Herriko arautegian gizarte zerbitzuen inguruan aldaketa positiboak eman dira, prestazio horiek jasotzen dituzten biztanleriaren onurarentzat, eta honek eskariaren eta izapideen  hazkuntza ekarri du. </a:t>
            </a:r>
          </a:p>
          <a:p>
            <a:pPr marL="171450" lvl="0" indent="-171450">
              <a:buClr>
                <a:srgbClr val="BD4013"/>
              </a:buClr>
              <a:buFont typeface="Century Gothic" panose="020B0502020202020204" pitchFamily="34" charset="0"/>
              <a:buChar char="►"/>
            </a:pPr>
            <a:endParaRPr lang="es-ES" sz="950" dirty="0"/>
          </a:p>
          <a:p>
            <a:pPr marL="171450" lvl="0" indent="-171450">
              <a:buClr>
                <a:srgbClr val="BD4013"/>
              </a:buClr>
              <a:buFont typeface="Century Gothic" panose="020B0502020202020204" pitchFamily="34" charset="0"/>
              <a:buChar char="►"/>
            </a:pPr>
            <a:r>
              <a:rPr lang="eu-ES" sz="950" dirty="0" smtClean="0"/>
              <a:t>Gaur egun, </a:t>
            </a:r>
            <a:r>
              <a:rPr lang="eu-ES" sz="950" b="1" dirty="0" smtClean="0"/>
              <a:t>2008/12 abenduaren 5eko Gizarte Zerbitzuen Legeak , eta 2015/185 Gizarte Zerbitzuen Euskal Sistemaren Prestazio eta Zerbitzuen Zorroaren Dekretuak, </a:t>
            </a:r>
            <a:r>
              <a:rPr lang="eu-ES" sz="950" dirty="0" smtClean="0"/>
              <a:t>Gizarte Zerbitzuen jarduera baldintzatzen dute. </a:t>
            </a:r>
          </a:p>
          <a:p>
            <a:pPr marL="171450" lvl="0" indent="-171450">
              <a:buClr>
                <a:srgbClr val="BD4013"/>
              </a:buClr>
              <a:buFont typeface="Century Gothic" panose="020B0502020202020204" pitchFamily="34" charset="0"/>
              <a:buChar char="►"/>
            </a:pPr>
            <a:endParaRPr lang="es-ES" sz="950" b="1" dirty="0"/>
          </a:p>
          <a:p>
            <a:pPr marL="171450" indent="-171450">
              <a:buClr>
                <a:srgbClr val="BD4013"/>
              </a:buClr>
              <a:buFont typeface="Century Gothic" panose="020B0502020202020204" pitchFamily="34" charset="0"/>
              <a:buChar char="►"/>
            </a:pPr>
            <a:r>
              <a:rPr lang="eu-ES" sz="950" dirty="0"/>
              <a:t>Gizarte Zerbitzuen Euskal Sistemaren Prestazio eta Zerbitzuen Zorroaren Dekretuak </a:t>
            </a:r>
            <a:r>
              <a:rPr lang="eu-ES" sz="950" dirty="0" smtClean="0"/>
              <a:t> jasotzen dituen zerbitzu eta prestazio gehienak, Eusko Jaurlaritzak, Aldundiek eta Euskal Udaletxeek eskaintzen dituzte jada,</a:t>
            </a:r>
            <a:r>
              <a:rPr lang="eu-ES" sz="950" b="1" dirty="0" smtClean="0"/>
              <a:t> baina aldaketa handiena, eskubide subjektibo bat izatera pasatzen direla da, eta honek biztanleriaren esku eta ez aurrekontuen esku uzten ditu.  </a:t>
            </a:r>
            <a:r>
              <a:rPr lang="eu-ES" sz="950" dirty="0" smtClean="0"/>
              <a:t>Aldi berean, dekretuan, EAEn ez zeuden edo ezarpen baxua zuten zerbitzu berriak jasotzen dira. </a:t>
            </a:r>
            <a:endParaRPr lang="es-ES" sz="950" dirty="0"/>
          </a:p>
        </p:txBody>
      </p:sp>
      <p:sp>
        <p:nvSpPr>
          <p:cNvPr id="14" name="AutoShape 5"/>
          <p:cNvSpPr>
            <a:spLocks noChangeArrowheads="1"/>
          </p:cNvSpPr>
          <p:nvPr/>
        </p:nvSpPr>
        <p:spPr bwMode="auto">
          <a:xfrm>
            <a:off x="4686301" y="2023896"/>
            <a:ext cx="5081463" cy="4292238"/>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16" name="AutoShape 5"/>
          <p:cNvSpPr>
            <a:spLocks noChangeArrowheads="1"/>
          </p:cNvSpPr>
          <p:nvPr/>
        </p:nvSpPr>
        <p:spPr bwMode="auto">
          <a:xfrm>
            <a:off x="4638676" y="2029380"/>
            <a:ext cx="1343025" cy="426648"/>
          </a:xfrm>
          <a:prstGeom prst="foldedCorner">
            <a:avLst>
              <a:gd name="adj" fmla="val 0"/>
            </a:avLst>
          </a:prstGeom>
          <a:noFill/>
          <a:ln w="9525">
            <a:noFill/>
            <a:round/>
            <a:headEnd/>
            <a:tailEnd/>
          </a:ln>
          <a:effectLst/>
          <a:extLst/>
        </p:spPr>
        <p:txBody>
          <a:bodyPr wrap="square"/>
          <a:lstStyle/>
          <a:p>
            <a:pPr lvl="0">
              <a:buClr>
                <a:srgbClr val="BD4013"/>
              </a:buClr>
            </a:pPr>
            <a:r>
              <a:rPr lang="eu-ES" b="1" dirty="0" smtClean="0"/>
              <a:t>Gizarte zerbitzuen Euskal Sistemaren Prestazio eta Zerbitzuen Zorroak arautzen dituen prestazio eta zerbitzuen egoera Eibarren. </a:t>
            </a:r>
            <a:endParaRPr lang="eu-ES" b="1" kern="700" dirty="0">
              <a:latin typeface="Arial" panose="020B0604020202020204" pitchFamily="34" charset="0"/>
            </a:endParaRPr>
          </a:p>
        </p:txBody>
      </p:sp>
      <p:sp>
        <p:nvSpPr>
          <p:cNvPr id="17" name="16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764" y="2077005"/>
            <a:ext cx="39560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6305550" y="2560887"/>
            <a:ext cx="2581275" cy="200055"/>
          </a:xfrm>
          <a:prstGeom prst="rect">
            <a:avLst/>
          </a:prstGeom>
          <a:solidFill>
            <a:srgbClr val="9DB7C2"/>
          </a:solidFill>
        </p:spPr>
        <p:txBody>
          <a:bodyPr wrap="square" rtlCol="0">
            <a:spAutoFit/>
          </a:bodyPr>
          <a:lstStyle/>
          <a:p>
            <a:r>
              <a:rPr lang="es-ES" sz="700" dirty="0" err="1" smtClean="0"/>
              <a:t>Informazio</a:t>
            </a:r>
            <a:r>
              <a:rPr lang="es-ES" sz="700" dirty="0" smtClean="0"/>
              <a:t>, </a:t>
            </a:r>
            <a:r>
              <a:rPr lang="es-ES" sz="700" dirty="0" err="1" smtClean="0"/>
              <a:t>balorazio</a:t>
            </a:r>
            <a:r>
              <a:rPr lang="es-ES" sz="700" dirty="0" smtClean="0"/>
              <a:t> , </a:t>
            </a:r>
            <a:r>
              <a:rPr lang="es-ES" sz="700" dirty="0" err="1" smtClean="0"/>
              <a:t>diagnosi</a:t>
            </a:r>
            <a:r>
              <a:rPr lang="es-ES" sz="700" dirty="0" smtClean="0"/>
              <a:t> </a:t>
            </a:r>
            <a:r>
              <a:rPr lang="es-ES" sz="700" dirty="0" err="1" smtClean="0"/>
              <a:t>zerbitzua</a:t>
            </a:r>
            <a:endParaRPr lang="eu-ES" sz="700" dirty="0"/>
          </a:p>
        </p:txBody>
      </p:sp>
      <p:sp>
        <p:nvSpPr>
          <p:cNvPr id="18" name="17 CuadroTexto"/>
          <p:cNvSpPr txBox="1"/>
          <p:nvPr/>
        </p:nvSpPr>
        <p:spPr>
          <a:xfrm>
            <a:off x="6326050" y="2729751"/>
            <a:ext cx="2581275" cy="200055"/>
          </a:xfrm>
          <a:prstGeom prst="rect">
            <a:avLst/>
          </a:prstGeom>
          <a:solidFill>
            <a:srgbClr val="9DB7C2"/>
          </a:solidFill>
        </p:spPr>
        <p:txBody>
          <a:bodyPr wrap="square" rtlCol="0">
            <a:spAutoFit/>
          </a:bodyPr>
          <a:lstStyle/>
          <a:p>
            <a:r>
              <a:rPr lang="es-ES" sz="700" dirty="0" err="1" smtClean="0"/>
              <a:t>Etxez</a:t>
            </a:r>
            <a:r>
              <a:rPr lang="es-ES" sz="700" dirty="0" smtClean="0"/>
              <a:t> </a:t>
            </a:r>
            <a:r>
              <a:rPr lang="es-ES" sz="700" dirty="0" err="1" smtClean="0"/>
              <a:t>etxeko</a:t>
            </a:r>
            <a:r>
              <a:rPr lang="es-ES" sz="700" dirty="0" smtClean="0"/>
              <a:t> </a:t>
            </a:r>
            <a:r>
              <a:rPr lang="es-ES" sz="700" dirty="0" err="1" smtClean="0"/>
              <a:t>zerbitzua</a:t>
            </a:r>
            <a:endParaRPr lang="eu-ES" sz="700" dirty="0"/>
          </a:p>
        </p:txBody>
      </p:sp>
      <p:sp>
        <p:nvSpPr>
          <p:cNvPr id="19" name="18 CuadroTexto"/>
          <p:cNvSpPr txBox="1"/>
          <p:nvPr/>
        </p:nvSpPr>
        <p:spPr>
          <a:xfrm>
            <a:off x="6305550" y="2935466"/>
            <a:ext cx="2733675" cy="200055"/>
          </a:xfrm>
          <a:prstGeom prst="rect">
            <a:avLst/>
          </a:prstGeom>
          <a:solidFill>
            <a:srgbClr val="9DB7C2"/>
          </a:solidFill>
        </p:spPr>
        <p:txBody>
          <a:bodyPr wrap="square" rtlCol="0">
            <a:spAutoFit/>
          </a:bodyPr>
          <a:lstStyle/>
          <a:p>
            <a:r>
              <a:rPr lang="es-ES" sz="700" dirty="0" err="1" smtClean="0"/>
              <a:t>Gizarte-hezkuntza</a:t>
            </a:r>
            <a:r>
              <a:rPr lang="es-ES" sz="700" dirty="0" smtClean="0"/>
              <a:t> eta </a:t>
            </a:r>
            <a:r>
              <a:rPr lang="es-ES" sz="700" dirty="0" err="1" smtClean="0"/>
              <a:t>psiko-gizarte</a:t>
            </a:r>
            <a:r>
              <a:rPr lang="es-ES" sz="700" dirty="0" smtClean="0"/>
              <a:t>  </a:t>
            </a:r>
            <a:r>
              <a:rPr lang="es-ES" sz="700" dirty="0" err="1" smtClean="0"/>
              <a:t>esku</a:t>
            </a:r>
            <a:r>
              <a:rPr lang="es-ES" sz="700" dirty="0" smtClean="0"/>
              <a:t> </a:t>
            </a:r>
            <a:r>
              <a:rPr lang="es-ES" sz="700" dirty="0" err="1" smtClean="0"/>
              <a:t>hartze</a:t>
            </a:r>
            <a:r>
              <a:rPr lang="es-ES" sz="700" dirty="0" smtClean="0"/>
              <a:t> </a:t>
            </a:r>
            <a:r>
              <a:rPr lang="es-ES" sz="700" dirty="0" err="1" smtClean="0"/>
              <a:t>zerbitzua</a:t>
            </a:r>
            <a:r>
              <a:rPr lang="es-ES" sz="700" dirty="0" smtClean="0"/>
              <a:t> </a:t>
            </a:r>
            <a:endParaRPr lang="eu-ES" sz="700" dirty="0"/>
          </a:p>
        </p:txBody>
      </p:sp>
      <p:sp>
        <p:nvSpPr>
          <p:cNvPr id="20" name="19 CuadroTexto"/>
          <p:cNvSpPr txBox="1"/>
          <p:nvPr/>
        </p:nvSpPr>
        <p:spPr>
          <a:xfrm>
            <a:off x="6320075" y="3135521"/>
            <a:ext cx="2463425" cy="200055"/>
          </a:xfrm>
          <a:prstGeom prst="rect">
            <a:avLst/>
          </a:prstGeom>
          <a:solidFill>
            <a:srgbClr val="9DB7C2"/>
          </a:solidFill>
        </p:spPr>
        <p:txBody>
          <a:bodyPr wrap="square" rtlCol="0">
            <a:spAutoFit/>
          </a:bodyPr>
          <a:lstStyle/>
          <a:p>
            <a:r>
              <a:rPr lang="es-ES" sz="700" dirty="0" err="1" smtClean="0"/>
              <a:t>Zaintzaileei</a:t>
            </a:r>
            <a:r>
              <a:rPr lang="es-ES" sz="700" dirty="0" smtClean="0"/>
              <a:t> </a:t>
            </a:r>
            <a:r>
              <a:rPr lang="es-ES" sz="700" dirty="0" err="1" smtClean="0"/>
              <a:t>laguntza</a:t>
            </a:r>
            <a:r>
              <a:rPr lang="es-ES" sz="700" dirty="0" smtClean="0"/>
              <a:t> </a:t>
            </a:r>
            <a:r>
              <a:rPr lang="es-ES" sz="700" dirty="0" err="1" smtClean="0"/>
              <a:t>zerbitzua</a:t>
            </a:r>
            <a:r>
              <a:rPr lang="es-ES" sz="700" dirty="0" smtClean="0"/>
              <a:t> </a:t>
            </a:r>
            <a:endParaRPr lang="eu-ES" sz="700" dirty="0"/>
          </a:p>
        </p:txBody>
      </p:sp>
      <p:sp>
        <p:nvSpPr>
          <p:cNvPr id="21" name="20 CuadroTexto"/>
          <p:cNvSpPr txBox="1"/>
          <p:nvPr/>
        </p:nvSpPr>
        <p:spPr>
          <a:xfrm>
            <a:off x="6320075" y="3573671"/>
            <a:ext cx="2385776" cy="192360"/>
          </a:xfrm>
          <a:prstGeom prst="rect">
            <a:avLst/>
          </a:prstGeom>
          <a:solidFill>
            <a:srgbClr val="9DB7C2"/>
          </a:solidFill>
        </p:spPr>
        <p:txBody>
          <a:bodyPr wrap="square" rtlCol="0">
            <a:spAutoFit/>
          </a:bodyPr>
          <a:lstStyle/>
          <a:p>
            <a:r>
              <a:rPr lang="es-ES" sz="650" dirty="0" err="1" smtClean="0"/>
              <a:t>Adineko</a:t>
            </a:r>
            <a:r>
              <a:rPr lang="es-ES" sz="650" dirty="0" smtClean="0"/>
              <a:t> </a:t>
            </a:r>
            <a:r>
              <a:rPr lang="es-ES" sz="650" dirty="0" err="1" smtClean="0"/>
              <a:t>pertsonentzako</a:t>
            </a:r>
            <a:r>
              <a:rPr lang="es-ES" sz="650" dirty="0" smtClean="0"/>
              <a:t> </a:t>
            </a:r>
            <a:r>
              <a:rPr lang="es-ES" sz="650" dirty="0" err="1" smtClean="0"/>
              <a:t>Eguneko</a:t>
            </a:r>
            <a:r>
              <a:rPr lang="es-ES" sz="650" dirty="0" smtClean="0"/>
              <a:t> </a:t>
            </a:r>
            <a:r>
              <a:rPr lang="es-ES" sz="650" dirty="0" err="1" smtClean="0"/>
              <a:t>zerbitzuak</a:t>
            </a:r>
            <a:r>
              <a:rPr lang="es-ES" sz="650" dirty="0" smtClean="0"/>
              <a:t> </a:t>
            </a:r>
            <a:endParaRPr lang="eu-ES" sz="650" dirty="0"/>
          </a:p>
        </p:txBody>
      </p:sp>
      <p:sp>
        <p:nvSpPr>
          <p:cNvPr id="22" name="21 CuadroTexto"/>
          <p:cNvSpPr txBox="1"/>
          <p:nvPr/>
        </p:nvSpPr>
        <p:spPr>
          <a:xfrm>
            <a:off x="6320075" y="3766031"/>
            <a:ext cx="2385776" cy="192360"/>
          </a:xfrm>
          <a:prstGeom prst="rect">
            <a:avLst/>
          </a:prstGeom>
          <a:solidFill>
            <a:srgbClr val="9DB7C2"/>
          </a:solidFill>
        </p:spPr>
        <p:txBody>
          <a:bodyPr wrap="square" rtlCol="0">
            <a:spAutoFit/>
          </a:bodyPr>
          <a:lstStyle/>
          <a:p>
            <a:r>
              <a:rPr lang="es-ES" sz="650" dirty="0" err="1" smtClean="0"/>
              <a:t>Abegi-etxeak</a:t>
            </a:r>
            <a:r>
              <a:rPr lang="es-ES" sz="650" dirty="0" smtClean="0"/>
              <a:t> </a:t>
            </a:r>
            <a:endParaRPr lang="eu-ES" sz="650" dirty="0"/>
          </a:p>
        </p:txBody>
      </p:sp>
      <p:sp>
        <p:nvSpPr>
          <p:cNvPr id="23" name="22 CuadroTexto"/>
          <p:cNvSpPr txBox="1"/>
          <p:nvPr/>
        </p:nvSpPr>
        <p:spPr>
          <a:xfrm>
            <a:off x="6320075" y="4014611"/>
            <a:ext cx="2385776" cy="192360"/>
          </a:xfrm>
          <a:prstGeom prst="rect">
            <a:avLst/>
          </a:prstGeom>
          <a:solidFill>
            <a:srgbClr val="9DB7C2"/>
          </a:solidFill>
        </p:spPr>
        <p:txBody>
          <a:bodyPr wrap="square" rtlCol="0">
            <a:spAutoFit/>
          </a:bodyPr>
          <a:lstStyle/>
          <a:p>
            <a:r>
              <a:rPr lang="es-ES" sz="650" dirty="0" err="1" smtClean="0"/>
              <a:t>Tutoretzapeko</a:t>
            </a:r>
            <a:r>
              <a:rPr lang="es-ES" sz="650" dirty="0" smtClean="0"/>
              <a:t> </a:t>
            </a:r>
            <a:r>
              <a:rPr lang="es-ES" sz="650" dirty="0" err="1" smtClean="0"/>
              <a:t>etxebizitzak</a:t>
            </a:r>
            <a:endParaRPr lang="eu-ES" sz="650" dirty="0"/>
          </a:p>
        </p:txBody>
      </p:sp>
      <p:sp>
        <p:nvSpPr>
          <p:cNvPr id="24" name="23 CuadroTexto"/>
          <p:cNvSpPr txBox="1"/>
          <p:nvPr/>
        </p:nvSpPr>
        <p:spPr>
          <a:xfrm>
            <a:off x="6282699" y="4224560"/>
            <a:ext cx="2385776" cy="192360"/>
          </a:xfrm>
          <a:prstGeom prst="rect">
            <a:avLst/>
          </a:prstGeom>
          <a:solidFill>
            <a:srgbClr val="9DB7C2"/>
          </a:solidFill>
        </p:spPr>
        <p:txBody>
          <a:bodyPr wrap="square" rtlCol="0">
            <a:spAutoFit/>
          </a:bodyPr>
          <a:lstStyle/>
          <a:p>
            <a:r>
              <a:rPr lang="es-ES" sz="650" dirty="0" err="1" smtClean="0"/>
              <a:t>Gaueko</a:t>
            </a:r>
            <a:r>
              <a:rPr lang="es-ES" sz="650" dirty="0" smtClean="0"/>
              <a:t> </a:t>
            </a:r>
            <a:r>
              <a:rPr lang="es-ES" sz="650" dirty="0" err="1" smtClean="0"/>
              <a:t>abegi</a:t>
            </a:r>
            <a:r>
              <a:rPr lang="es-ES" sz="650" dirty="0" smtClean="0"/>
              <a:t> </a:t>
            </a:r>
            <a:r>
              <a:rPr lang="es-ES" sz="650" dirty="0" err="1" smtClean="0"/>
              <a:t>zerbitzuak</a:t>
            </a:r>
            <a:r>
              <a:rPr lang="es-ES" sz="650" dirty="0" smtClean="0"/>
              <a:t> </a:t>
            </a:r>
            <a:endParaRPr lang="eu-ES" sz="650" dirty="0"/>
          </a:p>
        </p:txBody>
      </p:sp>
      <p:sp>
        <p:nvSpPr>
          <p:cNvPr id="25" name="24 CuadroTexto"/>
          <p:cNvSpPr txBox="1"/>
          <p:nvPr/>
        </p:nvSpPr>
        <p:spPr>
          <a:xfrm>
            <a:off x="6282699" y="4416920"/>
            <a:ext cx="2385776" cy="192360"/>
          </a:xfrm>
          <a:prstGeom prst="rect">
            <a:avLst/>
          </a:prstGeom>
          <a:solidFill>
            <a:srgbClr val="9DB7C2"/>
          </a:solidFill>
        </p:spPr>
        <p:txBody>
          <a:bodyPr wrap="square" rtlCol="0">
            <a:spAutoFit/>
          </a:bodyPr>
          <a:lstStyle/>
          <a:p>
            <a:r>
              <a:rPr lang="es-ES" sz="650" dirty="0" err="1" smtClean="0"/>
              <a:t>Eguneko</a:t>
            </a:r>
            <a:r>
              <a:rPr lang="es-ES" sz="650" dirty="0" smtClean="0"/>
              <a:t> </a:t>
            </a:r>
            <a:r>
              <a:rPr lang="es-ES" sz="650" dirty="0" err="1" smtClean="0"/>
              <a:t>zentroak</a:t>
            </a:r>
            <a:r>
              <a:rPr lang="es-ES" sz="650" dirty="0" smtClean="0"/>
              <a:t> –</a:t>
            </a:r>
            <a:r>
              <a:rPr lang="es-ES" sz="650" dirty="0" err="1" smtClean="0"/>
              <a:t>adineko</a:t>
            </a:r>
            <a:r>
              <a:rPr lang="es-ES" sz="650" dirty="0" smtClean="0"/>
              <a:t> </a:t>
            </a:r>
            <a:r>
              <a:rPr lang="es-ES" sz="650" dirty="0" err="1" smtClean="0"/>
              <a:t>pertsonak</a:t>
            </a:r>
            <a:r>
              <a:rPr lang="es-ES" sz="650" dirty="0" smtClean="0"/>
              <a:t> </a:t>
            </a:r>
            <a:endParaRPr lang="eu-ES" sz="650" dirty="0"/>
          </a:p>
        </p:txBody>
      </p:sp>
      <p:sp>
        <p:nvSpPr>
          <p:cNvPr id="26" name="25 CuadroTexto"/>
          <p:cNvSpPr txBox="1"/>
          <p:nvPr/>
        </p:nvSpPr>
        <p:spPr>
          <a:xfrm>
            <a:off x="6282699" y="4588480"/>
            <a:ext cx="2385776" cy="192360"/>
          </a:xfrm>
          <a:prstGeom prst="rect">
            <a:avLst/>
          </a:prstGeom>
          <a:solidFill>
            <a:srgbClr val="9DB7C2"/>
          </a:solidFill>
        </p:spPr>
        <p:txBody>
          <a:bodyPr wrap="square" rtlCol="0">
            <a:spAutoFit/>
          </a:bodyPr>
          <a:lstStyle/>
          <a:p>
            <a:r>
              <a:rPr lang="es-ES" sz="650" dirty="0" err="1" smtClean="0"/>
              <a:t>Egoitza</a:t>
            </a:r>
            <a:r>
              <a:rPr lang="es-ES" sz="650" dirty="0" smtClean="0"/>
              <a:t>  </a:t>
            </a:r>
            <a:r>
              <a:rPr lang="es-ES" sz="650" dirty="0" err="1" smtClean="0"/>
              <a:t>zentroak</a:t>
            </a:r>
            <a:r>
              <a:rPr lang="es-ES" sz="650" dirty="0" smtClean="0"/>
              <a:t> –</a:t>
            </a:r>
            <a:r>
              <a:rPr lang="es-ES" sz="650" dirty="0" err="1" smtClean="0"/>
              <a:t>adineko</a:t>
            </a:r>
            <a:r>
              <a:rPr lang="es-ES" sz="650" dirty="0" smtClean="0"/>
              <a:t> </a:t>
            </a:r>
            <a:r>
              <a:rPr lang="es-ES" sz="650" dirty="0" err="1" smtClean="0"/>
              <a:t>pertsonak</a:t>
            </a:r>
            <a:r>
              <a:rPr lang="es-ES" sz="650" dirty="0" smtClean="0"/>
              <a:t> </a:t>
            </a:r>
            <a:endParaRPr lang="eu-ES" sz="650" dirty="0"/>
          </a:p>
        </p:txBody>
      </p:sp>
      <p:sp>
        <p:nvSpPr>
          <p:cNvPr id="27" name="26 CuadroTexto"/>
          <p:cNvSpPr txBox="1"/>
          <p:nvPr/>
        </p:nvSpPr>
        <p:spPr>
          <a:xfrm>
            <a:off x="6290449" y="6045805"/>
            <a:ext cx="2385776" cy="192360"/>
          </a:xfrm>
          <a:prstGeom prst="rect">
            <a:avLst/>
          </a:prstGeom>
          <a:solidFill>
            <a:srgbClr val="9DB7C2"/>
          </a:solidFill>
        </p:spPr>
        <p:txBody>
          <a:bodyPr wrap="square" rtlCol="0">
            <a:spAutoFit/>
          </a:bodyPr>
          <a:lstStyle/>
          <a:p>
            <a:r>
              <a:rPr lang="es-ES" sz="650" dirty="0" err="1" smtClean="0"/>
              <a:t>Egoitza</a:t>
            </a:r>
            <a:r>
              <a:rPr lang="es-ES" sz="650" dirty="0" smtClean="0"/>
              <a:t>  </a:t>
            </a:r>
            <a:r>
              <a:rPr lang="es-ES" sz="650" dirty="0" err="1" smtClean="0"/>
              <a:t>zentroak</a:t>
            </a:r>
            <a:r>
              <a:rPr lang="es-ES" sz="650" dirty="0" smtClean="0"/>
              <a:t> –</a:t>
            </a:r>
            <a:r>
              <a:rPr lang="es-ES" sz="650" dirty="0" err="1" smtClean="0"/>
              <a:t>adingabeentzat</a:t>
            </a:r>
            <a:endParaRPr lang="eu-ES" sz="650" dirty="0"/>
          </a:p>
        </p:txBody>
      </p:sp>
      <p:sp>
        <p:nvSpPr>
          <p:cNvPr id="28" name="27 CuadroTexto"/>
          <p:cNvSpPr txBox="1"/>
          <p:nvPr/>
        </p:nvSpPr>
        <p:spPr>
          <a:xfrm>
            <a:off x="6305549" y="5844979"/>
            <a:ext cx="2601775" cy="192360"/>
          </a:xfrm>
          <a:prstGeom prst="rect">
            <a:avLst/>
          </a:prstGeom>
          <a:solidFill>
            <a:srgbClr val="9DB7C2"/>
          </a:solidFill>
        </p:spPr>
        <p:txBody>
          <a:bodyPr wrap="square" rtlCol="0">
            <a:spAutoFit/>
          </a:bodyPr>
          <a:lstStyle/>
          <a:p>
            <a:r>
              <a:rPr lang="es-ES" sz="650" dirty="0" err="1" smtClean="0"/>
              <a:t>Laguntza</a:t>
            </a:r>
            <a:r>
              <a:rPr lang="es-ES" sz="650" dirty="0" smtClean="0"/>
              <a:t> </a:t>
            </a:r>
            <a:r>
              <a:rPr lang="es-ES" sz="650" dirty="0" err="1" smtClean="0"/>
              <a:t>etxbizitza</a:t>
            </a:r>
            <a:r>
              <a:rPr lang="es-ES" sz="650" dirty="0" smtClean="0"/>
              <a:t> -</a:t>
            </a:r>
            <a:r>
              <a:rPr lang="es-ES" sz="650" dirty="0" err="1" smtClean="0"/>
              <a:t>gaixotasun</a:t>
            </a:r>
            <a:r>
              <a:rPr lang="es-ES" sz="650" dirty="0" smtClean="0"/>
              <a:t> </a:t>
            </a:r>
            <a:r>
              <a:rPr lang="es-ES" sz="650" dirty="0" err="1" smtClean="0"/>
              <a:t>mentala</a:t>
            </a:r>
            <a:endParaRPr lang="eu-ES" sz="650" dirty="0"/>
          </a:p>
        </p:txBody>
      </p:sp>
      <p:sp>
        <p:nvSpPr>
          <p:cNvPr id="29" name="28 CuadroTexto"/>
          <p:cNvSpPr txBox="1"/>
          <p:nvPr/>
        </p:nvSpPr>
        <p:spPr>
          <a:xfrm>
            <a:off x="6295299" y="5658773"/>
            <a:ext cx="2601775" cy="192360"/>
          </a:xfrm>
          <a:prstGeom prst="rect">
            <a:avLst/>
          </a:prstGeom>
          <a:solidFill>
            <a:srgbClr val="9DB7C2"/>
          </a:solidFill>
        </p:spPr>
        <p:txBody>
          <a:bodyPr wrap="square" rtlCol="0">
            <a:spAutoFit/>
          </a:bodyPr>
          <a:lstStyle/>
          <a:p>
            <a:r>
              <a:rPr lang="es-ES" sz="650" dirty="0" err="1" smtClean="0"/>
              <a:t>Laguntza</a:t>
            </a:r>
            <a:r>
              <a:rPr lang="es-ES" sz="650" dirty="0" smtClean="0"/>
              <a:t> </a:t>
            </a:r>
            <a:r>
              <a:rPr lang="es-ES" sz="650" dirty="0" err="1" smtClean="0"/>
              <a:t>etxbizitza</a:t>
            </a:r>
            <a:r>
              <a:rPr lang="es-ES" sz="650" dirty="0" smtClean="0"/>
              <a:t> –</a:t>
            </a:r>
            <a:r>
              <a:rPr lang="es-ES" sz="650" dirty="0" err="1" smtClean="0"/>
              <a:t>desgaitasuna</a:t>
            </a:r>
            <a:endParaRPr lang="eu-ES" sz="650" dirty="0"/>
          </a:p>
        </p:txBody>
      </p:sp>
      <p:sp>
        <p:nvSpPr>
          <p:cNvPr id="30" name="29 CuadroTexto"/>
          <p:cNvSpPr txBox="1"/>
          <p:nvPr/>
        </p:nvSpPr>
        <p:spPr>
          <a:xfrm>
            <a:off x="6285050" y="5422501"/>
            <a:ext cx="2601775" cy="192360"/>
          </a:xfrm>
          <a:prstGeom prst="rect">
            <a:avLst/>
          </a:prstGeom>
          <a:solidFill>
            <a:srgbClr val="9DB7C2"/>
          </a:solidFill>
        </p:spPr>
        <p:txBody>
          <a:bodyPr wrap="square" rtlCol="0">
            <a:spAutoFit/>
          </a:bodyPr>
          <a:lstStyle/>
          <a:p>
            <a:r>
              <a:rPr lang="es-ES" sz="650" dirty="0" err="1" smtClean="0"/>
              <a:t>Tutelapeko</a:t>
            </a:r>
            <a:r>
              <a:rPr lang="es-ES" sz="650" dirty="0" smtClean="0"/>
              <a:t> </a:t>
            </a:r>
            <a:r>
              <a:rPr lang="es-ES" sz="650" dirty="0" err="1" smtClean="0"/>
              <a:t>etxebizitzak</a:t>
            </a:r>
            <a:r>
              <a:rPr lang="es-ES" sz="650" dirty="0" smtClean="0"/>
              <a:t> – </a:t>
            </a:r>
            <a:r>
              <a:rPr lang="es-ES" sz="650" dirty="0" err="1" smtClean="0"/>
              <a:t>baztertze</a:t>
            </a:r>
            <a:r>
              <a:rPr lang="es-ES" sz="650" dirty="0" smtClean="0"/>
              <a:t> </a:t>
            </a:r>
            <a:r>
              <a:rPr lang="es-ES" sz="650" dirty="0" err="1" smtClean="0"/>
              <a:t>egoeran</a:t>
            </a:r>
            <a:r>
              <a:rPr lang="es-ES" sz="650" dirty="0" smtClean="0"/>
              <a:t> </a:t>
            </a:r>
            <a:endParaRPr lang="eu-ES" sz="650" dirty="0"/>
          </a:p>
        </p:txBody>
      </p:sp>
      <p:sp>
        <p:nvSpPr>
          <p:cNvPr id="31" name="30 CuadroTexto"/>
          <p:cNvSpPr txBox="1"/>
          <p:nvPr/>
        </p:nvSpPr>
        <p:spPr>
          <a:xfrm>
            <a:off x="6295298" y="5230141"/>
            <a:ext cx="2601775" cy="192360"/>
          </a:xfrm>
          <a:prstGeom prst="rect">
            <a:avLst/>
          </a:prstGeom>
          <a:solidFill>
            <a:srgbClr val="9DB7C2"/>
          </a:solidFill>
        </p:spPr>
        <p:txBody>
          <a:bodyPr wrap="square" rtlCol="0">
            <a:spAutoFit/>
          </a:bodyPr>
          <a:lstStyle/>
          <a:p>
            <a:r>
              <a:rPr lang="es-ES" sz="650" dirty="0" err="1" smtClean="0"/>
              <a:t>Gaueko</a:t>
            </a:r>
            <a:r>
              <a:rPr lang="es-ES" sz="650" dirty="0" smtClean="0"/>
              <a:t> </a:t>
            </a:r>
            <a:r>
              <a:rPr lang="es-ES" sz="650" dirty="0" err="1" smtClean="0"/>
              <a:t>abegi</a:t>
            </a:r>
            <a:r>
              <a:rPr lang="es-ES" sz="650" dirty="0" smtClean="0"/>
              <a:t> </a:t>
            </a:r>
            <a:r>
              <a:rPr lang="es-ES" sz="650" dirty="0" err="1" smtClean="0"/>
              <a:t>zerbitzuak</a:t>
            </a:r>
            <a:r>
              <a:rPr lang="es-ES" sz="650" dirty="0" smtClean="0"/>
              <a:t> – </a:t>
            </a:r>
            <a:r>
              <a:rPr lang="es-ES" sz="650" dirty="0" err="1" smtClean="0"/>
              <a:t>baztertze</a:t>
            </a:r>
            <a:r>
              <a:rPr lang="es-ES" sz="650" dirty="0" smtClean="0"/>
              <a:t> </a:t>
            </a:r>
            <a:r>
              <a:rPr lang="es-ES" sz="650" dirty="0" err="1" smtClean="0"/>
              <a:t>egoeran</a:t>
            </a:r>
            <a:r>
              <a:rPr lang="es-ES" sz="650" dirty="0" smtClean="0"/>
              <a:t> </a:t>
            </a:r>
            <a:endParaRPr lang="eu-ES" sz="650" dirty="0"/>
          </a:p>
        </p:txBody>
      </p:sp>
      <p:sp>
        <p:nvSpPr>
          <p:cNvPr id="32" name="31 CuadroTexto"/>
          <p:cNvSpPr txBox="1"/>
          <p:nvPr/>
        </p:nvSpPr>
        <p:spPr>
          <a:xfrm>
            <a:off x="6305548" y="5018731"/>
            <a:ext cx="2847977" cy="192360"/>
          </a:xfrm>
          <a:prstGeom prst="rect">
            <a:avLst/>
          </a:prstGeom>
          <a:solidFill>
            <a:srgbClr val="9DB7C2"/>
          </a:solidFill>
        </p:spPr>
        <p:txBody>
          <a:bodyPr wrap="square" rtlCol="0">
            <a:spAutoFit/>
          </a:bodyPr>
          <a:lstStyle/>
          <a:p>
            <a:r>
              <a:rPr lang="es-ES" sz="650" dirty="0" err="1" smtClean="0"/>
              <a:t>Eguneko</a:t>
            </a:r>
            <a:r>
              <a:rPr lang="es-ES" sz="650" dirty="0" smtClean="0"/>
              <a:t>  </a:t>
            </a:r>
            <a:r>
              <a:rPr lang="es-ES" sz="650" dirty="0" err="1" smtClean="0"/>
              <a:t>abegi</a:t>
            </a:r>
            <a:r>
              <a:rPr lang="es-ES" sz="650" dirty="0" smtClean="0"/>
              <a:t> </a:t>
            </a:r>
            <a:r>
              <a:rPr lang="es-ES" sz="650" dirty="0" err="1" smtClean="0"/>
              <a:t>zerbitzuak</a:t>
            </a:r>
            <a:r>
              <a:rPr lang="es-ES" sz="650" dirty="0" smtClean="0"/>
              <a:t> ( </a:t>
            </a:r>
            <a:r>
              <a:rPr lang="es-ES" sz="650" dirty="0" err="1" smtClean="0"/>
              <a:t>eguneko</a:t>
            </a:r>
            <a:r>
              <a:rPr lang="es-ES" sz="650" dirty="0" smtClean="0"/>
              <a:t> </a:t>
            </a:r>
            <a:r>
              <a:rPr lang="es-ES" sz="650" dirty="0" err="1" smtClean="0"/>
              <a:t>zentroa</a:t>
            </a:r>
            <a:r>
              <a:rPr lang="es-ES" sz="650" dirty="0" smtClean="0"/>
              <a:t>, </a:t>
            </a:r>
            <a:r>
              <a:rPr lang="es-ES" sz="650" dirty="0" err="1" smtClean="0"/>
              <a:t>jangela</a:t>
            </a:r>
            <a:r>
              <a:rPr lang="es-ES" sz="650" dirty="0" smtClean="0"/>
              <a:t>) – </a:t>
            </a:r>
            <a:r>
              <a:rPr lang="es-ES" sz="650" dirty="0" err="1" smtClean="0"/>
              <a:t>baztertze</a:t>
            </a:r>
            <a:r>
              <a:rPr lang="es-ES" sz="650" dirty="0" smtClean="0"/>
              <a:t> </a:t>
            </a:r>
            <a:endParaRPr lang="eu-ES" sz="650" dirty="0"/>
          </a:p>
        </p:txBody>
      </p:sp>
    </p:spTree>
    <p:extLst>
      <p:ext uri="{BB962C8B-B14F-4D97-AF65-F5344CB8AC3E}">
        <p14:creationId xmlns:p14="http://schemas.microsoft.com/office/powerpoint/2010/main" val="384979182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100</a:t>
            </a:fld>
            <a:endParaRPr lang="es-ES" altLang="es-ES" dirty="0" smtClean="0"/>
          </a:p>
        </p:txBody>
      </p:sp>
      <p:sp>
        <p:nvSpPr>
          <p:cNvPr id="20" name="Rounded Rectangle 2"/>
          <p:cNvSpPr/>
          <p:nvPr/>
        </p:nvSpPr>
        <p:spPr>
          <a:xfrm>
            <a:off x="887941" y="1979497"/>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ETORKIZUNERAKO GOMENDIOAK</a:t>
            </a:r>
            <a:endParaRPr lang="es-ES" sz="1600" b="1" dirty="0">
              <a:solidFill>
                <a:schemeClr val="bg1"/>
              </a:solidFill>
            </a:endParaRPr>
          </a:p>
        </p:txBody>
      </p:sp>
      <p:sp>
        <p:nvSpPr>
          <p:cNvPr id="23" name="22 CuadroTexto"/>
          <p:cNvSpPr txBox="1"/>
          <p:nvPr/>
        </p:nvSpPr>
        <p:spPr>
          <a:xfrm>
            <a:off x="987007" y="3266384"/>
            <a:ext cx="4126013" cy="707886"/>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b="1" dirty="0" smtClean="0"/>
              <a:t>Eibarren zahartze aktiboa </a:t>
            </a:r>
            <a:r>
              <a:rPr lang="eu-ES" sz="1000" dirty="0" smtClean="0"/>
              <a:t>sustatzen dela nabaritzen da. </a:t>
            </a:r>
            <a:endParaRPr lang="eu-ES" sz="1000" b="1" dirty="0" smtClean="0"/>
          </a:p>
          <a:p>
            <a:pPr marL="171450" indent="-171450">
              <a:buClr>
                <a:srgbClr val="BD4013"/>
              </a:buClr>
              <a:buFont typeface="Century Gothic" panose="020B0502020202020204" pitchFamily="34" charset="0"/>
              <a:buChar char="►"/>
            </a:pPr>
            <a:endParaRPr lang="eu-ES" sz="1000" b="1" dirty="0" smtClean="0"/>
          </a:p>
          <a:p>
            <a:pPr marL="171450" indent="-171450">
              <a:buClr>
                <a:srgbClr val="BD4013"/>
              </a:buClr>
              <a:buFont typeface="Century Gothic" panose="020B0502020202020204" pitchFamily="34" charset="0"/>
              <a:buChar char="►"/>
            </a:pPr>
            <a:r>
              <a:rPr lang="eu-ES" sz="1000" dirty="0" smtClean="0"/>
              <a:t>Baina, hiru erakundeetatik batek, </a:t>
            </a:r>
            <a:r>
              <a:rPr lang="eu-ES" sz="1000" b="1" dirty="0" smtClean="0"/>
              <a:t>adineko pertsonei zuzendutako aisialdi jarduerak </a:t>
            </a:r>
            <a:r>
              <a:rPr lang="eu-ES" sz="1000" dirty="0" smtClean="0"/>
              <a:t>hobetu behar direla uste du. </a:t>
            </a:r>
          </a:p>
        </p:txBody>
      </p:sp>
      <p:sp>
        <p:nvSpPr>
          <p:cNvPr id="27" name="26 CuadroTexto"/>
          <p:cNvSpPr txBox="1"/>
          <p:nvPr/>
        </p:nvSpPr>
        <p:spPr>
          <a:xfrm>
            <a:off x="987009" y="2444863"/>
            <a:ext cx="4126012" cy="738664"/>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ZAHARTZE AKTIBOAREN SUSTAPENA ETA  ADINEKO PERTSONEI ZUZENDUTAKO PROGRAMEN GARAPENA.</a:t>
            </a:r>
            <a:endParaRPr lang="es-ES" sz="1400" b="1" dirty="0">
              <a:solidFill>
                <a:srgbClr val="BD4013"/>
              </a:solidFill>
            </a:endParaRPr>
          </a:p>
        </p:txBody>
      </p:sp>
      <p:sp>
        <p:nvSpPr>
          <p:cNvPr id="35" name="34 CuadroTexto"/>
          <p:cNvSpPr txBox="1"/>
          <p:nvPr/>
        </p:nvSpPr>
        <p:spPr>
          <a:xfrm>
            <a:off x="5176305" y="2444863"/>
            <a:ext cx="4636160" cy="738664"/>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AUTONOMIAREN HOBEKUNTZA ETA BAKARDADEAREKIN LOTURIKO ARAZOAK DIRA NABARMENTZEN DIREN GIZARTE BEHAR NAGUSIENAK </a:t>
            </a:r>
            <a:endParaRPr lang="es-ES" dirty="0"/>
          </a:p>
        </p:txBody>
      </p:sp>
      <p:sp>
        <p:nvSpPr>
          <p:cNvPr id="36" name="35 Rectángulo"/>
          <p:cNvSpPr/>
          <p:nvPr/>
        </p:nvSpPr>
        <p:spPr>
          <a:xfrm>
            <a:off x="1515588" y="4205582"/>
            <a:ext cx="2939389" cy="369332"/>
          </a:xfrm>
          <a:prstGeom prst="rect">
            <a:avLst/>
          </a:prstGeom>
        </p:spPr>
        <p:txBody>
          <a:bodyPr wrap="square">
            <a:spAutoFit/>
          </a:bodyPr>
          <a:lstStyle/>
          <a:p>
            <a:pPr lvl="0">
              <a:buClr>
                <a:srgbClr val="BD4013"/>
              </a:buClr>
            </a:pPr>
            <a:r>
              <a:rPr lang="eu-ES" b="1" dirty="0" smtClean="0"/>
              <a:t>Adineko pertsonei zuzendutako aisialdi jardueren balorazioa</a:t>
            </a:r>
            <a:endParaRPr lang="eu-ES" b="1" dirty="0"/>
          </a:p>
        </p:txBody>
      </p:sp>
      <p:sp>
        <p:nvSpPr>
          <p:cNvPr id="38" name="AutoShape 5"/>
          <p:cNvSpPr>
            <a:spLocks noChangeArrowheads="1"/>
          </p:cNvSpPr>
          <p:nvPr/>
        </p:nvSpPr>
        <p:spPr bwMode="auto">
          <a:xfrm>
            <a:off x="1534870" y="4214683"/>
            <a:ext cx="2828161" cy="198192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5" name="44 Rectángulo"/>
          <p:cNvSpPr/>
          <p:nvPr/>
        </p:nvSpPr>
        <p:spPr>
          <a:xfrm>
            <a:off x="5989320" y="4207148"/>
            <a:ext cx="3467100" cy="230832"/>
          </a:xfrm>
          <a:prstGeom prst="rect">
            <a:avLst/>
          </a:prstGeom>
        </p:spPr>
        <p:txBody>
          <a:bodyPr wrap="square">
            <a:spAutoFit/>
          </a:bodyPr>
          <a:lstStyle/>
          <a:p>
            <a:pPr lvl="0">
              <a:buClr>
                <a:srgbClr val="BD4013"/>
              </a:buClr>
            </a:pPr>
            <a:r>
              <a:rPr lang="es-ES" b="1" dirty="0" err="1" smtClean="0"/>
              <a:t>Adineko</a:t>
            </a:r>
            <a:r>
              <a:rPr lang="es-ES" b="1" dirty="0" smtClean="0"/>
              <a:t> </a:t>
            </a:r>
            <a:r>
              <a:rPr lang="es-ES" b="1" dirty="0" err="1" smtClean="0"/>
              <a:t>Pertsonen</a:t>
            </a:r>
            <a:r>
              <a:rPr lang="es-ES" b="1" dirty="0" smtClean="0"/>
              <a:t> </a:t>
            </a:r>
            <a:r>
              <a:rPr lang="es-ES" b="1" dirty="0" err="1" smtClean="0"/>
              <a:t>gizarte</a:t>
            </a:r>
            <a:r>
              <a:rPr lang="es-ES" b="1" dirty="0" smtClean="0"/>
              <a:t> </a:t>
            </a:r>
            <a:r>
              <a:rPr lang="es-ES" b="1" dirty="0" err="1" smtClean="0"/>
              <a:t>behar</a:t>
            </a:r>
            <a:r>
              <a:rPr lang="es-ES" b="1" dirty="0" smtClean="0"/>
              <a:t> </a:t>
            </a:r>
            <a:r>
              <a:rPr lang="es-ES" b="1" dirty="0" err="1" smtClean="0"/>
              <a:t>nagusienak</a:t>
            </a:r>
            <a:r>
              <a:rPr lang="es-ES" b="1" dirty="0" smtClean="0"/>
              <a:t> </a:t>
            </a:r>
            <a:endParaRPr lang="es-ES" b="1" dirty="0"/>
          </a:p>
        </p:txBody>
      </p:sp>
      <p:sp>
        <p:nvSpPr>
          <p:cNvPr id="46" name="AutoShape 5"/>
          <p:cNvSpPr>
            <a:spLocks noChangeArrowheads="1"/>
          </p:cNvSpPr>
          <p:nvPr/>
        </p:nvSpPr>
        <p:spPr bwMode="auto">
          <a:xfrm>
            <a:off x="5599786" y="4197199"/>
            <a:ext cx="3856634" cy="198192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0" name="29 CuadroTexto"/>
          <p:cNvSpPr txBox="1"/>
          <p:nvPr/>
        </p:nvSpPr>
        <p:spPr>
          <a:xfrm>
            <a:off x="5321546" y="3343328"/>
            <a:ext cx="4345675" cy="553998"/>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err="1" smtClean="0"/>
              <a:t>Giza-taldearen</a:t>
            </a:r>
            <a:r>
              <a:rPr lang="eu-ES" sz="1000" dirty="0" smtClean="0"/>
              <a:t> gizarte behar nagusienak: </a:t>
            </a:r>
            <a:r>
              <a:rPr lang="eu-ES" sz="1000" b="1" dirty="0" smtClean="0"/>
              <a:t>Autonomia, ekonomia baliabideak, informazioa, eta kudeaketa administratiboak arintzea.</a:t>
            </a:r>
          </a:p>
        </p:txBody>
      </p:sp>
      <p:sp>
        <p:nvSpPr>
          <p:cNvPr id="28" name="2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1" name="30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2" name="31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41" name="4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2" name="41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43" name="42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4" name="43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0" name="4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53" name="52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54" name="AutoShape 5"/>
          <p:cNvSpPr>
            <a:spLocks noChangeArrowheads="1"/>
          </p:cNvSpPr>
          <p:nvPr/>
        </p:nvSpPr>
        <p:spPr bwMode="auto">
          <a:xfrm>
            <a:off x="5656936" y="5877354"/>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55" name="AutoShape 5"/>
          <p:cNvSpPr>
            <a:spLocks noChangeArrowheads="1"/>
          </p:cNvSpPr>
          <p:nvPr/>
        </p:nvSpPr>
        <p:spPr bwMode="auto">
          <a:xfrm>
            <a:off x="1532610" y="5877355"/>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graphicFrame>
        <p:nvGraphicFramePr>
          <p:cNvPr id="29" name="28 Gráfico"/>
          <p:cNvGraphicFramePr>
            <a:graphicFrameLocks noChangeAspect="1"/>
          </p:cNvGraphicFramePr>
          <p:nvPr>
            <p:extLst>
              <p:ext uri="{D42A27DB-BD31-4B8C-83A1-F6EECF244321}">
                <p14:modId xmlns:p14="http://schemas.microsoft.com/office/powerpoint/2010/main" val="1369535730"/>
              </p:ext>
            </p:extLst>
          </p:nvPr>
        </p:nvGraphicFramePr>
        <p:xfrm>
          <a:off x="2029907" y="4556557"/>
          <a:ext cx="2040211" cy="1298173"/>
        </p:xfrm>
        <a:graphic>
          <a:graphicData uri="http://schemas.openxmlformats.org/drawingml/2006/chart">
            <c:chart xmlns:c="http://schemas.openxmlformats.org/drawingml/2006/chart" xmlns:r="http://schemas.openxmlformats.org/officeDocument/2006/relationships" r:id="rId3"/>
          </a:graphicData>
        </a:graphic>
      </p:graphicFrame>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700" y="4523924"/>
            <a:ext cx="2934806" cy="135343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6512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101</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19" name="18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2" name="21 CuadroTexto"/>
          <p:cNvSpPr txBox="1"/>
          <p:nvPr/>
        </p:nvSpPr>
        <p:spPr>
          <a:xfrm>
            <a:off x="1018221" y="2087331"/>
            <a:ext cx="8657883"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EL ACOMPAÑAMIENTO SOCIAL, LA ATENCIÓN A LOS FAMILIARES Y LA COORDINACIÓN SOCIO-SANITARIA, SON LOS ÁMBITOS A REFORZAR.</a:t>
            </a:r>
            <a:endParaRPr lang="es-ES" dirty="0"/>
          </a:p>
        </p:txBody>
      </p:sp>
      <p:sp>
        <p:nvSpPr>
          <p:cNvPr id="30" name="29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32" name="31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sp>
        <p:nvSpPr>
          <p:cNvPr id="38" name="37 CuadroTexto"/>
          <p:cNvSpPr txBox="1"/>
          <p:nvPr/>
        </p:nvSpPr>
        <p:spPr>
          <a:xfrm>
            <a:off x="987008" y="2658689"/>
            <a:ext cx="4451768" cy="3016210"/>
          </a:xfrm>
          <a:prstGeom prst="rect">
            <a:avLst/>
          </a:prstGeom>
          <a:solidFill>
            <a:schemeClr val="bg1"/>
          </a:solidFill>
          <a:ln>
            <a:solidFill>
              <a:schemeClr val="accent1"/>
            </a:solidFill>
          </a:ln>
        </p:spPr>
        <p:txBody>
          <a:bodyPr wrap="square" rtlCol="0">
            <a:spAutoFit/>
          </a:bodyPr>
          <a:lstStyle/>
          <a:p>
            <a:pPr marL="182563" lvl="1" indent="-182563">
              <a:buClr>
                <a:srgbClr val="BD4013"/>
              </a:buClr>
              <a:buFont typeface="Century Gothic" panose="020B0502020202020204" pitchFamily="34" charset="0"/>
              <a:buChar char="►"/>
            </a:pPr>
            <a:r>
              <a:rPr lang="es-ES" sz="950" b="1" dirty="0"/>
              <a:t>Informar correctamente sobre el alcance de los servicios del SAD </a:t>
            </a:r>
            <a:r>
              <a:rPr lang="es-ES" sz="950" dirty="0"/>
              <a:t>y ampliar su horario</a:t>
            </a:r>
            <a:r>
              <a:rPr lang="es-ES" sz="950"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Disponer de un comedor social para mayores</a:t>
            </a:r>
            <a:r>
              <a:rPr lang="es-ES" sz="950"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b="1" dirty="0"/>
              <a:t>Reforzar la actividad preventiva: intensificar las visitas a domicilio, con la población que vive sola y el acompañamiento social</a:t>
            </a:r>
            <a:r>
              <a:rPr lang="es-ES" sz="950" b="1"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b="1" dirty="0" smtClean="0"/>
              <a:t>Promover </a:t>
            </a:r>
            <a:r>
              <a:rPr lang="es-ES" sz="950" b="1" dirty="0"/>
              <a:t>actividades de acompañamiento social con personas </a:t>
            </a:r>
            <a:r>
              <a:rPr lang="es-ES" sz="950" b="1" dirty="0" smtClean="0"/>
              <a:t>mayore</a:t>
            </a:r>
            <a:r>
              <a:rPr lang="es-ES" sz="950" dirty="0" smtClean="0"/>
              <a:t>s.</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Prestar atención a las necesidades de los familiares con población dependiente a su </a:t>
            </a:r>
            <a:r>
              <a:rPr lang="es-ES" sz="950" dirty="0" smtClean="0"/>
              <a:t>cargo.</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Mejorar la coordinación socio-sanitaria en los casos de </a:t>
            </a:r>
            <a:r>
              <a:rPr lang="es-ES" sz="950" dirty="0" smtClean="0"/>
              <a:t>dependencia.</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La previsión de crecimiento de las necesidades sociales es superior en el caso de las personas mayores: un 62,5% de las entidades cree que van a crecer</a:t>
            </a:r>
            <a:r>
              <a:rPr lang="es-ES" sz="950" dirty="0" smtClean="0"/>
              <a:t>.</a:t>
            </a:r>
            <a:endParaRPr lang="es-ES" sz="950" dirty="0"/>
          </a:p>
        </p:txBody>
      </p:sp>
      <p:sp>
        <p:nvSpPr>
          <p:cNvPr id="43" name="AutoShape 5"/>
          <p:cNvSpPr>
            <a:spLocks noChangeArrowheads="1"/>
          </p:cNvSpPr>
          <p:nvPr/>
        </p:nvSpPr>
        <p:spPr bwMode="auto">
          <a:xfrm>
            <a:off x="5492472" y="2658690"/>
            <a:ext cx="4152519" cy="256614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4" name="43 Rectángulo"/>
          <p:cNvSpPr/>
          <p:nvPr/>
        </p:nvSpPr>
        <p:spPr>
          <a:xfrm>
            <a:off x="5554696" y="2658689"/>
            <a:ext cx="4090295" cy="369332"/>
          </a:xfrm>
          <a:prstGeom prst="rect">
            <a:avLst/>
          </a:prstGeom>
        </p:spPr>
        <p:txBody>
          <a:bodyPr wrap="square">
            <a:spAutoFit/>
          </a:bodyPr>
          <a:lstStyle/>
          <a:p>
            <a:pPr lvl="0">
              <a:buClr>
                <a:srgbClr val="BD4013"/>
              </a:buClr>
            </a:pPr>
            <a:r>
              <a:rPr lang="es-ES" b="1" dirty="0"/>
              <a:t>Acuerdo con actuaciones de mejorar de la actividad que se realiza en el ámbito de las personas de las personas mayores</a:t>
            </a:r>
          </a:p>
        </p:txBody>
      </p:sp>
      <p:sp>
        <p:nvSpPr>
          <p:cNvPr id="45" name="AutoShape 5"/>
          <p:cNvSpPr>
            <a:spLocks noChangeArrowheads="1"/>
          </p:cNvSpPr>
          <p:nvPr/>
        </p:nvSpPr>
        <p:spPr bwMode="auto">
          <a:xfrm>
            <a:off x="5508518" y="4936970"/>
            <a:ext cx="4136473"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808" y="3029913"/>
            <a:ext cx="3945846" cy="182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4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0" name="49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290387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102</a:t>
            </a:fld>
            <a:endParaRPr lang="es-ES" altLang="es-ES" dirty="0" smtClean="0"/>
          </a:p>
        </p:txBody>
      </p:sp>
      <p:sp>
        <p:nvSpPr>
          <p:cNvPr id="22" name="21 CuadroTexto"/>
          <p:cNvSpPr txBox="1"/>
          <p:nvPr/>
        </p:nvSpPr>
        <p:spPr>
          <a:xfrm>
            <a:off x="1018221" y="2087331"/>
            <a:ext cx="8657883"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INDARTZEKO ESPARRUAK: ADINEKO PERTSONEN KONPAINIA- ZERBITZUA, FAMILIA-KIDEEI ZUZENDUTAKO ARRETA ETA GIZA-OSASUN KOORDINAKETA DIRA. </a:t>
            </a:r>
            <a:endParaRPr lang="es-ES" dirty="0"/>
          </a:p>
        </p:txBody>
      </p:sp>
      <p:sp>
        <p:nvSpPr>
          <p:cNvPr id="38" name="37 CuadroTexto"/>
          <p:cNvSpPr txBox="1"/>
          <p:nvPr/>
        </p:nvSpPr>
        <p:spPr>
          <a:xfrm>
            <a:off x="987008" y="2658689"/>
            <a:ext cx="4451768" cy="2870016"/>
          </a:xfrm>
          <a:prstGeom prst="rect">
            <a:avLst/>
          </a:prstGeom>
          <a:solidFill>
            <a:schemeClr val="bg1"/>
          </a:solidFill>
          <a:ln>
            <a:solidFill>
              <a:schemeClr val="accent1"/>
            </a:solidFill>
          </a:ln>
        </p:spPr>
        <p:txBody>
          <a:bodyPr wrap="square" rtlCol="0">
            <a:spAutoFit/>
          </a:bodyPr>
          <a:lstStyle/>
          <a:p>
            <a:pPr marL="182563" lvl="1" indent="-182563">
              <a:buClr>
                <a:srgbClr val="BD4013"/>
              </a:buClr>
              <a:buFont typeface="Century Gothic" panose="020B0502020202020204" pitchFamily="34" charset="0"/>
              <a:buChar char="►"/>
            </a:pPr>
            <a:endParaRPr lang="eu-ES" sz="950" dirty="0"/>
          </a:p>
          <a:p>
            <a:pPr marL="182563" lvl="1" indent="-182563">
              <a:buClr>
                <a:srgbClr val="BD4013"/>
              </a:buClr>
              <a:buFont typeface="Century Gothic" panose="020B0502020202020204" pitchFamily="34" charset="0"/>
              <a:buChar char="►"/>
            </a:pPr>
            <a:r>
              <a:rPr lang="eu-ES" sz="950" b="1" dirty="0" smtClean="0"/>
              <a:t>Etxez </a:t>
            </a:r>
            <a:r>
              <a:rPr lang="eu-ES" sz="950" b="1" dirty="0"/>
              <a:t>etxeko </a:t>
            </a:r>
            <a:r>
              <a:rPr lang="eu-ES" sz="950" b="1" dirty="0" smtClean="0"/>
              <a:t>laguntza-zerbitzuaren irismenari buruz informazio egokia eskaini </a:t>
            </a:r>
            <a:r>
              <a:rPr lang="eu-ES" sz="950" dirty="0" smtClean="0"/>
              <a:t>eta honen ordutegia luzatu. </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Adineko pertsonei zuzendutako jangela eduki.</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b="1" dirty="0" smtClean="0"/>
              <a:t>Prebentzio jarduerak indartu: etxebizitzetara bisita kopurua handitu eta bakarrik bizi diren pertsonen konpainia-zerbitzua areagotu.</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Adineko pertsonen artean, </a:t>
            </a:r>
            <a:r>
              <a:rPr lang="eu-ES" sz="950" b="1" dirty="0" smtClean="0"/>
              <a:t>konpainia eta laguntza jarduerak </a:t>
            </a:r>
            <a:r>
              <a:rPr lang="eu-ES" sz="950" dirty="0" smtClean="0"/>
              <a:t>sustatu. </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Mendekotasuna duten pertsonaren familia-kideei arreta eman, hauen beharrak artatu.</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Mendekotasun kasuetan, </a:t>
            </a:r>
            <a:r>
              <a:rPr lang="eu-ES" sz="950" dirty="0" err="1" smtClean="0"/>
              <a:t>giza-osasun</a:t>
            </a:r>
            <a:r>
              <a:rPr lang="eu-ES" sz="950" dirty="0" smtClean="0"/>
              <a:t> koordinaketa hobetu.</a:t>
            </a:r>
          </a:p>
          <a:p>
            <a:pPr marL="0" lvl="1">
              <a:buClr>
                <a:srgbClr val="BD4013"/>
              </a:buClr>
            </a:pPr>
            <a:endParaRPr lang="eu-ES" sz="950" dirty="0" smtClean="0"/>
          </a:p>
          <a:p>
            <a:pPr marL="182563" lvl="1" indent="-182563">
              <a:buClr>
                <a:srgbClr val="BD4013"/>
              </a:buClr>
              <a:buFont typeface="Century Gothic" panose="020B0502020202020204" pitchFamily="34" charset="0"/>
              <a:buChar char="►"/>
            </a:pPr>
            <a:r>
              <a:rPr lang="eu-ES" sz="950" dirty="0" smtClean="0"/>
              <a:t>Adineko pertsonen </a:t>
            </a:r>
            <a:r>
              <a:rPr lang="eu-ES" sz="950" dirty="0" err="1" smtClean="0"/>
              <a:t>giza-taldearen</a:t>
            </a:r>
            <a:r>
              <a:rPr lang="eu-ES" sz="950" dirty="0" smtClean="0"/>
              <a:t> gizarte beharrak gehiago haziko direla aurreikusten da: erakundeen %62,5ak haziko direla uste du. </a:t>
            </a:r>
          </a:p>
          <a:p>
            <a:pPr marL="182563" lvl="1" indent="-182563">
              <a:buClr>
                <a:srgbClr val="BD4013"/>
              </a:buClr>
              <a:buFont typeface="Century Gothic" panose="020B0502020202020204" pitchFamily="34" charset="0"/>
              <a:buChar char="►"/>
            </a:pPr>
            <a:endParaRPr lang="es-ES" sz="950" dirty="0" smtClean="0"/>
          </a:p>
        </p:txBody>
      </p:sp>
      <p:sp>
        <p:nvSpPr>
          <p:cNvPr id="43" name="AutoShape 5"/>
          <p:cNvSpPr>
            <a:spLocks noChangeArrowheads="1"/>
          </p:cNvSpPr>
          <p:nvPr/>
        </p:nvSpPr>
        <p:spPr bwMode="auto">
          <a:xfrm>
            <a:off x="5492472" y="2658690"/>
            <a:ext cx="4152519" cy="256614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4" name="43 Rectángulo"/>
          <p:cNvSpPr/>
          <p:nvPr/>
        </p:nvSpPr>
        <p:spPr>
          <a:xfrm>
            <a:off x="5554696" y="2658689"/>
            <a:ext cx="4090295" cy="230832"/>
          </a:xfrm>
          <a:prstGeom prst="rect">
            <a:avLst/>
          </a:prstGeom>
        </p:spPr>
        <p:txBody>
          <a:bodyPr wrap="square">
            <a:spAutoFit/>
          </a:bodyPr>
          <a:lstStyle/>
          <a:p>
            <a:pPr lvl="0">
              <a:buClr>
                <a:srgbClr val="BD4013"/>
              </a:buClr>
            </a:pPr>
            <a:r>
              <a:rPr lang="es-ES" b="1" dirty="0" err="1" smtClean="0"/>
              <a:t>Adineko</a:t>
            </a:r>
            <a:r>
              <a:rPr lang="es-ES" b="1" dirty="0" smtClean="0"/>
              <a:t> </a:t>
            </a:r>
            <a:r>
              <a:rPr lang="es-ES" b="1" dirty="0" err="1" smtClean="0"/>
              <a:t>pertsonen</a:t>
            </a:r>
            <a:r>
              <a:rPr lang="es-ES" b="1" dirty="0" smtClean="0"/>
              <a:t> </a:t>
            </a:r>
            <a:r>
              <a:rPr lang="es-ES" b="1" dirty="0" err="1" smtClean="0"/>
              <a:t>esparruan</a:t>
            </a:r>
            <a:r>
              <a:rPr lang="es-ES" b="1" dirty="0" smtClean="0"/>
              <a:t>, </a:t>
            </a:r>
            <a:r>
              <a:rPr lang="es-ES" b="1" dirty="0" err="1" smtClean="0"/>
              <a:t>jarduera</a:t>
            </a:r>
            <a:r>
              <a:rPr lang="es-ES" b="1" dirty="0" smtClean="0"/>
              <a:t> </a:t>
            </a:r>
            <a:r>
              <a:rPr lang="es-ES" b="1" dirty="0" err="1" smtClean="0"/>
              <a:t>hobetzeko</a:t>
            </a:r>
            <a:r>
              <a:rPr lang="es-ES" b="1" dirty="0" smtClean="0"/>
              <a:t> </a:t>
            </a:r>
            <a:r>
              <a:rPr lang="es-ES" b="1" dirty="0" err="1" smtClean="0"/>
              <a:t>adostasun</a:t>
            </a:r>
            <a:r>
              <a:rPr lang="es-ES" b="1" dirty="0" smtClean="0"/>
              <a:t> </a:t>
            </a:r>
            <a:r>
              <a:rPr lang="es-ES" b="1" dirty="0" err="1" smtClean="0"/>
              <a:t>maiala</a:t>
            </a:r>
            <a:endParaRPr lang="es-ES" b="1" dirty="0"/>
          </a:p>
        </p:txBody>
      </p:sp>
      <p:sp>
        <p:nvSpPr>
          <p:cNvPr id="21" name="20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3" name="22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24" name="23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27" name="26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28" name="27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31" name="30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3" name="32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34" name="3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36" name="35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0" name="AutoShape 5"/>
          <p:cNvSpPr>
            <a:spLocks noChangeArrowheads="1"/>
          </p:cNvSpPr>
          <p:nvPr/>
        </p:nvSpPr>
        <p:spPr bwMode="auto">
          <a:xfrm>
            <a:off x="5656936" y="4936754"/>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981" y="2974033"/>
            <a:ext cx="3919724" cy="181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5653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103</a:t>
            </a:fld>
            <a:endParaRPr lang="es-ES" altLang="es-ES" dirty="0" smtClean="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505888" y="2537568"/>
            <a:ext cx="1100496"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a:p>
            <a:r>
              <a:rPr lang="es-ES_tradnl" dirty="0"/>
              <a:t>/ </a:t>
            </a:r>
          </a:p>
          <a:p>
            <a:r>
              <a:rPr lang="es-ES_tradnl" dirty="0" err="1"/>
              <a:t>Gizarte</a:t>
            </a:r>
            <a:r>
              <a:rPr lang="es-ES_tradnl" dirty="0"/>
              <a:t> </a:t>
            </a:r>
            <a:r>
              <a:rPr lang="es-ES_tradnl" dirty="0" err="1"/>
              <a:t>bazterketa</a:t>
            </a:r>
            <a:r>
              <a:rPr lang="es-ES_tradnl" dirty="0"/>
              <a:t> eta </a:t>
            </a:r>
            <a:r>
              <a:rPr lang="es-ES_tradnl" dirty="0" err="1"/>
              <a:t>barneratzea</a:t>
            </a:r>
            <a:r>
              <a:rPr lang="es-ES_tradnl" dirty="0"/>
              <a:t> </a:t>
            </a:r>
          </a:p>
        </p:txBody>
      </p:sp>
      <p:sp>
        <p:nvSpPr>
          <p:cNvPr id="39" name="38 CuadroTexto"/>
          <p:cNvSpPr txBox="1"/>
          <p:nvPr/>
        </p:nvSpPr>
        <p:spPr>
          <a:xfrm>
            <a:off x="2738308" y="2546778"/>
            <a:ext cx="1254642"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 </a:t>
            </a:r>
          </a:p>
          <a:p>
            <a:r>
              <a:rPr lang="es-ES_tradnl" dirty="0"/>
              <a:t>/ </a:t>
            </a:r>
          </a:p>
          <a:p>
            <a:r>
              <a:rPr lang="es-ES_tradnl" dirty="0" err="1"/>
              <a:t>Haurtzaro</a:t>
            </a:r>
            <a:r>
              <a:rPr lang="es-ES_tradnl" dirty="0"/>
              <a:t>, </a:t>
            </a:r>
            <a:r>
              <a:rPr lang="es-ES_tradnl" dirty="0" err="1"/>
              <a:t>nerabezaro</a:t>
            </a:r>
            <a:r>
              <a:rPr lang="es-ES_tradnl" dirty="0"/>
              <a:t> eta familia</a:t>
            </a:r>
          </a:p>
          <a:p>
            <a:endParaRPr lang="es-ES_tradnl" dirty="0"/>
          </a:p>
        </p:txBody>
      </p:sp>
      <p:sp>
        <p:nvSpPr>
          <p:cNvPr id="40" name="39 CuadroTexto"/>
          <p:cNvSpPr txBox="1"/>
          <p:nvPr/>
        </p:nvSpPr>
        <p:spPr>
          <a:xfrm>
            <a:off x="4039022" y="2546778"/>
            <a:ext cx="1333077"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Adicciones </a:t>
            </a:r>
          </a:p>
          <a:p>
            <a:r>
              <a:rPr lang="es-ES_tradnl" dirty="0"/>
              <a:t>/ </a:t>
            </a:r>
            <a:r>
              <a:rPr lang="es-ES_tradnl" dirty="0" err="1"/>
              <a:t>Mendekotasunak</a:t>
            </a:r>
            <a:endParaRPr lang="es-ES_tradnl" dirty="0"/>
          </a:p>
          <a:p>
            <a:endParaRPr lang="es-ES_tradnl" dirty="0"/>
          </a:p>
          <a:p>
            <a:endParaRPr lang="es-ES_tradnl" dirty="0"/>
          </a:p>
          <a:p>
            <a:endParaRPr lang="es-ES_tradnl" dirty="0"/>
          </a:p>
          <a:p>
            <a:r>
              <a:rPr lang="es-ES_tradnl" dirty="0"/>
              <a:t> </a:t>
            </a:r>
          </a:p>
        </p:txBody>
      </p:sp>
      <p:sp>
        <p:nvSpPr>
          <p:cNvPr id="41" name="40 CuadroTexto"/>
          <p:cNvSpPr txBox="1"/>
          <p:nvPr/>
        </p:nvSpPr>
        <p:spPr>
          <a:xfrm>
            <a:off x="5418811" y="2537568"/>
            <a:ext cx="1481477"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 / </a:t>
            </a:r>
          </a:p>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2" name="41 CuadroTexto"/>
          <p:cNvSpPr txBox="1"/>
          <p:nvPr/>
        </p:nvSpPr>
        <p:spPr>
          <a:xfrm>
            <a:off x="6949544" y="2536145"/>
            <a:ext cx="1484044"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Personas mayores y dependencia </a:t>
            </a:r>
          </a:p>
          <a:p>
            <a:r>
              <a:rPr lang="es-ES_tradnl" dirty="0"/>
              <a:t>/ </a:t>
            </a:r>
          </a:p>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47" name="46 CuadroTexto"/>
          <p:cNvSpPr txBox="1"/>
          <p:nvPr/>
        </p:nvSpPr>
        <p:spPr>
          <a:xfrm>
            <a:off x="1656027" y="2537568"/>
            <a:ext cx="1030023"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 </a:t>
            </a:r>
          </a:p>
          <a:p>
            <a:r>
              <a:rPr lang="es-ES_tradnl" dirty="0"/>
              <a:t>/ </a:t>
            </a:r>
          </a:p>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6" name="25 CuadroTexto"/>
          <p:cNvSpPr txBox="1"/>
          <p:nvPr/>
        </p:nvSpPr>
        <p:spPr>
          <a:xfrm>
            <a:off x="8478336" y="2537568"/>
            <a:ext cx="1497513" cy="1223412"/>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Igualdad </a:t>
            </a:r>
          </a:p>
          <a:p>
            <a:r>
              <a:rPr lang="es-ES_tradnl" dirty="0"/>
              <a:t>/ </a:t>
            </a:r>
          </a:p>
          <a:p>
            <a:r>
              <a:rPr lang="es-ES_tradnl" dirty="0" err="1"/>
              <a:t>Emakume-gizonen</a:t>
            </a:r>
            <a:r>
              <a:rPr lang="es-ES_tradnl" dirty="0"/>
              <a:t> </a:t>
            </a:r>
            <a:r>
              <a:rPr lang="es-ES_tradnl" dirty="0" err="1"/>
              <a:t>berdinatasuna</a:t>
            </a:r>
            <a:endParaRPr lang="es-ES_tradnl" dirty="0"/>
          </a:p>
          <a:p>
            <a:endParaRPr lang="es-ES_tradnl" dirty="0"/>
          </a:p>
          <a:p>
            <a:endParaRPr lang="es-ES_tradnl" dirty="0"/>
          </a:p>
          <a:p>
            <a:endParaRPr lang="es-ES_tradnl" dirty="0"/>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0633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104</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 SITUACIÓN ACTUAL</a:t>
            </a:r>
            <a:endParaRPr lang="es-ES" sz="1600" b="1" dirty="0">
              <a:solidFill>
                <a:schemeClr val="bg1"/>
              </a:solidFill>
            </a:endParaRPr>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Personas mayores y dependencia</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Igualdad</a:t>
            </a:r>
          </a:p>
          <a:p>
            <a:endParaRPr lang="es-ES_tradnl" dirty="0"/>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7" y="2437559"/>
            <a:ext cx="8723838" cy="307777"/>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SE DETECTAN SITUACIONES DE DESIGUALDAD SOCIAL ENTRE MUJERES Y HOMBRES DE EIBAR. </a:t>
            </a:r>
            <a:endParaRPr lang="es-ES" sz="1400" b="1" dirty="0">
              <a:solidFill>
                <a:srgbClr val="BD4013"/>
              </a:solidFill>
            </a:endParaRPr>
          </a:p>
        </p:txBody>
      </p:sp>
      <p:sp>
        <p:nvSpPr>
          <p:cNvPr id="43" name="42 CuadroTexto"/>
          <p:cNvSpPr txBox="1"/>
          <p:nvPr/>
        </p:nvSpPr>
        <p:spPr>
          <a:xfrm>
            <a:off x="996532" y="3245022"/>
            <a:ext cx="4099343" cy="2400657"/>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_tradnl" sz="1000" dirty="0" smtClean="0"/>
              <a:t>Crece </a:t>
            </a:r>
            <a:r>
              <a:rPr lang="es-ES_tradnl" sz="1000" dirty="0"/>
              <a:t>el porcentaje de mujeres activas de </a:t>
            </a:r>
            <a:r>
              <a:rPr lang="es-ES_tradnl" sz="1000" dirty="0" err="1"/>
              <a:t>Eibar</a:t>
            </a:r>
            <a:r>
              <a:rPr lang="es-ES_tradnl" sz="1000" dirty="0"/>
              <a:t> (42,0%) pero sigue por debajo de los hombres (52,0%) y del porcentaje de mujeres activas registrado en </a:t>
            </a:r>
            <a:r>
              <a:rPr lang="es-ES_tradnl" sz="1000" dirty="0" err="1"/>
              <a:t>Gipuzkoa</a:t>
            </a:r>
            <a:r>
              <a:rPr lang="es-ES_tradnl" sz="1000" dirty="0"/>
              <a:t> (45,4</a:t>
            </a:r>
            <a:r>
              <a:rPr lang="es-ES_tradnl" sz="1000" dirty="0" smtClean="0"/>
              <a:t>%).</a:t>
            </a:r>
          </a:p>
          <a:p>
            <a:pPr marL="171450" indent="-171450">
              <a:buClr>
                <a:srgbClr val="BD4013"/>
              </a:buClr>
              <a:buFont typeface="Century Gothic" panose="020B0502020202020204" pitchFamily="34" charset="0"/>
              <a:buChar char="►"/>
            </a:pPr>
            <a:endParaRPr lang="es-ES_tradnl" sz="1000" dirty="0"/>
          </a:p>
          <a:p>
            <a:pPr marL="171450" indent="-171450">
              <a:buClr>
                <a:srgbClr val="BD4013"/>
              </a:buClr>
              <a:buFont typeface="Century Gothic" panose="020B0502020202020204" pitchFamily="34" charset="0"/>
              <a:buChar char="►"/>
            </a:pPr>
            <a:r>
              <a:rPr lang="es-ES_tradnl" sz="1000" dirty="0" smtClean="0"/>
              <a:t>Crece </a:t>
            </a:r>
            <a:r>
              <a:rPr lang="es-ES_tradnl" sz="1000" dirty="0"/>
              <a:t>notablemente la tasa de paro de las mujeres (que se sitúa en el 15,9%) pero es algo menor que la de los hombres (16,8</a:t>
            </a:r>
            <a:r>
              <a:rPr lang="es-ES_tradnl" sz="1000" dirty="0" smtClean="0"/>
              <a:t>%).</a:t>
            </a:r>
          </a:p>
          <a:p>
            <a:pPr marL="171450" indent="-171450">
              <a:buClr>
                <a:srgbClr val="BD4013"/>
              </a:buClr>
              <a:buFont typeface="Century Gothic" panose="020B0502020202020204" pitchFamily="34" charset="0"/>
              <a:buChar char="►"/>
            </a:pPr>
            <a:endParaRPr lang="es-ES_tradnl" sz="1000" dirty="0"/>
          </a:p>
          <a:p>
            <a:pPr marL="171450" indent="-171450">
              <a:buClr>
                <a:srgbClr val="BD4013"/>
              </a:buClr>
              <a:buFont typeface="Century Gothic" panose="020B0502020202020204" pitchFamily="34" charset="0"/>
              <a:buChar char="►"/>
            </a:pPr>
            <a:r>
              <a:rPr lang="es-ES_tradnl" sz="1000" dirty="0" smtClean="0"/>
              <a:t>Disminuye </a:t>
            </a:r>
            <a:r>
              <a:rPr lang="es-ES_tradnl" sz="1000" dirty="0"/>
              <a:t>la renta per cápita de las mujeres </a:t>
            </a:r>
            <a:r>
              <a:rPr lang="es-ES_tradnl" sz="1000" dirty="0" smtClean="0"/>
              <a:t>(-</a:t>
            </a:r>
            <a:r>
              <a:rPr lang="es-ES_tradnl" sz="1000" dirty="0"/>
              <a:t>2,9%) </a:t>
            </a:r>
            <a:r>
              <a:rPr lang="es-ES_tradnl" sz="1000" dirty="0" smtClean="0"/>
              <a:t>y de los hombres </a:t>
            </a:r>
            <a:r>
              <a:rPr lang="es-ES_tradnl" sz="1000" dirty="0"/>
              <a:t>(-2,7%), y se mantiene la gran diferencia existente entre ambos sexos (mujeres 14.193€ y los hombres 24.267€</a:t>
            </a:r>
            <a:r>
              <a:rPr lang="es-ES_tradnl" sz="1000" dirty="0" smtClean="0"/>
              <a:t>).</a:t>
            </a:r>
          </a:p>
          <a:p>
            <a:pPr marL="171450" indent="-171450">
              <a:buClr>
                <a:srgbClr val="BD4013"/>
              </a:buClr>
              <a:buFont typeface="Century Gothic" panose="020B0502020202020204" pitchFamily="34" charset="0"/>
              <a:buChar char="►"/>
            </a:pPr>
            <a:endParaRPr lang="es-ES_tradnl" sz="1000" dirty="0"/>
          </a:p>
          <a:p>
            <a:pPr marL="171450" indent="-171450">
              <a:buClr>
                <a:srgbClr val="BD4013"/>
              </a:buClr>
              <a:buFont typeface="Century Gothic" panose="020B0502020202020204" pitchFamily="34" charset="0"/>
              <a:buChar char="►"/>
            </a:pPr>
            <a:r>
              <a:rPr lang="es-ES_tradnl" sz="1000" b="1" dirty="0" smtClean="0"/>
              <a:t>Hay </a:t>
            </a:r>
            <a:r>
              <a:rPr lang="es-ES_tradnl" sz="1000" b="1" dirty="0"/>
              <a:t>más mujeres (51,6%) que </a:t>
            </a:r>
            <a:r>
              <a:rPr lang="es-ES_tradnl" sz="1000" b="1" dirty="0" smtClean="0"/>
              <a:t>hombres en Eibar y aumenta la distancia a partir de los 65 </a:t>
            </a:r>
            <a:r>
              <a:rPr lang="es-ES_tradnl" sz="1000" b="1" dirty="0"/>
              <a:t>y más </a:t>
            </a:r>
            <a:r>
              <a:rPr lang="es-ES_tradnl" sz="1000" b="1" dirty="0" smtClean="0"/>
              <a:t>años. </a:t>
            </a:r>
          </a:p>
        </p:txBody>
      </p:sp>
      <p:sp>
        <p:nvSpPr>
          <p:cNvPr id="44" name="43 CuadroTexto"/>
          <p:cNvSpPr txBox="1"/>
          <p:nvPr/>
        </p:nvSpPr>
        <p:spPr>
          <a:xfrm>
            <a:off x="996532" y="2792039"/>
            <a:ext cx="4099343" cy="400110"/>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b="1" dirty="0"/>
              <a:t>La percepción de la igualdad alcanza una nota de 5,3 sobre 10</a:t>
            </a:r>
            <a:r>
              <a:rPr lang="es-ES" sz="1000" b="1" dirty="0" smtClean="0"/>
              <a:t>.</a:t>
            </a:r>
            <a:r>
              <a:rPr lang="es-ES" sz="1000" dirty="0"/>
              <a:t> </a:t>
            </a:r>
            <a:endParaRPr lang="es-ES" sz="1000" b="1"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3285" y="3149340"/>
            <a:ext cx="4062486" cy="135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AutoShape 5"/>
          <p:cNvSpPr>
            <a:spLocks noChangeArrowheads="1"/>
          </p:cNvSpPr>
          <p:nvPr/>
        </p:nvSpPr>
        <p:spPr bwMode="auto">
          <a:xfrm>
            <a:off x="5191125" y="2780009"/>
            <a:ext cx="4484979" cy="186811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3" name="52 Rectángulo"/>
          <p:cNvSpPr/>
          <p:nvPr/>
        </p:nvSpPr>
        <p:spPr>
          <a:xfrm>
            <a:off x="5191126" y="2780008"/>
            <a:ext cx="4437354" cy="369332"/>
          </a:xfrm>
          <a:prstGeom prst="rect">
            <a:avLst/>
          </a:prstGeom>
        </p:spPr>
        <p:txBody>
          <a:bodyPr wrap="square">
            <a:spAutoFit/>
          </a:bodyPr>
          <a:lstStyle/>
          <a:p>
            <a:pPr lvl="0">
              <a:buClr>
                <a:srgbClr val="BD4013"/>
              </a:buClr>
            </a:pPr>
            <a:r>
              <a:rPr lang="es-ES" b="1" dirty="0"/>
              <a:t>Tasa de ocupación y de paro de la población de 16 y más años de </a:t>
            </a:r>
            <a:r>
              <a:rPr lang="es-ES" b="1" dirty="0" err="1"/>
              <a:t>Eibar</a:t>
            </a:r>
            <a:r>
              <a:rPr lang="es-ES" b="1" dirty="0"/>
              <a:t>, la comarca y </a:t>
            </a:r>
            <a:r>
              <a:rPr lang="es-ES" b="1" dirty="0" err="1"/>
              <a:t>Gipuzkoa</a:t>
            </a:r>
            <a:r>
              <a:rPr lang="es-ES" b="1" dirty="0"/>
              <a:t> por sexo(%), 2010-2015</a:t>
            </a:r>
          </a:p>
        </p:txBody>
      </p:sp>
      <p:sp>
        <p:nvSpPr>
          <p:cNvPr id="54" name="AutoShape 5"/>
          <p:cNvSpPr>
            <a:spLocks noChangeArrowheads="1"/>
          </p:cNvSpPr>
          <p:nvPr/>
        </p:nvSpPr>
        <p:spPr bwMode="auto">
          <a:xfrm>
            <a:off x="5191126" y="4360257"/>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Eustat</a:t>
            </a:r>
            <a:endParaRPr lang="es-ES" sz="800" dirty="0"/>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087" y="4848593"/>
            <a:ext cx="3728296" cy="138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AutoShape 5"/>
          <p:cNvSpPr>
            <a:spLocks noChangeArrowheads="1"/>
          </p:cNvSpPr>
          <p:nvPr/>
        </p:nvSpPr>
        <p:spPr bwMode="auto">
          <a:xfrm>
            <a:off x="5191125" y="4685553"/>
            <a:ext cx="4484979" cy="162105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7" name="56 Rectángulo"/>
          <p:cNvSpPr/>
          <p:nvPr/>
        </p:nvSpPr>
        <p:spPr>
          <a:xfrm>
            <a:off x="5191126" y="4695077"/>
            <a:ext cx="4437353" cy="230832"/>
          </a:xfrm>
          <a:prstGeom prst="rect">
            <a:avLst/>
          </a:prstGeom>
        </p:spPr>
        <p:txBody>
          <a:bodyPr wrap="square">
            <a:spAutoFit/>
          </a:bodyPr>
          <a:lstStyle/>
          <a:p>
            <a:pPr lvl="0">
              <a:buClr>
                <a:srgbClr val="BD4013"/>
              </a:buClr>
            </a:pPr>
            <a:r>
              <a:rPr lang="es-ES" b="1" dirty="0"/>
              <a:t>Renta media de los hombres y las mujeres de </a:t>
            </a:r>
            <a:r>
              <a:rPr lang="es-ES" b="1" dirty="0" err="1"/>
              <a:t>Eibar</a:t>
            </a:r>
            <a:r>
              <a:rPr lang="es-ES" b="1" dirty="0"/>
              <a:t>, </a:t>
            </a:r>
            <a:r>
              <a:rPr lang="es-ES" b="1" dirty="0" err="1"/>
              <a:t>Gipuzkoa</a:t>
            </a:r>
            <a:r>
              <a:rPr lang="es-ES" b="1" dirty="0"/>
              <a:t> y CAE, 2014</a:t>
            </a:r>
          </a:p>
        </p:txBody>
      </p:sp>
      <p:sp>
        <p:nvSpPr>
          <p:cNvPr id="58" name="AutoShape 5"/>
          <p:cNvSpPr>
            <a:spLocks noChangeArrowheads="1"/>
          </p:cNvSpPr>
          <p:nvPr/>
        </p:nvSpPr>
        <p:spPr bwMode="auto">
          <a:xfrm>
            <a:off x="5191126" y="6097058"/>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Eustat</a:t>
            </a:r>
            <a:endParaRPr lang="es-ES" sz="800" dirty="0"/>
          </a:p>
        </p:txBody>
      </p:sp>
      <p:sp>
        <p:nvSpPr>
          <p:cNvPr id="59" name="58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9527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24180" y="1934760"/>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105</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GAUR EGUNGO EGOERAREN BALORAZIOA</a:t>
            </a:r>
            <a:endParaRPr lang="es-ES" sz="1600" b="1" dirty="0">
              <a:solidFill>
                <a:schemeClr val="bg1"/>
              </a:solidFill>
            </a:endParaRPr>
          </a:p>
        </p:txBody>
      </p:sp>
      <p:sp>
        <p:nvSpPr>
          <p:cNvPr id="33" name="32 CuadroTexto"/>
          <p:cNvSpPr txBox="1"/>
          <p:nvPr/>
        </p:nvSpPr>
        <p:spPr>
          <a:xfrm>
            <a:off x="982137" y="2437559"/>
            <a:ext cx="8723838" cy="307777"/>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EIBARKO EMAKUME ETA GIZONEN ARTEKO DESBERDINTASUN EGOERAK ANTZEMATEN DIRA. </a:t>
            </a:r>
            <a:endParaRPr lang="es-ES" sz="1400" b="1" dirty="0">
              <a:solidFill>
                <a:srgbClr val="BD4013"/>
              </a:solidFill>
            </a:endParaRPr>
          </a:p>
        </p:txBody>
      </p:sp>
      <p:sp>
        <p:nvSpPr>
          <p:cNvPr id="43" name="42 CuadroTexto"/>
          <p:cNvSpPr txBox="1"/>
          <p:nvPr/>
        </p:nvSpPr>
        <p:spPr>
          <a:xfrm>
            <a:off x="996532" y="3245022"/>
            <a:ext cx="4099343" cy="2246769"/>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Eibarko emakume aktiboen tasa (%42) hazi egin da, baina oraindik ere, gizonezkoen  tasaren(%52,0) azpitik. Gipuzkoa mailako emakume aktiboen tasa ere handiagoa da(%45,4).</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Emakumeen langabezi tasak gora egin du (%15,9ko da ) baina hala ere, gizonezkoena baino txikiagoa da (%16,8).</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Emakumezkoen per capita errentak behera egiten du,          (-%2,9) eta gizonezkoena (-%2,7) eta bi sexuen arteko desberdintasuna mantentzen da (emakumezkoak 14.193€ eta gizonezkoak 24.267€).</a:t>
            </a:r>
          </a:p>
          <a:p>
            <a:pPr marL="171450" indent="-171450">
              <a:buClr>
                <a:srgbClr val="BD4013"/>
              </a:buClr>
              <a:buFont typeface="Century Gothic" panose="020B0502020202020204" pitchFamily="34" charset="0"/>
              <a:buChar char="►"/>
            </a:pPr>
            <a:endParaRPr lang="es-ES_tradnl" sz="1000" dirty="0"/>
          </a:p>
          <a:p>
            <a:pPr marL="171450" indent="-171450">
              <a:buClr>
                <a:srgbClr val="BD4013"/>
              </a:buClr>
              <a:buFont typeface="Century Gothic" panose="020B0502020202020204" pitchFamily="34" charset="0"/>
              <a:buChar char="►"/>
            </a:pPr>
            <a:r>
              <a:rPr lang="eu-ES" sz="1000" b="1" dirty="0" smtClean="0"/>
              <a:t>Eibarren, emakumezkoen ehunekoa (%51,6) gizonezkoena baina handiagoa da, batez ere 65 urtetik gorakoen artean. </a:t>
            </a:r>
          </a:p>
        </p:txBody>
      </p:sp>
      <p:sp>
        <p:nvSpPr>
          <p:cNvPr id="44" name="43 CuadroTexto"/>
          <p:cNvSpPr txBox="1"/>
          <p:nvPr/>
        </p:nvSpPr>
        <p:spPr>
          <a:xfrm>
            <a:off x="996532" y="2792039"/>
            <a:ext cx="4099343" cy="400110"/>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b="1" dirty="0" smtClean="0"/>
              <a:t>Emakume eta gizonen arteko berdintasun egoerak 10 puntuetatik 5,3 lortzen ditu. </a:t>
            </a:r>
            <a:endParaRPr lang="eu-ES" sz="1000" b="1" dirty="0"/>
          </a:p>
        </p:txBody>
      </p:sp>
      <p:sp>
        <p:nvSpPr>
          <p:cNvPr id="50" name="AutoShape 5"/>
          <p:cNvSpPr>
            <a:spLocks noChangeArrowheads="1"/>
          </p:cNvSpPr>
          <p:nvPr/>
        </p:nvSpPr>
        <p:spPr bwMode="auto">
          <a:xfrm>
            <a:off x="5191125" y="2780009"/>
            <a:ext cx="4484979" cy="186811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3" name="52 Rectángulo"/>
          <p:cNvSpPr/>
          <p:nvPr/>
        </p:nvSpPr>
        <p:spPr>
          <a:xfrm>
            <a:off x="5191126" y="2780008"/>
            <a:ext cx="4437354" cy="369332"/>
          </a:xfrm>
          <a:prstGeom prst="rect">
            <a:avLst/>
          </a:prstGeom>
        </p:spPr>
        <p:txBody>
          <a:bodyPr wrap="square">
            <a:spAutoFit/>
          </a:bodyPr>
          <a:lstStyle/>
          <a:p>
            <a:pPr lvl="0">
              <a:buClr>
                <a:srgbClr val="BD4013"/>
              </a:buClr>
            </a:pPr>
            <a:r>
              <a:rPr lang="es-ES" b="1" dirty="0" smtClean="0"/>
              <a:t>16 </a:t>
            </a:r>
            <a:r>
              <a:rPr lang="es-ES" b="1" dirty="0" err="1" smtClean="0"/>
              <a:t>urtetik</a:t>
            </a:r>
            <a:r>
              <a:rPr lang="es-ES" b="1" dirty="0" smtClean="0"/>
              <a:t> </a:t>
            </a:r>
            <a:r>
              <a:rPr lang="es-ES" b="1" dirty="0" err="1" smtClean="0"/>
              <a:t>gorako</a:t>
            </a:r>
            <a:r>
              <a:rPr lang="es-ES" b="1" dirty="0" smtClean="0"/>
              <a:t> </a:t>
            </a:r>
            <a:r>
              <a:rPr lang="es-ES" b="1" dirty="0" err="1" smtClean="0"/>
              <a:t>biztanleriaren</a:t>
            </a:r>
            <a:r>
              <a:rPr lang="es-ES" b="1" dirty="0" smtClean="0"/>
              <a:t> </a:t>
            </a:r>
            <a:r>
              <a:rPr lang="es-ES" b="1" dirty="0" err="1" smtClean="0"/>
              <a:t>Enplegu</a:t>
            </a:r>
            <a:r>
              <a:rPr lang="es-ES" b="1" dirty="0" smtClean="0"/>
              <a:t> tasa eta </a:t>
            </a:r>
            <a:r>
              <a:rPr lang="es-ES" b="1" dirty="0" err="1" smtClean="0"/>
              <a:t>langabezi</a:t>
            </a:r>
            <a:r>
              <a:rPr lang="es-ES" b="1" dirty="0" smtClean="0"/>
              <a:t> tasa </a:t>
            </a:r>
            <a:r>
              <a:rPr lang="es-ES" b="1" dirty="0" err="1" smtClean="0"/>
              <a:t>Eibar</a:t>
            </a:r>
            <a:r>
              <a:rPr lang="es-ES" b="1" dirty="0" smtClean="0"/>
              <a:t>, </a:t>
            </a:r>
            <a:r>
              <a:rPr lang="es-ES" b="1" dirty="0" err="1" smtClean="0"/>
              <a:t>eskuladea</a:t>
            </a:r>
            <a:r>
              <a:rPr lang="es-ES" b="1" dirty="0" smtClean="0"/>
              <a:t> eta </a:t>
            </a:r>
            <a:r>
              <a:rPr lang="es-ES" b="1" dirty="0" err="1" smtClean="0"/>
              <a:t>Gipuzkoa</a:t>
            </a:r>
            <a:r>
              <a:rPr lang="es-ES" b="1" dirty="0" smtClean="0"/>
              <a:t>, </a:t>
            </a:r>
            <a:r>
              <a:rPr lang="es-ES" b="1" dirty="0" err="1" smtClean="0"/>
              <a:t>sexuaren</a:t>
            </a:r>
            <a:r>
              <a:rPr lang="es-ES" b="1" dirty="0" smtClean="0"/>
              <a:t> </a:t>
            </a:r>
            <a:r>
              <a:rPr lang="es-ES" b="1" dirty="0" err="1" smtClean="0"/>
              <a:t>areabera</a:t>
            </a:r>
            <a:r>
              <a:rPr lang="es-ES" b="1" dirty="0" smtClean="0"/>
              <a:t>(%), </a:t>
            </a:r>
            <a:r>
              <a:rPr lang="es-ES" b="1" dirty="0"/>
              <a:t>2010-2015</a:t>
            </a:r>
          </a:p>
        </p:txBody>
      </p:sp>
      <p:sp>
        <p:nvSpPr>
          <p:cNvPr id="54" name="AutoShape 5"/>
          <p:cNvSpPr>
            <a:spLocks noChangeArrowheads="1"/>
          </p:cNvSpPr>
          <p:nvPr/>
        </p:nvSpPr>
        <p:spPr bwMode="auto">
          <a:xfrm>
            <a:off x="5191125" y="4301417"/>
            <a:ext cx="685133"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Eustat</a:t>
            </a:r>
            <a:endParaRPr lang="es-ES" sz="800" dirty="0"/>
          </a:p>
        </p:txBody>
      </p:sp>
      <p:sp>
        <p:nvSpPr>
          <p:cNvPr id="56" name="AutoShape 5"/>
          <p:cNvSpPr>
            <a:spLocks noChangeArrowheads="1"/>
          </p:cNvSpPr>
          <p:nvPr/>
        </p:nvSpPr>
        <p:spPr bwMode="auto">
          <a:xfrm>
            <a:off x="5191125" y="4685553"/>
            <a:ext cx="4484979" cy="162105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7" name="56 Rectángulo"/>
          <p:cNvSpPr/>
          <p:nvPr/>
        </p:nvSpPr>
        <p:spPr>
          <a:xfrm>
            <a:off x="5191126" y="4695077"/>
            <a:ext cx="4437353" cy="230832"/>
          </a:xfrm>
          <a:prstGeom prst="rect">
            <a:avLst/>
          </a:prstGeom>
        </p:spPr>
        <p:txBody>
          <a:bodyPr wrap="square">
            <a:spAutoFit/>
          </a:bodyPr>
          <a:lstStyle/>
          <a:p>
            <a:pPr lvl="0">
              <a:buClr>
                <a:srgbClr val="BD4013"/>
              </a:buClr>
            </a:pPr>
            <a:r>
              <a:rPr lang="es-ES" b="1" dirty="0" err="1" smtClean="0"/>
              <a:t>Bataz</a:t>
            </a:r>
            <a:r>
              <a:rPr lang="es-ES" b="1" dirty="0" smtClean="0"/>
              <a:t> </a:t>
            </a:r>
            <a:r>
              <a:rPr lang="es-ES" b="1" dirty="0" err="1" smtClean="0"/>
              <a:t>besteko</a:t>
            </a:r>
            <a:r>
              <a:rPr lang="es-ES" b="1" dirty="0" smtClean="0"/>
              <a:t> </a:t>
            </a:r>
            <a:r>
              <a:rPr lang="es-ES" b="1" dirty="0" err="1" smtClean="0"/>
              <a:t>errenta</a:t>
            </a:r>
            <a:r>
              <a:rPr lang="es-ES" b="1" dirty="0" smtClean="0"/>
              <a:t> </a:t>
            </a:r>
            <a:r>
              <a:rPr lang="es-ES" b="1" dirty="0" err="1" smtClean="0"/>
              <a:t>Eibar</a:t>
            </a:r>
            <a:r>
              <a:rPr lang="es-ES" b="1" dirty="0"/>
              <a:t>, </a:t>
            </a:r>
            <a:r>
              <a:rPr lang="es-ES" b="1" dirty="0" err="1"/>
              <a:t>Gipuzkoa</a:t>
            </a:r>
            <a:r>
              <a:rPr lang="es-ES" b="1" dirty="0"/>
              <a:t> </a:t>
            </a:r>
            <a:r>
              <a:rPr lang="es-ES" b="1" dirty="0" smtClean="0"/>
              <a:t>eta </a:t>
            </a:r>
            <a:r>
              <a:rPr lang="es-ES" b="1" dirty="0"/>
              <a:t>E</a:t>
            </a:r>
            <a:r>
              <a:rPr lang="es-ES" b="1" dirty="0" smtClean="0"/>
              <a:t>AE</a:t>
            </a:r>
            <a:r>
              <a:rPr lang="es-ES" b="1" dirty="0"/>
              <a:t>, 2014</a:t>
            </a:r>
          </a:p>
        </p:txBody>
      </p:sp>
      <p:sp>
        <p:nvSpPr>
          <p:cNvPr id="58" name="AutoShape 5"/>
          <p:cNvSpPr>
            <a:spLocks noChangeArrowheads="1"/>
          </p:cNvSpPr>
          <p:nvPr/>
        </p:nvSpPr>
        <p:spPr bwMode="auto">
          <a:xfrm>
            <a:off x="5191126" y="5953125"/>
            <a:ext cx="68513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Eustat</a:t>
            </a:r>
            <a:endParaRPr lang="es-ES" sz="800" dirty="0"/>
          </a:p>
        </p:txBody>
      </p:sp>
      <p:sp>
        <p:nvSpPr>
          <p:cNvPr id="27" name="26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0" name="29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31" name="3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32" name="31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34" name="33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5" name="34 CuadroTexto"/>
          <p:cNvSpPr txBox="1"/>
          <p:nvPr/>
        </p:nvSpPr>
        <p:spPr>
          <a:xfrm>
            <a:off x="8735511" y="1404093"/>
            <a:ext cx="1073945"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Emakume-gizonen</a:t>
            </a:r>
            <a:r>
              <a:rPr lang="es-ES_tradnl" dirty="0"/>
              <a:t> </a:t>
            </a:r>
            <a:r>
              <a:rPr lang="es-ES_tradnl" dirty="0" err="1"/>
              <a:t>berdinatasuna</a:t>
            </a:r>
            <a:endParaRPr lang="es-ES_tradnl" dirty="0"/>
          </a:p>
        </p:txBody>
      </p:sp>
      <p:sp>
        <p:nvSpPr>
          <p:cNvPr id="36" name="35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8"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5" name="44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450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121" b="5513"/>
          <a:stretch/>
        </p:blipFill>
        <p:spPr bwMode="auto">
          <a:xfrm>
            <a:off x="5742661" y="3137622"/>
            <a:ext cx="3670830" cy="144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611" y="4900445"/>
            <a:ext cx="3609338" cy="134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8606923" y="4841838"/>
            <a:ext cx="771525" cy="230832"/>
          </a:xfrm>
          <a:prstGeom prst="rect">
            <a:avLst/>
          </a:prstGeom>
          <a:solidFill>
            <a:srgbClr val="DEE7EB"/>
          </a:solidFill>
        </p:spPr>
        <p:txBody>
          <a:bodyPr wrap="square" rtlCol="0">
            <a:spAutoFit/>
          </a:bodyPr>
          <a:lstStyle/>
          <a:p>
            <a:r>
              <a:rPr lang="es-ES" b="1" dirty="0" smtClean="0"/>
              <a:t>EAE</a:t>
            </a:r>
            <a:endParaRPr lang="eu-ES" b="1" dirty="0"/>
          </a:p>
        </p:txBody>
      </p:sp>
      <p:sp>
        <p:nvSpPr>
          <p:cNvPr id="48" name="47 CuadroTexto"/>
          <p:cNvSpPr txBox="1"/>
          <p:nvPr/>
        </p:nvSpPr>
        <p:spPr>
          <a:xfrm>
            <a:off x="8325935" y="5984721"/>
            <a:ext cx="898923" cy="230832"/>
          </a:xfrm>
          <a:prstGeom prst="rect">
            <a:avLst/>
          </a:prstGeom>
          <a:solidFill>
            <a:srgbClr val="DEE7EB"/>
          </a:solidFill>
        </p:spPr>
        <p:txBody>
          <a:bodyPr wrap="square" rtlCol="0">
            <a:spAutoFit/>
          </a:bodyPr>
          <a:lstStyle/>
          <a:p>
            <a:r>
              <a:rPr lang="es-ES" dirty="0" err="1" smtClean="0"/>
              <a:t>Emak</a:t>
            </a:r>
            <a:r>
              <a:rPr lang="es-ES" dirty="0" smtClean="0"/>
              <a:t>    </a:t>
            </a:r>
            <a:r>
              <a:rPr lang="es-ES" dirty="0" err="1" smtClean="0"/>
              <a:t>Giz</a:t>
            </a:r>
            <a:endParaRPr lang="eu-ES" dirty="0"/>
          </a:p>
        </p:txBody>
      </p:sp>
      <p:sp>
        <p:nvSpPr>
          <p:cNvPr id="49" name="48 CuadroTexto"/>
          <p:cNvSpPr txBox="1"/>
          <p:nvPr/>
        </p:nvSpPr>
        <p:spPr>
          <a:xfrm>
            <a:off x="7192693" y="6000691"/>
            <a:ext cx="898923" cy="230832"/>
          </a:xfrm>
          <a:prstGeom prst="rect">
            <a:avLst/>
          </a:prstGeom>
          <a:solidFill>
            <a:srgbClr val="DEE7EB"/>
          </a:solidFill>
        </p:spPr>
        <p:txBody>
          <a:bodyPr wrap="square" rtlCol="0">
            <a:spAutoFit/>
          </a:bodyPr>
          <a:lstStyle/>
          <a:p>
            <a:r>
              <a:rPr lang="es-ES" dirty="0" err="1" smtClean="0"/>
              <a:t>Emak</a:t>
            </a:r>
            <a:r>
              <a:rPr lang="es-ES" dirty="0" smtClean="0"/>
              <a:t>    </a:t>
            </a:r>
            <a:r>
              <a:rPr lang="es-ES" dirty="0" err="1" smtClean="0"/>
              <a:t>Giz</a:t>
            </a:r>
            <a:endParaRPr lang="eu-ES" dirty="0"/>
          </a:p>
        </p:txBody>
      </p:sp>
      <p:sp>
        <p:nvSpPr>
          <p:cNvPr id="51" name="50 CuadroTexto"/>
          <p:cNvSpPr txBox="1"/>
          <p:nvPr/>
        </p:nvSpPr>
        <p:spPr>
          <a:xfrm>
            <a:off x="6078035" y="5981641"/>
            <a:ext cx="898923" cy="230832"/>
          </a:xfrm>
          <a:prstGeom prst="rect">
            <a:avLst/>
          </a:prstGeom>
          <a:solidFill>
            <a:srgbClr val="DEE7EB"/>
          </a:solidFill>
        </p:spPr>
        <p:txBody>
          <a:bodyPr wrap="square" rtlCol="0">
            <a:spAutoFit/>
          </a:bodyPr>
          <a:lstStyle/>
          <a:p>
            <a:r>
              <a:rPr lang="es-ES" dirty="0" err="1" smtClean="0"/>
              <a:t>Emak</a:t>
            </a:r>
            <a:r>
              <a:rPr lang="es-ES" dirty="0" smtClean="0"/>
              <a:t>    </a:t>
            </a:r>
            <a:r>
              <a:rPr lang="es-ES" dirty="0" err="1" smtClean="0"/>
              <a:t>Giz</a:t>
            </a:r>
            <a:endParaRPr lang="eu-ES" dirty="0"/>
          </a:p>
        </p:txBody>
      </p:sp>
    </p:spTree>
    <p:extLst>
      <p:ext uri="{BB962C8B-B14F-4D97-AF65-F5344CB8AC3E}">
        <p14:creationId xmlns:p14="http://schemas.microsoft.com/office/powerpoint/2010/main" val="30569937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106</a:t>
            </a:fld>
            <a:endParaRPr lang="es-ES" altLang="es-ES" dirty="0" smtClean="0"/>
          </a:p>
        </p:txBody>
      </p:sp>
      <p:sp>
        <p:nvSpPr>
          <p:cNvPr id="22" name="21 CuadroTexto"/>
          <p:cNvSpPr txBox="1"/>
          <p:nvPr/>
        </p:nvSpPr>
        <p:spPr>
          <a:xfrm>
            <a:off x="1018221" y="2087331"/>
            <a:ext cx="8657883"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LA IGUALDAD ENTRE HOMBRES Y MUJERES Y LA PREVENCIÓN DE LAS SITUACIONES DE VIOLENCIA DE GÉNERO SON TEMAS DE GRAN PREOCUPACIÓN.</a:t>
            </a:r>
            <a:endParaRPr lang="es-ES" dirty="0"/>
          </a:p>
        </p:txBody>
      </p:sp>
      <p:sp>
        <p:nvSpPr>
          <p:cNvPr id="24" name="23 CuadroTexto"/>
          <p:cNvSpPr txBox="1"/>
          <p:nvPr/>
        </p:nvSpPr>
        <p:spPr>
          <a:xfrm>
            <a:off x="1006362" y="2665225"/>
            <a:ext cx="4451768" cy="3585597"/>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smtClean="0"/>
              <a:t>Se reconoce la </a:t>
            </a:r>
            <a:r>
              <a:rPr lang="es-ES" sz="1000" dirty="0"/>
              <a:t>gran diversidad de las mujeres de Eibar, siendo además éste considerado como un valor a seguir potenciando a futuro</a:t>
            </a:r>
            <a:r>
              <a:rPr lang="es-ES" sz="1000" b="1" dirty="0" smtClean="0"/>
              <a:t>.</a:t>
            </a:r>
          </a:p>
          <a:p>
            <a:pPr marL="171450" indent="-171450">
              <a:buClr>
                <a:srgbClr val="BD4013"/>
              </a:buClr>
              <a:buFont typeface="Century Gothic" panose="020B0502020202020204" pitchFamily="34" charset="0"/>
              <a:buChar char="►"/>
            </a:pPr>
            <a:endParaRPr lang="es-ES" sz="1000" b="1" dirty="0" smtClean="0"/>
          </a:p>
          <a:p>
            <a:pPr marL="171450" indent="-171450">
              <a:buClr>
                <a:srgbClr val="BD4013"/>
              </a:buClr>
              <a:buFont typeface="Century Gothic" panose="020B0502020202020204" pitchFamily="34" charset="0"/>
              <a:buChar char="►"/>
            </a:pPr>
            <a:r>
              <a:rPr lang="es-ES" sz="1000" b="1" dirty="0" smtClean="0"/>
              <a:t>Las mayores situaciones de desigualdad detectadas por las organizaciones sociales en Eibar son:</a:t>
            </a:r>
            <a:endParaRPr lang="es-ES" sz="1000" b="1" dirty="0"/>
          </a:p>
          <a:p>
            <a:pPr marL="628650" lvl="1" indent="-171450">
              <a:buClr>
                <a:srgbClr val="BD4013"/>
              </a:buClr>
              <a:buFont typeface="Century Gothic" panose="020B0502020202020204" pitchFamily="34" charset="0"/>
              <a:buChar char="►"/>
            </a:pPr>
            <a:r>
              <a:rPr lang="es-ES" sz="1000" b="1" dirty="0" smtClean="0"/>
              <a:t>La responsabilidad en los cuidados (de niños/as, mayores,…).</a:t>
            </a:r>
          </a:p>
          <a:p>
            <a:pPr marL="628650" lvl="1" indent="-171450">
              <a:buClr>
                <a:srgbClr val="BD4013"/>
              </a:buClr>
              <a:buFont typeface="Century Gothic" panose="020B0502020202020204" pitchFamily="34" charset="0"/>
              <a:buChar char="►"/>
            </a:pPr>
            <a:r>
              <a:rPr lang="es-ES" sz="1000" b="1" dirty="0" smtClean="0"/>
              <a:t>En las oportunidades en el ámbito laboral</a:t>
            </a:r>
          </a:p>
          <a:p>
            <a:pPr marL="628650" lvl="1" indent="-171450">
              <a:buClr>
                <a:srgbClr val="BD4013"/>
              </a:buClr>
              <a:buFont typeface="Century Gothic" panose="020B0502020202020204" pitchFamily="34" charset="0"/>
              <a:buChar char="►"/>
            </a:pPr>
            <a:r>
              <a:rPr lang="es-ES" sz="1000" b="1" dirty="0" smtClean="0"/>
              <a:t>Conciliación de la vida laboral y familiar</a:t>
            </a:r>
          </a:p>
          <a:p>
            <a:pPr marL="628650" lvl="1"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Eibar </a:t>
            </a:r>
            <a:r>
              <a:rPr lang="es-ES" sz="1000" dirty="0"/>
              <a:t>se caracteriza por tener un fuerte tejido asociativo de mujeres impulsado y fortalecido con el apoyo </a:t>
            </a:r>
            <a:r>
              <a:rPr lang="es-ES" sz="1000" dirty="0" smtClean="0"/>
              <a:t>público. </a:t>
            </a:r>
            <a:r>
              <a:rPr lang="es-ES" sz="1000" dirty="0"/>
              <a:t>Se ha conseguido en Eibar pasar del empoderamiento personal </a:t>
            </a:r>
            <a:r>
              <a:rPr lang="es-ES" sz="1000" dirty="0" smtClean="0"/>
              <a:t>al </a:t>
            </a:r>
            <a:r>
              <a:rPr lang="es-ES" sz="1000" dirty="0"/>
              <a:t>empoderamiento colectivo</a:t>
            </a:r>
            <a:r>
              <a:rPr lang="es-ES" sz="1000" dirty="0" smtClean="0"/>
              <a:t>. Sin </a:t>
            </a:r>
            <a:r>
              <a:rPr lang="es-ES" sz="1000" dirty="0"/>
              <a:t>embargo, se confirma que </a:t>
            </a:r>
            <a:r>
              <a:rPr lang="es-ES" sz="1000" b="1" dirty="0"/>
              <a:t>no existe en el municipio de Eibar tejido asociativo de hombres a favor de la </a:t>
            </a:r>
            <a:r>
              <a:rPr lang="es-ES" sz="1000" b="1" dirty="0" smtClean="0"/>
              <a:t>igualdad.</a:t>
            </a:r>
          </a:p>
          <a:p>
            <a:pPr marL="171450" indent="-171450">
              <a:buClr>
                <a:srgbClr val="BD4013"/>
              </a:buClr>
              <a:buFont typeface="Century Gothic" panose="020B0502020202020204" pitchFamily="34" charset="0"/>
              <a:buChar char="►"/>
            </a:pPr>
            <a:endParaRPr lang="es-ES" sz="950" dirty="0"/>
          </a:p>
          <a:p>
            <a:pPr marL="171450" indent="-171450">
              <a:buClr>
                <a:srgbClr val="BD4013"/>
              </a:buClr>
              <a:buFont typeface="Century Gothic" panose="020B0502020202020204" pitchFamily="34" charset="0"/>
              <a:buChar char="►"/>
            </a:pPr>
            <a:r>
              <a:rPr lang="es-ES" sz="950" dirty="0" smtClean="0"/>
              <a:t>El empleo y la formación, las principales necesidades sociales detectadas entre las mujeres.</a:t>
            </a:r>
          </a:p>
          <a:p>
            <a:pPr marL="171450" indent="-171450">
              <a:buClr>
                <a:srgbClr val="BD4013"/>
              </a:buClr>
              <a:buFont typeface="Century Gothic" panose="020B0502020202020204" pitchFamily="34" charset="0"/>
              <a:buChar char="►"/>
            </a:pPr>
            <a:endParaRPr lang="es-ES" sz="950" dirty="0" smtClean="0"/>
          </a:p>
          <a:p>
            <a:pPr marL="171450" indent="-171450">
              <a:buClr>
                <a:srgbClr val="BD4013"/>
              </a:buClr>
              <a:buFont typeface="Century Gothic" panose="020B0502020202020204" pitchFamily="34" charset="0"/>
              <a:buChar char="►"/>
            </a:pPr>
            <a:r>
              <a:rPr lang="es-ES" sz="950" dirty="0" smtClean="0"/>
              <a:t>Empieza </a:t>
            </a:r>
            <a:r>
              <a:rPr lang="es-ES" sz="950" dirty="0"/>
              <a:t>a preocupar el excesivo control a través de los dispositivos </a:t>
            </a:r>
            <a:r>
              <a:rPr lang="es-ES" sz="950" dirty="0" smtClean="0"/>
              <a:t>móviles y el </a:t>
            </a:r>
            <a:r>
              <a:rPr lang="es-ES" sz="950" dirty="0" err="1"/>
              <a:t>bullying</a:t>
            </a:r>
            <a:r>
              <a:rPr lang="es-ES" sz="950" dirty="0"/>
              <a:t> por condición </a:t>
            </a:r>
            <a:r>
              <a:rPr lang="es-ES" sz="950" dirty="0" smtClean="0"/>
              <a:t>sexual.</a:t>
            </a:r>
            <a:endParaRPr lang="es-ES" sz="95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537" y="2951820"/>
            <a:ext cx="4205388"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AutoShape 5"/>
          <p:cNvSpPr>
            <a:spLocks noChangeArrowheads="1"/>
          </p:cNvSpPr>
          <p:nvPr/>
        </p:nvSpPr>
        <p:spPr bwMode="auto">
          <a:xfrm>
            <a:off x="5491537" y="2658689"/>
            <a:ext cx="4184567" cy="240927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1" name="30 Rectángulo"/>
          <p:cNvSpPr/>
          <p:nvPr/>
        </p:nvSpPr>
        <p:spPr>
          <a:xfrm>
            <a:off x="5487831" y="2658689"/>
            <a:ext cx="4188273" cy="369332"/>
          </a:xfrm>
          <a:prstGeom prst="rect">
            <a:avLst/>
          </a:prstGeom>
        </p:spPr>
        <p:txBody>
          <a:bodyPr wrap="square">
            <a:spAutoFit/>
          </a:bodyPr>
          <a:lstStyle/>
          <a:p>
            <a:pPr lvl="0">
              <a:buClr>
                <a:srgbClr val="BD4013"/>
              </a:buClr>
            </a:pPr>
            <a:r>
              <a:rPr lang="es-ES" b="1" dirty="0"/>
              <a:t>Incidencia de realidades sociales relacionadas con la desigualdad de hombres y mujeres en </a:t>
            </a:r>
            <a:r>
              <a:rPr lang="es-ES" b="1" dirty="0" err="1"/>
              <a:t>Eibar</a:t>
            </a:r>
            <a:endParaRPr lang="es-ES" b="1" dirty="0"/>
          </a:p>
        </p:txBody>
      </p:sp>
      <p:sp>
        <p:nvSpPr>
          <p:cNvPr id="33" name="AutoShape 5"/>
          <p:cNvSpPr>
            <a:spLocks noChangeArrowheads="1"/>
          </p:cNvSpPr>
          <p:nvPr/>
        </p:nvSpPr>
        <p:spPr bwMode="auto">
          <a:xfrm>
            <a:off x="5524218" y="4847826"/>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114" y="5137022"/>
            <a:ext cx="2339874" cy="109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Rectángulo"/>
          <p:cNvSpPr/>
          <p:nvPr/>
        </p:nvSpPr>
        <p:spPr>
          <a:xfrm>
            <a:off x="5468780" y="5145640"/>
            <a:ext cx="1432083" cy="507831"/>
          </a:xfrm>
          <a:prstGeom prst="rect">
            <a:avLst/>
          </a:prstGeom>
        </p:spPr>
        <p:txBody>
          <a:bodyPr wrap="square">
            <a:spAutoFit/>
          </a:bodyPr>
          <a:lstStyle/>
          <a:p>
            <a:pPr lvl="0">
              <a:buClr>
                <a:srgbClr val="BD4013"/>
              </a:buClr>
            </a:pPr>
            <a:r>
              <a:rPr lang="es-ES" b="1" dirty="0"/>
              <a:t>Principales necesidades sociales de </a:t>
            </a:r>
            <a:r>
              <a:rPr lang="es-ES" b="1" dirty="0" smtClean="0"/>
              <a:t>las mujeres</a:t>
            </a:r>
            <a:endParaRPr lang="es-ES" b="1" dirty="0"/>
          </a:p>
        </p:txBody>
      </p:sp>
      <p:sp>
        <p:nvSpPr>
          <p:cNvPr id="35" name="AutoShape 5"/>
          <p:cNvSpPr>
            <a:spLocks noChangeArrowheads="1"/>
          </p:cNvSpPr>
          <p:nvPr/>
        </p:nvSpPr>
        <p:spPr bwMode="auto">
          <a:xfrm>
            <a:off x="5487831" y="5135691"/>
            <a:ext cx="4209094" cy="118996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6" name="AutoShape 5"/>
          <p:cNvSpPr>
            <a:spLocks noChangeArrowheads="1"/>
          </p:cNvSpPr>
          <p:nvPr/>
        </p:nvSpPr>
        <p:spPr bwMode="auto">
          <a:xfrm>
            <a:off x="5491537" y="5999693"/>
            <a:ext cx="210269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49" name="48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50" name="49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51" name="50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5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53" name="52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54" name="53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55" name="54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Personas mayores y dependencia</a:t>
            </a:r>
          </a:p>
        </p:txBody>
      </p:sp>
      <p:sp>
        <p:nvSpPr>
          <p:cNvPr id="56" name="55 CuadroTexto"/>
          <p:cNvSpPr txBox="1"/>
          <p:nvPr/>
        </p:nvSpPr>
        <p:spPr>
          <a:xfrm>
            <a:off x="8697411" y="1404093"/>
            <a:ext cx="1073945"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Igualdad</a:t>
            </a:r>
          </a:p>
          <a:p>
            <a:endParaRPr lang="es-ES_tradnl" dirty="0"/>
          </a:p>
        </p:txBody>
      </p:sp>
      <p:sp>
        <p:nvSpPr>
          <p:cNvPr id="57" name="5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8" name="5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24106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107</a:t>
            </a:fld>
            <a:endParaRPr lang="es-ES" altLang="es-ES" dirty="0" smtClean="0"/>
          </a:p>
        </p:txBody>
      </p:sp>
      <p:sp>
        <p:nvSpPr>
          <p:cNvPr id="22" name="21 CuadroTexto"/>
          <p:cNvSpPr txBox="1"/>
          <p:nvPr/>
        </p:nvSpPr>
        <p:spPr>
          <a:xfrm>
            <a:off x="1018221" y="2087331"/>
            <a:ext cx="8657883"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EMAKUME ETA GIZONEN ARTEKO BERDINTASUNAK ETA GENERO INDARKERIAK, ARDURA HANDIA SORTZEN DUTEN EGOERAK DIRA.</a:t>
            </a:r>
            <a:endParaRPr lang="es-ES" dirty="0"/>
          </a:p>
        </p:txBody>
      </p:sp>
      <p:sp>
        <p:nvSpPr>
          <p:cNvPr id="24" name="23 CuadroTexto"/>
          <p:cNvSpPr txBox="1"/>
          <p:nvPr/>
        </p:nvSpPr>
        <p:spPr>
          <a:xfrm>
            <a:off x="1006362" y="2665225"/>
            <a:ext cx="4451768" cy="3277820"/>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Eibarko emakumeen aniztasuna baloratzen da, eta etorkizunean indartzen jarraitu behar den esparrua dela uste da.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b="1" dirty="0" smtClean="0"/>
              <a:t>Eibarren erakundeek antzematen dituzten  desberdintasun egoera garrantzitsuenak: </a:t>
            </a:r>
          </a:p>
          <a:p>
            <a:pPr marL="628650" lvl="1" indent="-171450">
              <a:buClr>
                <a:srgbClr val="BD4013"/>
              </a:buClr>
              <a:buFont typeface="Century Gothic" panose="020B0502020202020204" pitchFamily="34" charset="0"/>
              <a:buChar char="►"/>
            </a:pPr>
            <a:r>
              <a:rPr lang="eu-ES" sz="1000" b="1" dirty="0" smtClean="0"/>
              <a:t>Haur, gazte eta adineko pertsonen zainketaren erantzukizuna </a:t>
            </a:r>
          </a:p>
          <a:p>
            <a:pPr marL="628650" lvl="1" indent="-171450">
              <a:buClr>
                <a:srgbClr val="BD4013"/>
              </a:buClr>
              <a:buFont typeface="Century Gothic" panose="020B0502020202020204" pitchFamily="34" charset="0"/>
              <a:buChar char="►"/>
            </a:pPr>
            <a:r>
              <a:rPr lang="eu-ES" sz="1000" b="1" dirty="0" smtClean="0"/>
              <a:t>Lan aukerak </a:t>
            </a:r>
          </a:p>
          <a:p>
            <a:pPr marL="628650" lvl="1" indent="-171450">
              <a:buClr>
                <a:srgbClr val="BD4013"/>
              </a:buClr>
              <a:buFont typeface="Century Gothic" panose="020B0502020202020204" pitchFamily="34" charset="0"/>
              <a:buChar char="►"/>
            </a:pPr>
            <a:r>
              <a:rPr lang="eu-ES" sz="1000" b="1" dirty="0" smtClean="0"/>
              <a:t>Lan-bizitza eta familia bateragarri egitea</a:t>
            </a:r>
          </a:p>
          <a:p>
            <a:pPr marL="628650" lvl="1"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Eibarrek, emakume elkarte-sare indartsua du, laguntza publikoaren bidez indartu eta sustatu dena. Gainera Ahalduntze pertsonaletik, talde ahalduntze batera iritsi da. Hala ere, </a:t>
            </a:r>
            <a:r>
              <a:rPr lang="eu-ES" sz="1000" b="1" dirty="0" smtClean="0"/>
              <a:t>Eibarren berdintasunaren alorrean lanean dagoen gizonezkoen elkarterik ez da existitzen.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Emakumeen artean, gizarte behar nagusienak, enplegua eta prestakuntza dira.</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Mugikorrek ahalbidetzen duten kontrolarengatik  eta baldintza sexualarengatik bullying-agatik ardura nabarmentzen hasi da. </a:t>
            </a:r>
            <a:endParaRPr lang="eu-ES" sz="950" dirty="0"/>
          </a:p>
        </p:txBody>
      </p:sp>
      <p:sp>
        <p:nvSpPr>
          <p:cNvPr id="27" name="AutoShape 5"/>
          <p:cNvSpPr>
            <a:spLocks noChangeArrowheads="1"/>
          </p:cNvSpPr>
          <p:nvPr/>
        </p:nvSpPr>
        <p:spPr bwMode="auto">
          <a:xfrm>
            <a:off x="5491537" y="2658689"/>
            <a:ext cx="4184567" cy="240927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4" name="33 Rectángulo"/>
          <p:cNvSpPr/>
          <p:nvPr/>
        </p:nvSpPr>
        <p:spPr>
          <a:xfrm>
            <a:off x="5468780" y="5145640"/>
            <a:ext cx="1432083" cy="369332"/>
          </a:xfrm>
          <a:prstGeom prst="rect">
            <a:avLst/>
          </a:prstGeom>
        </p:spPr>
        <p:txBody>
          <a:bodyPr wrap="square">
            <a:spAutoFit/>
          </a:bodyPr>
          <a:lstStyle/>
          <a:p>
            <a:pPr lvl="0">
              <a:buClr>
                <a:srgbClr val="BD4013"/>
              </a:buClr>
            </a:pPr>
            <a:r>
              <a:rPr lang="es-ES" b="1" dirty="0" err="1" smtClean="0"/>
              <a:t>Emakumeen</a:t>
            </a:r>
            <a:r>
              <a:rPr lang="es-ES" b="1" dirty="0" smtClean="0"/>
              <a:t> </a:t>
            </a:r>
            <a:r>
              <a:rPr lang="es-ES" b="1" dirty="0" err="1" smtClean="0"/>
              <a:t>gizarte</a:t>
            </a:r>
            <a:r>
              <a:rPr lang="es-ES" b="1" dirty="0" smtClean="0"/>
              <a:t> </a:t>
            </a:r>
            <a:r>
              <a:rPr lang="es-ES" b="1" dirty="0" err="1" smtClean="0"/>
              <a:t>behar</a:t>
            </a:r>
            <a:r>
              <a:rPr lang="es-ES" b="1" dirty="0" smtClean="0"/>
              <a:t> </a:t>
            </a:r>
            <a:r>
              <a:rPr lang="es-ES" b="1" dirty="0" err="1" smtClean="0"/>
              <a:t>nagusienak</a:t>
            </a:r>
            <a:r>
              <a:rPr lang="es-ES" b="1" dirty="0" smtClean="0"/>
              <a:t> </a:t>
            </a:r>
            <a:endParaRPr lang="es-ES" b="1" dirty="0"/>
          </a:p>
        </p:txBody>
      </p:sp>
      <p:sp>
        <p:nvSpPr>
          <p:cNvPr id="35" name="AutoShape 5"/>
          <p:cNvSpPr>
            <a:spLocks noChangeArrowheads="1"/>
          </p:cNvSpPr>
          <p:nvPr/>
        </p:nvSpPr>
        <p:spPr bwMode="auto">
          <a:xfrm>
            <a:off x="5487831" y="5135691"/>
            <a:ext cx="4209094" cy="118996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6" name="AutoShape 5"/>
          <p:cNvSpPr>
            <a:spLocks noChangeArrowheads="1"/>
          </p:cNvSpPr>
          <p:nvPr/>
        </p:nvSpPr>
        <p:spPr bwMode="auto">
          <a:xfrm>
            <a:off x="5491537" y="5999693"/>
            <a:ext cx="210269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2017</a:t>
            </a:r>
            <a:r>
              <a:rPr lang="es-ES" sz="800" dirty="0"/>
              <a:t>, IKEI.</a:t>
            </a:r>
            <a:endParaRPr lang="es-ES" sz="300" kern="700" dirty="0">
              <a:latin typeface="Arial" panose="020B0604020202020204" pitchFamily="34" charset="0"/>
            </a:endParaRPr>
          </a:p>
        </p:txBody>
      </p:sp>
      <p:sp>
        <p:nvSpPr>
          <p:cNvPr id="26" name="25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2" name="31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38" name="37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1" name="40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43" name="42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4" name="43 CuadroTexto"/>
          <p:cNvSpPr txBox="1"/>
          <p:nvPr/>
        </p:nvSpPr>
        <p:spPr>
          <a:xfrm>
            <a:off x="8735511" y="1404093"/>
            <a:ext cx="1073945"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Emakume-gizonen</a:t>
            </a:r>
            <a:r>
              <a:rPr lang="es-ES_tradnl" dirty="0"/>
              <a:t> </a:t>
            </a:r>
            <a:r>
              <a:rPr lang="es-ES_tradnl" dirty="0" err="1" smtClean="0"/>
              <a:t>berdinatasuna</a:t>
            </a:r>
            <a:endParaRPr lang="es-ES_tradnl" dirty="0"/>
          </a:p>
        </p:txBody>
      </p:sp>
      <p:sp>
        <p:nvSpPr>
          <p:cNvPr id="45" name="4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6"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8" name="47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9" name="AutoShape 5"/>
          <p:cNvSpPr>
            <a:spLocks noChangeArrowheads="1"/>
          </p:cNvSpPr>
          <p:nvPr/>
        </p:nvSpPr>
        <p:spPr bwMode="auto">
          <a:xfrm>
            <a:off x="5500175" y="4865819"/>
            <a:ext cx="4196749"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2017</a:t>
            </a:r>
            <a:r>
              <a:rPr lang="es-ES" sz="800" dirty="0"/>
              <a:t>, IKEI.</a:t>
            </a:r>
            <a:endParaRPr lang="es-ES" sz="300" kern="700" dirty="0">
              <a:latin typeface="Arial" panose="020B0604020202020204" pitchFamily="34" charset="0"/>
            </a:endParaRPr>
          </a:p>
        </p:txBody>
      </p:sp>
      <p:sp>
        <p:nvSpPr>
          <p:cNvPr id="50" name="AutoShape 5"/>
          <p:cNvSpPr>
            <a:spLocks noChangeArrowheads="1"/>
          </p:cNvSpPr>
          <p:nvPr/>
        </p:nvSpPr>
        <p:spPr bwMode="auto">
          <a:xfrm>
            <a:off x="5500175" y="2658689"/>
            <a:ext cx="4178678"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emakume eta gizonen arteko berdintasuna esparruan gehien antzematen diren egoeren sailkapena</a:t>
            </a:r>
            <a:endParaRPr lang="eu-ES" sz="500" b="1" kern="700" dirty="0">
              <a:latin typeface="Arial" panose="020B0604020202020204" pitchFamily="34"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1" y="5178795"/>
            <a:ext cx="2247900" cy="10539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292" y="3058050"/>
            <a:ext cx="3718942" cy="180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349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108</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LOS RECURSOS</a:t>
            </a:r>
            <a:endParaRPr lang="es-ES" sz="1600" b="1" dirty="0">
              <a:solidFill>
                <a:schemeClr val="bg1"/>
              </a:solidFill>
            </a:endParaRP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Personas mayores y dependencia</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Igualdad</a:t>
            </a:r>
          </a:p>
          <a:p>
            <a:endParaRPr lang="es-ES_tradnl" dirty="0"/>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7" y="2437559"/>
            <a:ext cx="8723838" cy="307777"/>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LOS RECURSOS DISPONIBLES EN MATERIA DE IGUALDAD RECIBEN UNA VALORACIÓN MUY POSITIVA.</a:t>
            </a:r>
          </a:p>
        </p:txBody>
      </p:sp>
      <p:sp>
        <p:nvSpPr>
          <p:cNvPr id="44" name="43 CuadroTexto"/>
          <p:cNvSpPr txBox="1"/>
          <p:nvPr/>
        </p:nvSpPr>
        <p:spPr>
          <a:xfrm>
            <a:off x="996533" y="2905056"/>
            <a:ext cx="2845346" cy="2708434"/>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b="1" dirty="0" smtClean="0"/>
              <a:t>Se valora positivamente el servicio de igualdad y </a:t>
            </a:r>
            <a:r>
              <a:rPr lang="es-ES" sz="1000" b="1" dirty="0" err="1" smtClean="0"/>
              <a:t>Andretxea</a:t>
            </a:r>
            <a:r>
              <a:rPr lang="es-ES" sz="1000" b="1" dirty="0" smtClean="0"/>
              <a:t>.</a:t>
            </a:r>
          </a:p>
          <a:p>
            <a:pPr marL="171450" indent="-171450">
              <a:buClr>
                <a:srgbClr val="BD4013"/>
              </a:buClr>
              <a:buFont typeface="Century Gothic" panose="020B0502020202020204" pitchFamily="34" charset="0"/>
              <a:buChar char="►"/>
            </a:pPr>
            <a:endParaRPr lang="es-ES" sz="1000" b="1" dirty="0"/>
          </a:p>
          <a:p>
            <a:pPr marL="171450" indent="-171450">
              <a:buClr>
                <a:srgbClr val="BD4013"/>
              </a:buClr>
              <a:buFont typeface="Century Gothic" panose="020B0502020202020204" pitchFamily="34" charset="0"/>
              <a:buChar char="►"/>
            </a:pPr>
            <a:r>
              <a:rPr lang="es-ES" sz="1000" b="1" dirty="0" smtClean="0"/>
              <a:t>El </a:t>
            </a:r>
            <a:r>
              <a:rPr lang="es-ES" sz="1000" b="1" dirty="0"/>
              <a:t>grado de satisfacción medio </a:t>
            </a:r>
            <a:r>
              <a:rPr lang="es-ES" sz="1000" dirty="0"/>
              <a:t>con los recursos en materia de igualdad y prevención de la violencia machista </a:t>
            </a:r>
            <a:r>
              <a:rPr lang="es-ES" sz="1000" b="1" dirty="0"/>
              <a:t>en Eibar se sitúa en 5,7 puntos</a:t>
            </a:r>
            <a:r>
              <a:rPr lang="es-ES" sz="1000" b="1" dirty="0" smtClean="0"/>
              <a:t>.</a:t>
            </a:r>
          </a:p>
          <a:p>
            <a:pPr marL="17145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dirty="0" smtClean="0"/>
              <a:t>En </a:t>
            </a:r>
            <a:r>
              <a:rPr lang="es-ES" sz="1000" dirty="0"/>
              <a:t>la detección de violencia de género, la coordinación y el seguimiento entre los organismos implicados es muy </a:t>
            </a:r>
            <a:r>
              <a:rPr lang="es-ES" sz="1000" dirty="0" smtClean="0"/>
              <a:t>buena.</a:t>
            </a:r>
            <a:endParaRPr lang="es-ES" sz="1000" dirty="0"/>
          </a:p>
          <a:p>
            <a:pPr marL="171450" lvl="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dirty="0" smtClean="0"/>
              <a:t>Existe </a:t>
            </a:r>
            <a:r>
              <a:rPr lang="es-ES" sz="1000" dirty="0"/>
              <a:t>la percepción que de los recursos existentes para facilitar la conciliación de la vida laboral, familiar y de ocio en </a:t>
            </a:r>
            <a:r>
              <a:rPr lang="es-ES" sz="1000" dirty="0" err="1"/>
              <a:t>Eibar</a:t>
            </a:r>
            <a:r>
              <a:rPr lang="es-ES" sz="1000" dirty="0"/>
              <a:t> son insuficientes</a:t>
            </a:r>
            <a:r>
              <a:rPr lang="es-ES" sz="1000" b="1" dirty="0" smtClean="0"/>
              <a:t>.</a:t>
            </a:r>
            <a:endParaRPr lang="es-ES" sz="1000" b="1"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968" y="3338540"/>
            <a:ext cx="2192194" cy="139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4110" y="3338540"/>
            <a:ext cx="2126225" cy="144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5"/>
          <p:cNvSpPr>
            <a:spLocks noChangeArrowheads="1"/>
          </p:cNvSpPr>
          <p:nvPr/>
        </p:nvSpPr>
        <p:spPr bwMode="auto">
          <a:xfrm>
            <a:off x="3923825" y="2922892"/>
            <a:ext cx="2857502" cy="231336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1" name="30 Rectángulo"/>
          <p:cNvSpPr/>
          <p:nvPr/>
        </p:nvSpPr>
        <p:spPr>
          <a:xfrm>
            <a:off x="3923826" y="2922892"/>
            <a:ext cx="2857500" cy="507831"/>
          </a:xfrm>
          <a:prstGeom prst="rect">
            <a:avLst/>
          </a:prstGeom>
        </p:spPr>
        <p:txBody>
          <a:bodyPr wrap="square">
            <a:spAutoFit/>
          </a:bodyPr>
          <a:lstStyle/>
          <a:p>
            <a:pPr lvl="0">
              <a:buClr>
                <a:srgbClr val="BD4013"/>
              </a:buClr>
            </a:pPr>
            <a:r>
              <a:rPr lang="es-ES" b="1" dirty="0"/>
              <a:t>Satisfacción con los recursos en materia de igualdad y prevención de la violencia machista en </a:t>
            </a:r>
            <a:r>
              <a:rPr lang="es-ES" b="1" dirty="0" err="1"/>
              <a:t>Eibar</a:t>
            </a:r>
            <a:endParaRPr lang="es-ES" b="1" dirty="0"/>
          </a:p>
        </p:txBody>
      </p:sp>
      <p:sp>
        <p:nvSpPr>
          <p:cNvPr id="32" name="AutoShape 5"/>
          <p:cNvSpPr>
            <a:spLocks noChangeArrowheads="1"/>
          </p:cNvSpPr>
          <p:nvPr/>
        </p:nvSpPr>
        <p:spPr bwMode="auto">
          <a:xfrm>
            <a:off x="3923824" y="4869535"/>
            <a:ext cx="285750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Eibar, 2017, IKEI</a:t>
            </a:r>
          </a:p>
        </p:txBody>
      </p:sp>
      <p:sp>
        <p:nvSpPr>
          <p:cNvPr id="34" name="AutoShape 5"/>
          <p:cNvSpPr>
            <a:spLocks noChangeArrowheads="1"/>
          </p:cNvSpPr>
          <p:nvPr/>
        </p:nvSpPr>
        <p:spPr bwMode="auto">
          <a:xfrm>
            <a:off x="6848473" y="2922892"/>
            <a:ext cx="2857502" cy="231336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5" name="34 Rectángulo"/>
          <p:cNvSpPr/>
          <p:nvPr/>
        </p:nvSpPr>
        <p:spPr>
          <a:xfrm>
            <a:off x="6848474" y="2922892"/>
            <a:ext cx="2857500" cy="507831"/>
          </a:xfrm>
          <a:prstGeom prst="rect">
            <a:avLst/>
          </a:prstGeom>
        </p:spPr>
        <p:txBody>
          <a:bodyPr wrap="square">
            <a:spAutoFit/>
          </a:bodyPr>
          <a:lstStyle/>
          <a:p>
            <a:pPr lvl="0">
              <a:buClr>
                <a:srgbClr val="BD4013"/>
              </a:buClr>
            </a:pPr>
            <a:r>
              <a:rPr lang="es-ES" b="1" dirty="0"/>
              <a:t>Satisfacción con los recursos existentes que facilitan la conciliación de la vida laboral, familiar y de ocio en </a:t>
            </a:r>
            <a:r>
              <a:rPr lang="es-ES" b="1" dirty="0" err="1"/>
              <a:t>Eibar</a:t>
            </a:r>
            <a:endParaRPr lang="es-ES" b="1" dirty="0"/>
          </a:p>
        </p:txBody>
      </p:sp>
      <p:sp>
        <p:nvSpPr>
          <p:cNvPr id="36" name="AutoShape 5"/>
          <p:cNvSpPr>
            <a:spLocks noChangeArrowheads="1"/>
          </p:cNvSpPr>
          <p:nvPr/>
        </p:nvSpPr>
        <p:spPr bwMode="auto">
          <a:xfrm>
            <a:off x="6848472" y="4869535"/>
            <a:ext cx="285750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sp>
        <p:nvSpPr>
          <p:cNvPr id="27" name="2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3" name="4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0543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109</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BALIABIDEEN BALORAZIOA</a:t>
            </a:r>
            <a:endParaRPr lang="es-ES" sz="1600" b="1" dirty="0">
              <a:solidFill>
                <a:schemeClr val="bg1"/>
              </a:solidFill>
            </a:endParaRPr>
          </a:p>
        </p:txBody>
      </p:sp>
      <p:sp>
        <p:nvSpPr>
          <p:cNvPr id="33" name="32 CuadroTexto"/>
          <p:cNvSpPr txBox="1"/>
          <p:nvPr/>
        </p:nvSpPr>
        <p:spPr>
          <a:xfrm>
            <a:off x="982137" y="2437559"/>
            <a:ext cx="8723838"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EMAKUME ETA GIZONEN ARTEKO BERDINTASUNAREN ESPARRUAN DAUDEN BALIABIDEEK, BALORAZIO OSO POSITIBO BAT LORTZEN DUTE.</a:t>
            </a:r>
            <a:endParaRPr lang="es-ES" sz="1400" b="1" dirty="0">
              <a:solidFill>
                <a:srgbClr val="BD4013"/>
              </a:solidFill>
            </a:endParaRPr>
          </a:p>
        </p:txBody>
      </p:sp>
      <p:sp>
        <p:nvSpPr>
          <p:cNvPr id="44" name="43 CuadroTexto"/>
          <p:cNvSpPr txBox="1"/>
          <p:nvPr/>
        </p:nvSpPr>
        <p:spPr>
          <a:xfrm>
            <a:off x="996533" y="3057456"/>
            <a:ext cx="2845346" cy="2554545"/>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b="1" dirty="0" smtClean="0"/>
              <a:t>Berdintasun zerbitzua eta </a:t>
            </a:r>
            <a:r>
              <a:rPr lang="eu-ES" sz="1000" b="1" dirty="0" err="1" smtClean="0"/>
              <a:t>Andretxea</a:t>
            </a:r>
            <a:r>
              <a:rPr lang="eu-ES" sz="1000" b="1" dirty="0" smtClean="0"/>
              <a:t>, positiboki baloratzen dira.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Eibarko Berdintasun eta genero-indarkeriaren prebentzioan dauden baliabideen bataz besteko</a:t>
            </a:r>
            <a:r>
              <a:rPr lang="eu-ES" sz="1000" b="1" dirty="0" smtClean="0"/>
              <a:t> asetze mailak  5,7 puntu lortzen ditu.</a:t>
            </a:r>
          </a:p>
          <a:p>
            <a:pPr>
              <a:buClr>
                <a:srgbClr val="BD4013"/>
              </a:buClr>
            </a:pPr>
            <a:endParaRPr lang="eu-ES" sz="1000" dirty="0" smtClean="0"/>
          </a:p>
          <a:p>
            <a:pPr marL="171450" lvl="0" indent="-171450">
              <a:buClr>
                <a:srgbClr val="BD4013"/>
              </a:buClr>
              <a:buFont typeface="Century Gothic" panose="020B0502020202020204" pitchFamily="34" charset="0"/>
              <a:buChar char="►"/>
            </a:pPr>
            <a:r>
              <a:rPr lang="eu-ES" sz="1000" dirty="0" smtClean="0"/>
              <a:t>Genero-indarkeriaren antzematean, lanean ari diren zerbitzu eta erakundeen arteko  koordinaketa eta jarraipena oso ona da.</a:t>
            </a:r>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dirty="0" smtClean="0"/>
              <a:t>Eibarren dauden  lan-bizitza eta familia bateragarri egiteko  baliabideak, ez direla nahikoak uste da. </a:t>
            </a:r>
            <a:endParaRPr lang="eu-ES" sz="1000" dirty="0"/>
          </a:p>
        </p:txBody>
      </p:sp>
      <p:sp>
        <p:nvSpPr>
          <p:cNvPr id="30" name="AutoShape 5"/>
          <p:cNvSpPr>
            <a:spLocks noChangeArrowheads="1"/>
          </p:cNvSpPr>
          <p:nvPr/>
        </p:nvSpPr>
        <p:spPr bwMode="auto">
          <a:xfrm>
            <a:off x="3923825" y="3227692"/>
            <a:ext cx="2857502" cy="231336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1" name="30 Rectángulo"/>
          <p:cNvSpPr/>
          <p:nvPr/>
        </p:nvSpPr>
        <p:spPr>
          <a:xfrm>
            <a:off x="3923826" y="3227692"/>
            <a:ext cx="2857500" cy="369332"/>
          </a:xfrm>
          <a:prstGeom prst="rect">
            <a:avLst/>
          </a:prstGeom>
        </p:spPr>
        <p:txBody>
          <a:bodyPr wrap="square">
            <a:spAutoFit/>
          </a:bodyPr>
          <a:lstStyle/>
          <a:p>
            <a:pPr lvl="0">
              <a:buClr>
                <a:srgbClr val="BD4013"/>
              </a:buClr>
            </a:pPr>
            <a:r>
              <a:rPr lang="es-ES" b="1" dirty="0" err="1" smtClean="0"/>
              <a:t>Eibarko</a:t>
            </a:r>
            <a:r>
              <a:rPr lang="es-ES" b="1" dirty="0" smtClean="0"/>
              <a:t> </a:t>
            </a:r>
            <a:r>
              <a:rPr lang="es-ES" b="1" dirty="0" err="1" smtClean="0"/>
              <a:t>Berdintasun</a:t>
            </a:r>
            <a:r>
              <a:rPr lang="es-ES" b="1" dirty="0" smtClean="0"/>
              <a:t> eta genero - </a:t>
            </a:r>
            <a:r>
              <a:rPr lang="es-ES" b="1" dirty="0" err="1" smtClean="0"/>
              <a:t>indarkeriaren</a:t>
            </a:r>
            <a:r>
              <a:rPr lang="es-ES" b="1" dirty="0" smtClean="0"/>
              <a:t> </a:t>
            </a:r>
            <a:r>
              <a:rPr lang="es-ES" b="1" dirty="0" err="1" smtClean="0"/>
              <a:t>prebentzioan</a:t>
            </a:r>
            <a:r>
              <a:rPr lang="es-ES" b="1" dirty="0" smtClean="0"/>
              <a:t> </a:t>
            </a:r>
            <a:r>
              <a:rPr lang="es-ES" b="1" dirty="0" err="1" smtClean="0"/>
              <a:t>dauden</a:t>
            </a:r>
            <a:r>
              <a:rPr lang="es-ES" b="1" dirty="0" smtClean="0"/>
              <a:t> </a:t>
            </a:r>
            <a:r>
              <a:rPr lang="es-ES" b="1" dirty="0" err="1" smtClean="0"/>
              <a:t>baliabideen</a:t>
            </a:r>
            <a:r>
              <a:rPr lang="es-ES" b="1" dirty="0" smtClean="0"/>
              <a:t> </a:t>
            </a:r>
            <a:r>
              <a:rPr lang="es-ES" b="1" dirty="0" err="1" smtClean="0"/>
              <a:t>asetze</a:t>
            </a:r>
            <a:r>
              <a:rPr lang="es-ES" b="1" dirty="0" smtClean="0"/>
              <a:t> </a:t>
            </a:r>
            <a:r>
              <a:rPr lang="es-ES" b="1" dirty="0" err="1" smtClean="0"/>
              <a:t>maila</a:t>
            </a:r>
            <a:endParaRPr lang="es-ES" b="1" dirty="0"/>
          </a:p>
        </p:txBody>
      </p:sp>
      <p:sp>
        <p:nvSpPr>
          <p:cNvPr id="32" name="AutoShape 5"/>
          <p:cNvSpPr>
            <a:spLocks noChangeArrowheads="1"/>
          </p:cNvSpPr>
          <p:nvPr/>
        </p:nvSpPr>
        <p:spPr bwMode="auto">
          <a:xfrm>
            <a:off x="3923824" y="5288635"/>
            <a:ext cx="285750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2017</a:t>
            </a:r>
            <a:r>
              <a:rPr lang="es-ES" sz="800" dirty="0"/>
              <a:t>, IKEI</a:t>
            </a:r>
          </a:p>
        </p:txBody>
      </p:sp>
      <p:sp>
        <p:nvSpPr>
          <p:cNvPr id="34" name="AutoShape 5"/>
          <p:cNvSpPr>
            <a:spLocks noChangeArrowheads="1"/>
          </p:cNvSpPr>
          <p:nvPr/>
        </p:nvSpPr>
        <p:spPr bwMode="auto">
          <a:xfrm>
            <a:off x="6848473" y="3227692"/>
            <a:ext cx="2857502" cy="231336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5" name="34 Rectángulo"/>
          <p:cNvSpPr/>
          <p:nvPr/>
        </p:nvSpPr>
        <p:spPr>
          <a:xfrm>
            <a:off x="6848474" y="3227692"/>
            <a:ext cx="2857500" cy="369332"/>
          </a:xfrm>
          <a:prstGeom prst="rect">
            <a:avLst/>
          </a:prstGeom>
        </p:spPr>
        <p:txBody>
          <a:bodyPr wrap="square">
            <a:spAutoFit/>
          </a:bodyPr>
          <a:lstStyle/>
          <a:p>
            <a:pPr lvl="0">
              <a:buClr>
                <a:srgbClr val="BD4013"/>
              </a:buClr>
            </a:pPr>
            <a:r>
              <a:rPr lang="es-ES" b="1" dirty="0" err="1" smtClean="0"/>
              <a:t>Eibarko</a:t>
            </a:r>
            <a:r>
              <a:rPr lang="es-ES" b="1" dirty="0"/>
              <a:t> </a:t>
            </a:r>
            <a:r>
              <a:rPr lang="es-ES" b="1" dirty="0" err="1"/>
              <a:t>lan-bizitza</a:t>
            </a:r>
            <a:r>
              <a:rPr lang="es-ES" b="1" dirty="0"/>
              <a:t> eta familia </a:t>
            </a:r>
            <a:r>
              <a:rPr lang="es-ES" b="1" dirty="0" err="1"/>
              <a:t>bateragarri</a:t>
            </a:r>
            <a:r>
              <a:rPr lang="es-ES" b="1" dirty="0"/>
              <a:t> </a:t>
            </a:r>
            <a:r>
              <a:rPr lang="es-ES" b="1" dirty="0" err="1" smtClean="0"/>
              <a:t>egiteko</a:t>
            </a:r>
            <a:r>
              <a:rPr lang="es-ES" b="1" dirty="0" smtClean="0"/>
              <a:t> </a:t>
            </a:r>
            <a:r>
              <a:rPr lang="es-ES" b="1" dirty="0" err="1" smtClean="0"/>
              <a:t>baliabideen</a:t>
            </a:r>
            <a:r>
              <a:rPr lang="es-ES" b="1" dirty="0" smtClean="0"/>
              <a:t> </a:t>
            </a:r>
            <a:r>
              <a:rPr lang="es-ES" b="1" dirty="0" err="1" smtClean="0"/>
              <a:t>asetze</a:t>
            </a:r>
            <a:r>
              <a:rPr lang="es-ES" b="1" dirty="0" smtClean="0"/>
              <a:t> </a:t>
            </a:r>
            <a:r>
              <a:rPr lang="es-ES" b="1" dirty="0" err="1" smtClean="0"/>
              <a:t>maila</a:t>
            </a:r>
            <a:r>
              <a:rPr lang="es-ES" b="1" dirty="0" smtClean="0"/>
              <a:t> </a:t>
            </a:r>
            <a:endParaRPr lang="es-ES" b="1" dirty="0"/>
          </a:p>
        </p:txBody>
      </p:sp>
      <p:sp>
        <p:nvSpPr>
          <p:cNvPr id="54" name="AutoShape 5"/>
          <p:cNvSpPr>
            <a:spLocks noChangeArrowheads="1"/>
          </p:cNvSpPr>
          <p:nvPr/>
        </p:nvSpPr>
        <p:spPr bwMode="auto">
          <a:xfrm>
            <a:off x="6952774" y="5256505"/>
            <a:ext cx="285750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2017</a:t>
            </a:r>
            <a:r>
              <a:rPr lang="es-ES" sz="800" dirty="0"/>
              <a:t>, IKEI</a:t>
            </a:r>
          </a:p>
        </p:txBody>
      </p:sp>
      <p:sp>
        <p:nvSpPr>
          <p:cNvPr id="55" name="54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56" name="55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57" name="56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58" name="57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59" name="58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60" name="59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61" name="60 CuadroTexto"/>
          <p:cNvSpPr txBox="1"/>
          <p:nvPr/>
        </p:nvSpPr>
        <p:spPr>
          <a:xfrm>
            <a:off x="8735511" y="1404093"/>
            <a:ext cx="1073945"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Emakume-gizonen</a:t>
            </a:r>
            <a:r>
              <a:rPr lang="es-ES_tradnl" dirty="0"/>
              <a:t> </a:t>
            </a:r>
            <a:r>
              <a:rPr lang="es-ES_tradnl" dirty="0" err="1" smtClean="0"/>
              <a:t>berdinatasuna</a:t>
            </a:r>
            <a:endParaRPr lang="es-ES_tradnl" dirty="0"/>
          </a:p>
        </p:txBody>
      </p:sp>
      <p:sp>
        <p:nvSpPr>
          <p:cNvPr id="62" name="6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6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64" name="6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708" y="3616307"/>
            <a:ext cx="24685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669" y="3597024"/>
            <a:ext cx="246856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251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11</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5" name="1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1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
        <p:nvSpPr>
          <p:cNvPr id="11" name="10 CuadroTexto"/>
          <p:cNvSpPr txBox="1"/>
          <p:nvPr/>
        </p:nvSpPr>
        <p:spPr>
          <a:xfrm>
            <a:off x="976733" y="1608691"/>
            <a:ext cx="872019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LA LABOR PRINCIPAL DEL DEPARTAMENTO ES LA DETECCIÓN Y ATENCIÓN DE LAS NECESIDADES SOCIALES SUSCEPTIBLES DE SER ATENDIDAS. </a:t>
            </a:r>
            <a:endParaRPr lang="es-ES" dirty="0"/>
          </a:p>
        </p:txBody>
      </p:sp>
      <p:sp>
        <p:nvSpPr>
          <p:cNvPr id="17" name="AutoShape 5"/>
          <p:cNvSpPr>
            <a:spLocks noChangeArrowheads="1"/>
          </p:cNvSpPr>
          <p:nvPr/>
        </p:nvSpPr>
        <p:spPr bwMode="auto">
          <a:xfrm>
            <a:off x="5757349" y="2237821"/>
            <a:ext cx="3939576" cy="753030"/>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950" dirty="0"/>
              <a:t>De acuerdo a los datos de la Memoria del Departamento de servicios sociales de </a:t>
            </a:r>
            <a:r>
              <a:rPr lang="es-ES" sz="950" dirty="0" err="1" smtClean="0"/>
              <a:t>Eibar</a:t>
            </a:r>
            <a:r>
              <a:rPr lang="es-ES" sz="950" dirty="0" smtClean="0"/>
              <a:t>, el volumen de atenciones </a:t>
            </a:r>
            <a:r>
              <a:rPr lang="es-ES" sz="950" dirty="0"/>
              <a:t>globales ha crecido, así como el número de solicitudes realizadas gestionadas por los servicios sociales de base. </a:t>
            </a:r>
            <a:endParaRPr lang="es-ES" sz="95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26" y="2477156"/>
            <a:ext cx="4396100" cy="287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5"/>
          <p:cNvSpPr>
            <a:spLocks noChangeArrowheads="1"/>
          </p:cNvSpPr>
          <p:nvPr/>
        </p:nvSpPr>
        <p:spPr bwMode="auto">
          <a:xfrm>
            <a:off x="1047750" y="2237820"/>
            <a:ext cx="4619625" cy="318135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19" name="AutoShape 5"/>
          <p:cNvSpPr>
            <a:spLocks noChangeArrowheads="1"/>
          </p:cNvSpPr>
          <p:nvPr/>
        </p:nvSpPr>
        <p:spPr bwMode="auto">
          <a:xfrm>
            <a:off x="1000127" y="2228850"/>
            <a:ext cx="3933824" cy="248306"/>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Organización de los servicios sociales municipales de </a:t>
            </a:r>
            <a:r>
              <a:rPr lang="es-ES" sz="1000" b="1" dirty="0" err="1"/>
              <a:t>Eibar</a:t>
            </a:r>
            <a:endParaRPr lang="es-ES" sz="500" b="1" kern="700" dirty="0">
              <a:latin typeface="Arial" panose="020B0604020202020204"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8550" y="3563743"/>
            <a:ext cx="3810275" cy="81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5"/>
          <p:cNvSpPr>
            <a:spLocks noChangeArrowheads="1"/>
          </p:cNvSpPr>
          <p:nvPr/>
        </p:nvSpPr>
        <p:spPr bwMode="auto">
          <a:xfrm>
            <a:off x="5757350" y="3122611"/>
            <a:ext cx="3939576" cy="144439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1" name="AutoShape 5"/>
          <p:cNvSpPr>
            <a:spLocks noChangeArrowheads="1"/>
          </p:cNvSpPr>
          <p:nvPr/>
        </p:nvSpPr>
        <p:spPr bwMode="auto">
          <a:xfrm>
            <a:off x="5757349" y="3122611"/>
            <a:ext cx="3939577"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las atenciones y solicitudes gestionadas a través de los servicios sociales de </a:t>
            </a:r>
            <a:r>
              <a:rPr lang="es-ES" sz="1000" b="1" dirty="0" err="1"/>
              <a:t>Eibar</a:t>
            </a:r>
            <a:r>
              <a:rPr lang="es-ES" sz="1000" b="1" dirty="0"/>
              <a:t>, 2012-2016</a:t>
            </a:r>
            <a:endParaRPr lang="es-ES" sz="500" b="1" kern="700" dirty="0">
              <a:latin typeface="Arial" panose="020B0604020202020204" pitchFamily="34" charset="0"/>
            </a:endParaRPr>
          </a:p>
        </p:txBody>
      </p:sp>
      <p:sp>
        <p:nvSpPr>
          <p:cNvPr id="22" name="AutoShape 5"/>
          <p:cNvSpPr>
            <a:spLocks noChangeArrowheads="1"/>
          </p:cNvSpPr>
          <p:nvPr/>
        </p:nvSpPr>
        <p:spPr bwMode="auto">
          <a:xfrm>
            <a:off x="5781400" y="4250010"/>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Memoria </a:t>
            </a:r>
            <a:r>
              <a:rPr lang="es-ES" sz="800" dirty="0" err="1"/>
              <a:t>Gizartekintza</a:t>
            </a:r>
            <a:r>
              <a:rPr lang="es-ES" sz="800" dirty="0"/>
              <a:t> de </a:t>
            </a:r>
            <a:r>
              <a:rPr lang="es-ES" sz="800" dirty="0" err="1"/>
              <a:t>Eibar</a:t>
            </a:r>
            <a:endParaRPr lang="es-ES" sz="300" kern="700" dirty="0">
              <a:latin typeface="Arial" panose="020B0604020202020204" pitchFamily="34" charset="0"/>
            </a:endParaRPr>
          </a:p>
        </p:txBody>
      </p:sp>
    </p:spTree>
    <p:extLst>
      <p:ext uri="{BB962C8B-B14F-4D97-AF65-F5344CB8AC3E}">
        <p14:creationId xmlns:p14="http://schemas.microsoft.com/office/powerpoint/2010/main" val="15577962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110</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a:solidFill>
                  <a:schemeClr val="bg1"/>
                </a:solidFill>
              </a:rPr>
              <a:t>RECOMENDACIONES A FUTURO</a:t>
            </a:r>
            <a:endParaRPr lang="es-ES" sz="1600" b="1" dirty="0">
              <a:solidFill>
                <a:schemeClr val="bg1"/>
              </a:solidFill>
            </a:endParaRP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Personas mayores y dependencia</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Igualdad</a:t>
            </a:r>
          </a:p>
          <a:p>
            <a:endParaRPr lang="es-ES_tradnl" dirty="0"/>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7" y="2437559"/>
            <a:ext cx="8723838"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LA CLAVE ES INTENSIFICAR ACTIVIDADES QUE PROMUEVAN LA IGUALDAD, ESPECIALMENTE ENTRE LA POBLACIÓN JOVEN.</a:t>
            </a:r>
            <a:endParaRPr lang="es-ES" sz="1400" b="1" dirty="0">
              <a:solidFill>
                <a:srgbClr val="BD4013"/>
              </a:solidFill>
            </a:endParaRPr>
          </a:p>
        </p:txBody>
      </p:sp>
      <p:sp>
        <p:nvSpPr>
          <p:cNvPr id="38" name="37 CuadroTexto"/>
          <p:cNvSpPr txBox="1"/>
          <p:nvPr/>
        </p:nvSpPr>
        <p:spPr>
          <a:xfrm>
            <a:off x="992346" y="3060419"/>
            <a:ext cx="4451768" cy="1408078"/>
          </a:xfrm>
          <a:prstGeom prst="rect">
            <a:avLst/>
          </a:prstGeom>
          <a:solidFill>
            <a:schemeClr val="bg1"/>
          </a:solidFill>
          <a:ln>
            <a:solidFill>
              <a:schemeClr val="accent1"/>
            </a:solidFill>
          </a:ln>
        </p:spPr>
        <p:txBody>
          <a:bodyPr wrap="square" rtlCol="0">
            <a:spAutoFit/>
          </a:bodyPr>
          <a:lstStyle/>
          <a:p>
            <a:pPr marL="266700" lvl="1" indent="-174625">
              <a:buClr>
                <a:srgbClr val="BD4013"/>
              </a:buClr>
              <a:buFont typeface="Century Gothic" panose="020B0502020202020204" pitchFamily="34" charset="0"/>
              <a:buChar char="►"/>
            </a:pPr>
            <a:r>
              <a:rPr lang="es-ES" sz="950" dirty="0" smtClean="0"/>
              <a:t>Optimizar el sistema de información en los casos de violencia de género. Intensificar actividades que promuevan la igualdad entre chicos y chicas en las escuelas y en los </a:t>
            </a:r>
            <a:r>
              <a:rPr lang="es-ES" sz="950" dirty="0" err="1" smtClean="0"/>
              <a:t>Gaztelekus</a:t>
            </a:r>
            <a:r>
              <a:rPr lang="es-ES" sz="950" dirty="0" smtClean="0"/>
              <a:t>.</a:t>
            </a:r>
          </a:p>
          <a:p>
            <a:pPr marL="266700" lvl="1" indent="-174625">
              <a:buClr>
                <a:srgbClr val="BD4013"/>
              </a:buClr>
              <a:buFont typeface="Century Gothic" panose="020B0502020202020204" pitchFamily="34" charset="0"/>
              <a:buChar char="►"/>
            </a:pPr>
            <a:endParaRPr lang="es-ES" sz="950" dirty="0" smtClean="0"/>
          </a:p>
          <a:p>
            <a:pPr marL="266700" lvl="1" indent="-174625">
              <a:buClr>
                <a:srgbClr val="BD4013"/>
              </a:buClr>
              <a:buFont typeface="Century Gothic" panose="020B0502020202020204" pitchFamily="34" charset="0"/>
              <a:buChar char="►"/>
            </a:pPr>
            <a:r>
              <a:rPr lang="es-ES" sz="950" b="1" dirty="0" smtClean="0"/>
              <a:t>Reforzar las actividades de información y asesoramiento </a:t>
            </a:r>
            <a:r>
              <a:rPr lang="es-ES" sz="950" dirty="0" smtClean="0"/>
              <a:t>sobre la </a:t>
            </a:r>
            <a:r>
              <a:rPr lang="es-ES" sz="950" b="1" dirty="0" smtClean="0"/>
              <a:t>sexualidad</a:t>
            </a:r>
            <a:r>
              <a:rPr lang="es-ES" sz="950" dirty="0" smtClean="0"/>
              <a:t> entre la población joven.</a:t>
            </a:r>
          </a:p>
          <a:p>
            <a:pPr marL="266700" lvl="1" indent="-174625">
              <a:buClr>
                <a:srgbClr val="BD4013"/>
              </a:buClr>
              <a:buFont typeface="Century Gothic" panose="020B0502020202020204" pitchFamily="34" charset="0"/>
              <a:buChar char="►"/>
            </a:pPr>
            <a:endParaRPr lang="es-ES" sz="950" dirty="0" smtClean="0"/>
          </a:p>
          <a:p>
            <a:pPr marL="266700" lvl="1" indent="-174625">
              <a:buClr>
                <a:srgbClr val="BD4013"/>
              </a:buClr>
              <a:buFont typeface="Century Gothic" panose="020B0502020202020204" pitchFamily="34" charset="0"/>
              <a:buChar char="►"/>
            </a:pPr>
            <a:r>
              <a:rPr lang="es-ES" sz="950" b="1" dirty="0" smtClean="0"/>
              <a:t>Mantener las actividades de empoderamiento </a:t>
            </a:r>
            <a:r>
              <a:rPr lang="es-ES" sz="950" dirty="0" smtClean="0"/>
              <a:t>(conocimiento de derechos y la potestad de ejercitarlo) </a:t>
            </a:r>
            <a:r>
              <a:rPr lang="es-ES" sz="950" b="1" dirty="0" smtClean="0"/>
              <a:t>para las mujeres de </a:t>
            </a:r>
            <a:r>
              <a:rPr lang="es-ES" sz="950" b="1" dirty="0"/>
              <a:t>E</a:t>
            </a:r>
            <a:r>
              <a:rPr lang="es-ES" sz="950" b="1" dirty="0" smtClean="0"/>
              <a:t>ibar.</a:t>
            </a:r>
            <a:endParaRPr lang="es-ES" sz="950" b="1" dirty="0"/>
          </a:p>
        </p:txBody>
      </p:sp>
      <p:sp>
        <p:nvSpPr>
          <p:cNvPr id="45" name="AutoShape 5"/>
          <p:cNvSpPr>
            <a:spLocks noChangeArrowheads="1"/>
          </p:cNvSpPr>
          <p:nvPr/>
        </p:nvSpPr>
        <p:spPr bwMode="auto">
          <a:xfrm>
            <a:off x="5523585" y="3060044"/>
            <a:ext cx="4152519" cy="235659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6" name="45 Rectángulo"/>
          <p:cNvSpPr/>
          <p:nvPr/>
        </p:nvSpPr>
        <p:spPr>
          <a:xfrm>
            <a:off x="5585809" y="3060043"/>
            <a:ext cx="4090295" cy="369332"/>
          </a:xfrm>
          <a:prstGeom prst="rect">
            <a:avLst/>
          </a:prstGeom>
        </p:spPr>
        <p:txBody>
          <a:bodyPr wrap="square">
            <a:spAutoFit/>
          </a:bodyPr>
          <a:lstStyle/>
          <a:p>
            <a:pPr lvl="0">
              <a:buClr>
                <a:srgbClr val="BD4013"/>
              </a:buClr>
            </a:pPr>
            <a:r>
              <a:rPr lang="es-ES" b="1" dirty="0"/>
              <a:t>Acuerdo con actuaciones para mejorar las actividades dirigidas a fomentar la igualdad de mujeres y hombres en </a:t>
            </a:r>
            <a:r>
              <a:rPr lang="es-ES" b="1" dirty="0" err="1"/>
              <a:t>Eibar</a:t>
            </a:r>
            <a:endParaRPr lang="es-ES" b="1" dirty="0"/>
          </a:p>
        </p:txBody>
      </p:sp>
      <p:sp>
        <p:nvSpPr>
          <p:cNvPr id="48" name="AutoShape 5"/>
          <p:cNvSpPr>
            <a:spLocks noChangeArrowheads="1"/>
          </p:cNvSpPr>
          <p:nvPr/>
        </p:nvSpPr>
        <p:spPr bwMode="auto">
          <a:xfrm>
            <a:off x="5539631" y="5128774"/>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787" y="3426890"/>
            <a:ext cx="3972552" cy="174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5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9" name="58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1920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111</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ETORKIZUNERAKO GOMENDIOAK </a:t>
            </a:r>
            <a:endParaRPr lang="es-ES" sz="1600" b="1" dirty="0">
              <a:solidFill>
                <a:schemeClr val="bg1"/>
              </a:solidFill>
            </a:endParaRPr>
          </a:p>
        </p:txBody>
      </p:sp>
      <p:sp>
        <p:nvSpPr>
          <p:cNvPr id="33" name="32 CuadroTexto"/>
          <p:cNvSpPr txBox="1"/>
          <p:nvPr/>
        </p:nvSpPr>
        <p:spPr>
          <a:xfrm>
            <a:off x="982137" y="2437559"/>
            <a:ext cx="8723838"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BERDINTASUNA SUSTATZEN DUTEN JARDUERAK INDARTZEA DA, </a:t>
            </a:r>
            <a:r>
              <a:rPr lang="es-ES" sz="1400" b="1" dirty="0">
                <a:solidFill>
                  <a:srgbClr val="BD4013"/>
                </a:solidFill>
              </a:rPr>
              <a:t>ETORKIZUNEKO </a:t>
            </a:r>
            <a:r>
              <a:rPr lang="es-ES" sz="1400" b="1" dirty="0" smtClean="0">
                <a:solidFill>
                  <a:srgbClr val="BD4013"/>
                </a:solidFill>
              </a:rPr>
              <a:t>GILTZARRIA, BATEZ ERE GAZTEEN ARTEAN.</a:t>
            </a:r>
            <a:endParaRPr lang="es-ES" sz="1400" b="1" dirty="0">
              <a:solidFill>
                <a:srgbClr val="BD4013"/>
              </a:solidFill>
            </a:endParaRPr>
          </a:p>
        </p:txBody>
      </p:sp>
      <p:sp>
        <p:nvSpPr>
          <p:cNvPr id="38" name="37 CuadroTexto"/>
          <p:cNvSpPr txBox="1"/>
          <p:nvPr/>
        </p:nvSpPr>
        <p:spPr>
          <a:xfrm>
            <a:off x="992346" y="3060419"/>
            <a:ext cx="4451768" cy="1408078"/>
          </a:xfrm>
          <a:prstGeom prst="rect">
            <a:avLst/>
          </a:prstGeom>
          <a:solidFill>
            <a:schemeClr val="bg1"/>
          </a:solidFill>
          <a:ln>
            <a:solidFill>
              <a:schemeClr val="accent1"/>
            </a:solidFill>
          </a:ln>
        </p:spPr>
        <p:txBody>
          <a:bodyPr wrap="square" rtlCol="0">
            <a:spAutoFit/>
          </a:bodyPr>
          <a:lstStyle/>
          <a:p>
            <a:pPr marL="266700" lvl="1" indent="-174625">
              <a:buClr>
                <a:srgbClr val="BD4013"/>
              </a:buClr>
              <a:buFont typeface="Century Gothic" panose="020B0502020202020204" pitchFamily="34" charset="0"/>
              <a:buChar char="►"/>
            </a:pPr>
            <a:r>
              <a:rPr lang="eu-ES" sz="950" dirty="0" smtClean="0"/>
              <a:t>Genero-Indarkeria kasuetan informazio sistema hobetu, eta </a:t>
            </a:r>
            <a:r>
              <a:rPr lang="eu-ES" sz="950" dirty="0" err="1" smtClean="0"/>
              <a:t>gazteleku</a:t>
            </a:r>
            <a:r>
              <a:rPr lang="eu-ES" sz="950" dirty="0" smtClean="0"/>
              <a:t> eta eskoletan, neska-mutilen arteko berdintasuna sustatzen duten jarduerak indartu.</a:t>
            </a:r>
          </a:p>
          <a:p>
            <a:pPr marL="266700" lvl="1" indent="-174625">
              <a:buClr>
                <a:srgbClr val="BD4013"/>
              </a:buClr>
              <a:buFont typeface="Century Gothic" panose="020B0502020202020204" pitchFamily="34" charset="0"/>
              <a:buChar char="►"/>
            </a:pPr>
            <a:endParaRPr lang="eu-ES" sz="950" dirty="0" smtClean="0"/>
          </a:p>
          <a:p>
            <a:pPr marL="266700" lvl="1" indent="-174625">
              <a:buClr>
                <a:srgbClr val="BD4013"/>
              </a:buClr>
              <a:buFont typeface="Century Gothic" panose="020B0502020202020204" pitchFamily="34" charset="0"/>
              <a:buChar char="►"/>
            </a:pPr>
            <a:r>
              <a:rPr lang="eu-ES" sz="950" b="1" dirty="0" smtClean="0"/>
              <a:t>Gazteen artean, sexualitateari buruz, </a:t>
            </a:r>
            <a:r>
              <a:rPr lang="eu-ES" sz="950" dirty="0" smtClean="0"/>
              <a:t>aholkularitza eta informazio </a:t>
            </a:r>
            <a:r>
              <a:rPr lang="eu-ES" sz="950" b="1" dirty="0" smtClean="0"/>
              <a:t>jarduerak indartu.</a:t>
            </a:r>
          </a:p>
          <a:p>
            <a:pPr marL="266700" lvl="1" indent="-174625">
              <a:buClr>
                <a:srgbClr val="BD4013"/>
              </a:buClr>
              <a:buFont typeface="Century Gothic" panose="020B0502020202020204" pitchFamily="34" charset="0"/>
              <a:buChar char="►"/>
            </a:pPr>
            <a:endParaRPr lang="eu-ES" sz="950" dirty="0" smtClean="0"/>
          </a:p>
          <a:p>
            <a:pPr marL="266700" lvl="1" indent="-174625">
              <a:buClr>
                <a:srgbClr val="BD4013"/>
              </a:buClr>
              <a:buFont typeface="Century Gothic" panose="020B0502020202020204" pitchFamily="34" charset="0"/>
              <a:buChar char="►"/>
            </a:pPr>
            <a:r>
              <a:rPr lang="eu-ES" sz="950" b="1" dirty="0" smtClean="0"/>
              <a:t>Eibarko emakumeentzat, ahalduntze </a:t>
            </a:r>
            <a:r>
              <a:rPr lang="eu-ES" sz="950" dirty="0" smtClean="0"/>
              <a:t>( eskubideen ezagutza eta egikaritzea)   </a:t>
            </a:r>
            <a:r>
              <a:rPr lang="eu-ES" sz="950" b="1" dirty="0" smtClean="0"/>
              <a:t>jarduerak mantendu. </a:t>
            </a:r>
            <a:endParaRPr lang="eu-ES" sz="950" b="1" dirty="0"/>
          </a:p>
        </p:txBody>
      </p:sp>
      <p:sp>
        <p:nvSpPr>
          <p:cNvPr id="45" name="AutoShape 5"/>
          <p:cNvSpPr>
            <a:spLocks noChangeArrowheads="1"/>
          </p:cNvSpPr>
          <p:nvPr/>
        </p:nvSpPr>
        <p:spPr bwMode="auto">
          <a:xfrm>
            <a:off x="5523585" y="3060044"/>
            <a:ext cx="4152519" cy="235659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6" name="45 Rectángulo"/>
          <p:cNvSpPr/>
          <p:nvPr/>
        </p:nvSpPr>
        <p:spPr>
          <a:xfrm>
            <a:off x="5585809" y="3060043"/>
            <a:ext cx="4090295" cy="369332"/>
          </a:xfrm>
          <a:prstGeom prst="rect">
            <a:avLst/>
          </a:prstGeom>
        </p:spPr>
        <p:txBody>
          <a:bodyPr wrap="square">
            <a:spAutoFit/>
          </a:bodyPr>
          <a:lstStyle/>
          <a:p>
            <a:pPr lvl="0">
              <a:buClr>
                <a:srgbClr val="BD4013"/>
              </a:buClr>
            </a:pPr>
            <a:r>
              <a:rPr lang="eu-ES" b="1" dirty="0" smtClean="0"/>
              <a:t>Eibarko Emakume eta gizonezkoen arteko berdintasuna hobetzeko jarduerekin adostasun maila </a:t>
            </a:r>
            <a:endParaRPr lang="eu-ES" b="1" dirty="0"/>
          </a:p>
        </p:txBody>
      </p:sp>
      <p:sp>
        <p:nvSpPr>
          <p:cNvPr id="21" name="20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2" name="21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23" name="22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24" name="2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27" name="26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28" name="27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0" name="29 CuadroTexto"/>
          <p:cNvSpPr txBox="1"/>
          <p:nvPr/>
        </p:nvSpPr>
        <p:spPr>
          <a:xfrm>
            <a:off x="8735511" y="1404093"/>
            <a:ext cx="1073945"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Emakume-gizonen</a:t>
            </a:r>
            <a:r>
              <a:rPr lang="es-ES_tradnl" dirty="0"/>
              <a:t> </a:t>
            </a:r>
            <a:r>
              <a:rPr lang="es-ES_tradnl" dirty="0" err="1"/>
              <a:t>berdinatasuna</a:t>
            </a:r>
            <a:endParaRPr lang="es-ES_tradnl" dirty="0"/>
          </a:p>
        </p:txBody>
      </p:sp>
      <p:sp>
        <p:nvSpPr>
          <p:cNvPr id="31" name="3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34" name="3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35" name="AutoShape 5"/>
          <p:cNvSpPr>
            <a:spLocks noChangeArrowheads="1"/>
          </p:cNvSpPr>
          <p:nvPr/>
        </p:nvSpPr>
        <p:spPr bwMode="auto">
          <a:xfrm>
            <a:off x="5724049" y="5104105"/>
            <a:ext cx="285750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2017</a:t>
            </a:r>
            <a:r>
              <a:rPr lang="es-ES" sz="800" dirty="0"/>
              <a:t>, IKEI</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647" y="3429375"/>
            <a:ext cx="3794023" cy="167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28641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fld id="{16094999-D2A2-41F6-B610-C56051B81F25}" type="slidenum">
              <a:rPr lang="es-ES" smtClean="0">
                <a:solidFill>
                  <a:srgbClr val="FFFFFF"/>
                </a:solidFill>
              </a:rPr>
              <a:pPr/>
              <a:t>112</a:t>
            </a:fld>
            <a:endParaRPr lang="es-ES" dirty="0">
              <a:solidFill>
                <a:srgbClr val="FFFFFF"/>
              </a:solidFill>
            </a:endParaRPr>
          </a:p>
        </p:txBody>
      </p:sp>
      <p:sp>
        <p:nvSpPr>
          <p:cNvPr id="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RETOS A FUTURO</a:t>
            </a:r>
            <a:endParaRPr lang="es-ES" sz="1600" b="1" dirty="0">
              <a:solidFill>
                <a:schemeClr val="bg1"/>
              </a:solidFill>
            </a:endParaRPr>
          </a:p>
        </p:txBody>
      </p:sp>
      <p:sp>
        <p:nvSpPr>
          <p:cNvPr id="6" name="Rounded Rectangle 2"/>
          <p:cNvSpPr/>
          <p:nvPr/>
        </p:nvSpPr>
        <p:spPr>
          <a:xfrm>
            <a:off x="624841" y="1541600"/>
            <a:ext cx="9204960"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8" name="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smtClean="0">
                <a:latin typeface="Arial Narrow" panose="020B0606020202030204" pitchFamily="34" charset="0"/>
                <a:cs typeface="Arial" panose="020B0604020202020204" pitchFamily="34" charset="0"/>
              </a:rPr>
              <a:t>4</a:t>
            </a:r>
            <a:endParaRPr lang="es-ES" sz="9500" dirty="0">
              <a:latin typeface="Arial Narrow" panose="020B0606020202030204" pitchFamily="34" charset="0"/>
              <a:cs typeface="Arial" panose="020B0604020202020204" pitchFamily="34" charset="0"/>
            </a:endParaRPr>
          </a:p>
        </p:txBody>
      </p:sp>
      <p:sp>
        <p:nvSpPr>
          <p:cNvPr id="10" name="AutoShape 5"/>
          <p:cNvSpPr>
            <a:spLocks noChangeArrowheads="1"/>
          </p:cNvSpPr>
          <p:nvPr/>
        </p:nvSpPr>
        <p:spPr bwMode="auto">
          <a:xfrm>
            <a:off x="769620" y="1846603"/>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200" b="1" i="1" dirty="0"/>
              <a:t>LAS NECESIDADES SOCIALES DE </a:t>
            </a:r>
            <a:r>
              <a:rPr lang="es-ES" sz="1200" b="1" i="1" dirty="0" smtClean="0"/>
              <a:t>LA POBLACIÓN DE EIBAR CRECEN Y SE COMPLEJIZAN</a:t>
            </a:r>
            <a:endParaRPr lang="es-ES" sz="1200" i="1" dirty="0"/>
          </a:p>
        </p:txBody>
      </p:sp>
      <p:sp>
        <p:nvSpPr>
          <p:cNvPr id="12" name="AutoShape 5"/>
          <p:cNvSpPr>
            <a:spLocks noChangeArrowheads="1"/>
          </p:cNvSpPr>
          <p:nvPr/>
        </p:nvSpPr>
        <p:spPr bwMode="auto">
          <a:xfrm>
            <a:off x="3863640" y="1845384"/>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200" b="1" dirty="0" smtClean="0"/>
              <a:t>Promover y activar los mecanismos necesarios para conocer, prevenir e intervenir reforzando el trabajo en red.</a:t>
            </a:r>
            <a:endParaRPr lang="es-ES" sz="1200" b="1" dirty="0"/>
          </a:p>
        </p:txBody>
      </p:sp>
      <p:sp>
        <p:nvSpPr>
          <p:cNvPr id="13" name="AutoShape 5"/>
          <p:cNvSpPr>
            <a:spLocks noChangeArrowheads="1"/>
          </p:cNvSpPr>
          <p:nvPr/>
        </p:nvSpPr>
        <p:spPr bwMode="auto">
          <a:xfrm>
            <a:off x="763948" y="1439490"/>
            <a:ext cx="2792360" cy="287032"/>
          </a:xfrm>
          <a:prstGeom prst="foldedCorner">
            <a:avLst>
              <a:gd name="adj" fmla="val 0"/>
            </a:avLst>
          </a:prstGeom>
          <a:solidFill>
            <a:srgbClr val="C00000"/>
          </a:solidFill>
          <a:ln w="9525">
            <a:solidFill>
              <a:srgbClr val="7992A1"/>
            </a:solidFill>
            <a:round/>
            <a:headEnd/>
            <a:tailEnd/>
          </a:ln>
          <a:effectLst/>
          <a:extLst/>
        </p:spPr>
        <p:txBody>
          <a:bodyPr wrap="square" lIns="36000" rIns="36000"/>
          <a:lstStyle/>
          <a:p>
            <a:pPr lvl="0" algn="ctr">
              <a:buClr>
                <a:srgbClr val="BD4013"/>
              </a:buClr>
            </a:pPr>
            <a:r>
              <a:rPr lang="es-ES" sz="1200" b="1" i="1" dirty="0" smtClean="0">
                <a:solidFill>
                  <a:schemeClr val="bg1"/>
                </a:solidFill>
              </a:rPr>
              <a:t>REALIDAD</a:t>
            </a:r>
            <a:endParaRPr lang="es-ES" sz="1200" i="1" dirty="0">
              <a:solidFill>
                <a:schemeClr val="bg1"/>
              </a:solidFill>
            </a:endParaRPr>
          </a:p>
        </p:txBody>
      </p:sp>
      <p:sp>
        <p:nvSpPr>
          <p:cNvPr id="14" name="AutoShape 5"/>
          <p:cNvSpPr>
            <a:spLocks noChangeArrowheads="1"/>
          </p:cNvSpPr>
          <p:nvPr/>
        </p:nvSpPr>
        <p:spPr bwMode="auto">
          <a:xfrm>
            <a:off x="3869740" y="1453511"/>
            <a:ext cx="5766172" cy="287032"/>
          </a:xfrm>
          <a:prstGeom prst="foldedCorner">
            <a:avLst>
              <a:gd name="adj" fmla="val 0"/>
            </a:avLst>
          </a:prstGeom>
          <a:solidFill>
            <a:srgbClr val="C00000"/>
          </a:solidFill>
          <a:ln w="9525">
            <a:solidFill>
              <a:srgbClr val="7992A1"/>
            </a:solidFill>
            <a:round/>
            <a:headEnd/>
            <a:tailEnd/>
          </a:ln>
          <a:effectLst/>
          <a:extLst/>
        </p:spPr>
        <p:txBody>
          <a:bodyPr wrap="square" lIns="36000" rIns="36000"/>
          <a:lstStyle/>
          <a:p>
            <a:pPr lvl="0" algn="ctr">
              <a:buClr>
                <a:srgbClr val="BD4013"/>
              </a:buClr>
            </a:pPr>
            <a:r>
              <a:rPr lang="es-ES" sz="1200" b="1" dirty="0" smtClean="0">
                <a:solidFill>
                  <a:schemeClr val="bg1"/>
                </a:solidFill>
              </a:rPr>
              <a:t>RETO</a:t>
            </a:r>
            <a:endParaRPr lang="es-ES" sz="1200" b="1" dirty="0">
              <a:solidFill>
                <a:schemeClr val="bg1"/>
              </a:solidFill>
            </a:endParaRPr>
          </a:p>
        </p:txBody>
      </p:sp>
      <p:sp>
        <p:nvSpPr>
          <p:cNvPr id="15" name="AutoShape 5"/>
          <p:cNvSpPr>
            <a:spLocks noChangeArrowheads="1"/>
          </p:cNvSpPr>
          <p:nvPr/>
        </p:nvSpPr>
        <p:spPr bwMode="auto">
          <a:xfrm>
            <a:off x="775720" y="2539398"/>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i="1" dirty="0"/>
              <a:t>EL </a:t>
            </a:r>
            <a:r>
              <a:rPr lang="es-ES" sz="1100" b="1" i="1" dirty="0" smtClean="0"/>
              <a:t>ENVEJECIMIENTO SE </a:t>
            </a:r>
            <a:r>
              <a:rPr lang="es-ES" sz="1100" b="1" i="1" dirty="0"/>
              <a:t>ACENTÚA Y PREOCUPA LA SOLEDAD</a:t>
            </a:r>
            <a:endParaRPr lang="es-ES" sz="1100" i="1" dirty="0"/>
          </a:p>
        </p:txBody>
      </p:sp>
      <p:sp>
        <p:nvSpPr>
          <p:cNvPr id="16" name="AutoShape 5"/>
          <p:cNvSpPr>
            <a:spLocks noChangeArrowheads="1"/>
          </p:cNvSpPr>
          <p:nvPr/>
        </p:nvSpPr>
        <p:spPr bwMode="auto">
          <a:xfrm>
            <a:off x="3869740" y="2538179"/>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dirty="0"/>
              <a:t>Dar cobertura y una atención adecuada al creciente colectivo de personas mayores, reforzando la atención y el mantenimiento en su domicilio y fomentando el envejecimiento activo.</a:t>
            </a:r>
          </a:p>
        </p:txBody>
      </p:sp>
      <p:sp>
        <p:nvSpPr>
          <p:cNvPr id="17" name="AutoShape 5"/>
          <p:cNvSpPr>
            <a:spLocks noChangeArrowheads="1"/>
          </p:cNvSpPr>
          <p:nvPr/>
        </p:nvSpPr>
        <p:spPr bwMode="auto">
          <a:xfrm>
            <a:off x="769846" y="3220554"/>
            <a:ext cx="2786971" cy="398946"/>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i="1" dirty="0"/>
              <a:t>LA DISCAPACIDAD, LA DEPENDENCIA Y LA ENFERMEDAD MENTAL </a:t>
            </a:r>
            <a:r>
              <a:rPr lang="es-ES" sz="1100" b="1" i="1" dirty="0" smtClean="0"/>
              <a:t>AUMENTAN </a:t>
            </a:r>
            <a:endParaRPr lang="es-ES" sz="1100" i="1" dirty="0"/>
          </a:p>
        </p:txBody>
      </p:sp>
      <p:sp>
        <p:nvSpPr>
          <p:cNvPr id="18" name="AutoShape 5"/>
          <p:cNvSpPr>
            <a:spLocks noChangeArrowheads="1"/>
          </p:cNvSpPr>
          <p:nvPr/>
        </p:nvSpPr>
        <p:spPr bwMode="auto">
          <a:xfrm>
            <a:off x="3863866" y="3219335"/>
            <a:ext cx="5780802" cy="398946"/>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dirty="0"/>
              <a:t>Visibilizar las necesidades sociales de las personas con </a:t>
            </a:r>
            <a:r>
              <a:rPr lang="es-ES" sz="1100" b="1" dirty="0" smtClean="0"/>
              <a:t>discapacidad, dependencia </a:t>
            </a:r>
            <a:r>
              <a:rPr lang="es-ES" sz="1100" b="1" dirty="0"/>
              <a:t>y enfermedad mental y reforzar la atención ofrecida.</a:t>
            </a:r>
          </a:p>
        </p:txBody>
      </p:sp>
      <p:sp>
        <p:nvSpPr>
          <p:cNvPr id="19" name="AutoShape 5"/>
          <p:cNvSpPr>
            <a:spLocks noChangeArrowheads="1"/>
          </p:cNvSpPr>
          <p:nvPr/>
        </p:nvSpPr>
        <p:spPr bwMode="auto">
          <a:xfrm>
            <a:off x="769834" y="3691278"/>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i="1" dirty="0"/>
              <a:t>LAS NECESIDADES ECONÓMICAS Y SITUACIONES DE EXCLUSIÓN SOCIAL SE MANTIENEN</a:t>
            </a:r>
            <a:endParaRPr lang="es-ES" sz="1100" i="1" dirty="0"/>
          </a:p>
        </p:txBody>
      </p:sp>
      <p:sp>
        <p:nvSpPr>
          <p:cNvPr id="20" name="AutoShape 5"/>
          <p:cNvSpPr>
            <a:spLocks noChangeArrowheads="1"/>
          </p:cNvSpPr>
          <p:nvPr/>
        </p:nvSpPr>
        <p:spPr bwMode="auto">
          <a:xfrm>
            <a:off x="3863854" y="3690059"/>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dirty="0" smtClean="0"/>
              <a:t>Garantizar </a:t>
            </a:r>
            <a:r>
              <a:rPr lang="es-ES" sz="1100" b="1" dirty="0"/>
              <a:t>las ayudas para cubrir las necesidades de la población con escasos recursos económicos y desarrollar la red de atención dirigida a la población en exclusión social.</a:t>
            </a:r>
          </a:p>
        </p:txBody>
      </p:sp>
      <p:sp>
        <p:nvSpPr>
          <p:cNvPr id="21" name="AutoShape 5"/>
          <p:cNvSpPr>
            <a:spLocks noChangeArrowheads="1"/>
          </p:cNvSpPr>
          <p:nvPr/>
        </p:nvSpPr>
        <p:spPr bwMode="auto">
          <a:xfrm>
            <a:off x="763960" y="4382982"/>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i="1" dirty="0"/>
              <a:t>LA DETECCCIÓN DE NIÑOS, NIÑAS, ADOLESCENTES Y FAMILIAS EN SITUACIÓN DE RIESGO SE INCREMENTA</a:t>
            </a:r>
            <a:endParaRPr lang="es-ES" sz="1100" i="1" dirty="0"/>
          </a:p>
        </p:txBody>
      </p:sp>
      <p:sp>
        <p:nvSpPr>
          <p:cNvPr id="22" name="AutoShape 5"/>
          <p:cNvSpPr>
            <a:spLocks noChangeArrowheads="1"/>
          </p:cNvSpPr>
          <p:nvPr/>
        </p:nvSpPr>
        <p:spPr bwMode="auto">
          <a:xfrm>
            <a:off x="3857980" y="4381763"/>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dirty="0"/>
              <a:t>Fortalecer la prevención, potenciar la atención y la intervención con las familias y los/as menores con desprotección, optimizando los recursos existentes en el municipio</a:t>
            </a:r>
            <a:r>
              <a:rPr lang="es-ES" sz="1100" b="1" dirty="0" smtClean="0"/>
              <a:t>.</a:t>
            </a:r>
            <a:endParaRPr lang="es-ES" sz="1100" b="1" dirty="0"/>
          </a:p>
        </p:txBody>
      </p:sp>
      <p:sp>
        <p:nvSpPr>
          <p:cNvPr id="23" name="AutoShape 5"/>
          <p:cNvSpPr>
            <a:spLocks noChangeArrowheads="1"/>
          </p:cNvSpPr>
          <p:nvPr/>
        </p:nvSpPr>
        <p:spPr bwMode="auto">
          <a:xfrm>
            <a:off x="763948" y="5062961"/>
            <a:ext cx="2786971" cy="790417"/>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i="1" dirty="0"/>
              <a:t>LAS </a:t>
            </a:r>
            <a:r>
              <a:rPr lang="es-ES" sz="1100" b="1" i="1" dirty="0" smtClean="0"/>
              <a:t>ADICCIONES, </a:t>
            </a:r>
            <a:r>
              <a:rPr lang="es-ES" sz="1100" b="1" i="1" dirty="0"/>
              <a:t>UNA PREOCUPACIÓN QUE NO DISMINUYE</a:t>
            </a:r>
            <a:endParaRPr lang="es-ES" sz="1100" i="1" dirty="0"/>
          </a:p>
        </p:txBody>
      </p:sp>
      <p:sp>
        <p:nvSpPr>
          <p:cNvPr id="24" name="AutoShape 5"/>
          <p:cNvSpPr>
            <a:spLocks noChangeArrowheads="1"/>
          </p:cNvSpPr>
          <p:nvPr/>
        </p:nvSpPr>
        <p:spPr bwMode="auto">
          <a:xfrm>
            <a:off x="3857968" y="5061742"/>
            <a:ext cx="5780802" cy="790417"/>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dirty="0"/>
              <a:t>Prevenir y disminuir en la mayor medida posible el consumo de sustancias adictivas y las adicciones comportamentales y, en consecuencia, los efectos sobre la salud de las personas y sus familias, al igual que sobre la comunidad y la población en general.</a:t>
            </a:r>
          </a:p>
        </p:txBody>
      </p:sp>
      <p:sp>
        <p:nvSpPr>
          <p:cNvPr id="25" name="AutoShape 5"/>
          <p:cNvSpPr>
            <a:spLocks noChangeArrowheads="1"/>
          </p:cNvSpPr>
          <p:nvPr/>
        </p:nvSpPr>
        <p:spPr bwMode="auto">
          <a:xfrm>
            <a:off x="771568" y="5908781"/>
            <a:ext cx="2786971" cy="393989"/>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i="1" dirty="0"/>
              <a:t>LA IGUALDAD DE MUJERES Y </a:t>
            </a:r>
            <a:r>
              <a:rPr lang="es-ES" sz="1100" b="1" i="1" dirty="0" smtClean="0"/>
              <a:t>HOMBRES, </a:t>
            </a:r>
            <a:r>
              <a:rPr lang="es-ES" sz="1100" b="1" i="1" dirty="0"/>
              <a:t>UNA ASIGNATURA PENDIENTE</a:t>
            </a:r>
            <a:endParaRPr lang="es-ES" sz="1100" i="1" dirty="0"/>
          </a:p>
        </p:txBody>
      </p:sp>
      <p:sp>
        <p:nvSpPr>
          <p:cNvPr id="26" name="AutoShape 5"/>
          <p:cNvSpPr>
            <a:spLocks noChangeArrowheads="1"/>
          </p:cNvSpPr>
          <p:nvPr/>
        </p:nvSpPr>
        <p:spPr bwMode="auto">
          <a:xfrm>
            <a:off x="3865588" y="5907562"/>
            <a:ext cx="5780802" cy="393989"/>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s-ES" sz="1100" b="1" dirty="0"/>
              <a:t>Intensificar </a:t>
            </a:r>
            <a:r>
              <a:rPr lang="es-ES" sz="1100" b="1" dirty="0" smtClean="0"/>
              <a:t>las actividades </a:t>
            </a:r>
            <a:r>
              <a:rPr lang="es-ES" sz="1100" b="1" dirty="0"/>
              <a:t>que </a:t>
            </a:r>
            <a:r>
              <a:rPr lang="es-ES" sz="1100" b="1" dirty="0" smtClean="0"/>
              <a:t>promueven la </a:t>
            </a:r>
            <a:r>
              <a:rPr lang="es-ES" sz="1100" b="1" dirty="0"/>
              <a:t>igualdad, especialmente entre la población joven. </a:t>
            </a:r>
          </a:p>
        </p:txBody>
      </p:sp>
      <p:sp>
        <p:nvSpPr>
          <p:cNvPr id="4" name="3 Flecha derecha"/>
          <p:cNvSpPr/>
          <p:nvPr/>
        </p:nvSpPr>
        <p:spPr>
          <a:xfrm>
            <a:off x="3596640" y="27051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Flecha derecha"/>
          <p:cNvSpPr/>
          <p:nvPr/>
        </p:nvSpPr>
        <p:spPr>
          <a:xfrm>
            <a:off x="3611880" y="20193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derecha"/>
          <p:cNvSpPr/>
          <p:nvPr/>
        </p:nvSpPr>
        <p:spPr>
          <a:xfrm>
            <a:off x="3596640" y="32766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Flecha derecha"/>
          <p:cNvSpPr/>
          <p:nvPr/>
        </p:nvSpPr>
        <p:spPr>
          <a:xfrm>
            <a:off x="3604260" y="38481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Flecha derecha"/>
          <p:cNvSpPr/>
          <p:nvPr/>
        </p:nvSpPr>
        <p:spPr>
          <a:xfrm>
            <a:off x="3596640" y="45339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Flecha derecha"/>
          <p:cNvSpPr/>
          <p:nvPr/>
        </p:nvSpPr>
        <p:spPr>
          <a:xfrm>
            <a:off x="3604260" y="530352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3619500" y="599694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4. </a:t>
            </a:r>
            <a:r>
              <a:rPr lang="es-ES" sz="1000" b="1" dirty="0">
                <a:solidFill>
                  <a:srgbClr val="FFC000"/>
                </a:solidFill>
                <a:latin typeface="Arial" panose="020B0604020202020204" pitchFamily="34" charset="0"/>
                <a:cs typeface="Arial" panose="020B0604020202020204" pitchFamily="34" charset="0"/>
              </a:rPr>
              <a:t>Retos a </a:t>
            </a:r>
            <a:r>
              <a:rPr lang="es-ES" sz="1000" b="1" dirty="0" smtClean="0">
                <a:solidFill>
                  <a:srgbClr val="FFC000"/>
                </a:solidFill>
                <a:latin typeface="Arial" panose="020B0604020202020204" pitchFamily="34" charset="0"/>
                <a:cs typeface="Arial" panose="020B0604020202020204" pitchFamily="34" charset="0"/>
              </a:rPr>
              <a:t>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8396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fld id="{16094999-D2A2-41F6-B610-C56051B81F25}" type="slidenum">
              <a:rPr lang="es-ES" smtClean="0">
                <a:solidFill>
                  <a:srgbClr val="FFFFFF"/>
                </a:solidFill>
              </a:rPr>
              <a:pPr/>
              <a:t>113</a:t>
            </a:fld>
            <a:endParaRPr lang="es-ES" dirty="0">
              <a:solidFill>
                <a:srgbClr val="FFFFFF"/>
              </a:solidFill>
            </a:endParaRPr>
          </a:p>
        </p:txBody>
      </p:sp>
      <p:sp>
        <p:nvSpPr>
          <p:cNvPr id="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ETORKIZUNEKO ERRONKAK</a:t>
            </a:r>
            <a:endParaRPr lang="es-ES" sz="1600" b="1" dirty="0">
              <a:solidFill>
                <a:schemeClr val="bg1"/>
              </a:solidFill>
            </a:endParaRPr>
          </a:p>
        </p:txBody>
      </p:sp>
      <p:sp>
        <p:nvSpPr>
          <p:cNvPr id="6" name="Rounded Rectangle 2"/>
          <p:cNvSpPr/>
          <p:nvPr/>
        </p:nvSpPr>
        <p:spPr>
          <a:xfrm>
            <a:off x="624841" y="1541600"/>
            <a:ext cx="9204960"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u-ES" sz="1600" dirty="0">
              <a:solidFill>
                <a:schemeClr val="tx1"/>
              </a:solidFill>
            </a:endParaRPr>
          </a:p>
        </p:txBody>
      </p:sp>
      <p:sp>
        <p:nvSpPr>
          <p:cNvPr id="8" name="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smtClean="0">
                <a:latin typeface="Arial Narrow" panose="020B0606020202030204" pitchFamily="34" charset="0"/>
                <a:cs typeface="Arial" panose="020B0604020202020204" pitchFamily="34" charset="0"/>
              </a:rPr>
              <a:t>4</a:t>
            </a:r>
            <a:endParaRPr lang="es-ES" sz="9500" dirty="0">
              <a:latin typeface="Arial Narrow" panose="020B0606020202030204" pitchFamily="34" charset="0"/>
              <a:cs typeface="Arial" panose="020B0604020202020204" pitchFamily="34" charset="0"/>
            </a:endParaRPr>
          </a:p>
        </p:txBody>
      </p:sp>
      <p:sp>
        <p:nvSpPr>
          <p:cNvPr id="10" name="AutoShape 5"/>
          <p:cNvSpPr>
            <a:spLocks noChangeArrowheads="1"/>
          </p:cNvSpPr>
          <p:nvPr/>
        </p:nvSpPr>
        <p:spPr bwMode="auto">
          <a:xfrm>
            <a:off x="769620" y="1846603"/>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200" b="1" i="1" dirty="0" smtClean="0"/>
              <a:t>EIBARKO BIZTANLERIAREN GIZARTE BEHARRAK  ETA HAUEN KONPLEXUTASUNA HAZI EGIN DA </a:t>
            </a:r>
            <a:endParaRPr lang="eu-ES" sz="1200" i="1" dirty="0"/>
          </a:p>
        </p:txBody>
      </p:sp>
      <p:sp>
        <p:nvSpPr>
          <p:cNvPr id="12" name="AutoShape 5"/>
          <p:cNvSpPr>
            <a:spLocks noChangeArrowheads="1"/>
          </p:cNvSpPr>
          <p:nvPr/>
        </p:nvSpPr>
        <p:spPr bwMode="auto">
          <a:xfrm>
            <a:off x="3863640" y="1845384"/>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200" b="1" dirty="0" smtClean="0"/>
              <a:t>Antzematea, prebentzioa eta esku hartzea hobetzeko,</a:t>
            </a:r>
            <a:r>
              <a:rPr lang="eu-ES" sz="1200" b="1" dirty="0"/>
              <a:t> </a:t>
            </a:r>
            <a:r>
              <a:rPr lang="eu-ES" sz="1200" b="1" dirty="0" smtClean="0"/>
              <a:t>beharrezko tresnak </a:t>
            </a:r>
            <a:r>
              <a:rPr lang="eu-ES" sz="1200" b="1" dirty="0"/>
              <a:t>martxan jarri, </a:t>
            </a:r>
            <a:r>
              <a:rPr lang="eu-ES" sz="1200" b="1" dirty="0" smtClean="0"/>
              <a:t>lan-sarea indartuz.</a:t>
            </a:r>
            <a:endParaRPr lang="eu-ES" sz="1200" b="1" dirty="0"/>
          </a:p>
        </p:txBody>
      </p:sp>
      <p:sp>
        <p:nvSpPr>
          <p:cNvPr id="13" name="AutoShape 5"/>
          <p:cNvSpPr>
            <a:spLocks noChangeArrowheads="1"/>
          </p:cNvSpPr>
          <p:nvPr/>
        </p:nvSpPr>
        <p:spPr bwMode="auto">
          <a:xfrm>
            <a:off x="763948" y="1439490"/>
            <a:ext cx="2792360" cy="287032"/>
          </a:xfrm>
          <a:prstGeom prst="foldedCorner">
            <a:avLst>
              <a:gd name="adj" fmla="val 0"/>
            </a:avLst>
          </a:prstGeom>
          <a:solidFill>
            <a:srgbClr val="C00000"/>
          </a:solidFill>
          <a:ln w="9525">
            <a:solidFill>
              <a:srgbClr val="7992A1"/>
            </a:solidFill>
            <a:round/>
            <a:headEnd/>
            <a:tailEnd/>
          </a:ln>
          <a:effectLst/>
          <a:extLst/>
        </p:spPr>
        <p:txBody>
          <a:bodyPr wrap="square" lIns="36000" rIns="36000"/>
          <a:lstStyle/>
          <a:p>
            <a:pPr lvl="0" algn="ctr">
              <a:buClr>
                <a:srgbClr val="BD4013"/>
              </a:buClr>
            </a:pPr>
            <a:r>
              <a:rPr lang="eu-ES" sz="1200" b="1" i="1" dirty="0" smtClean="0">
                <a:solidFill>
                  <a:schemeClr val="bg1"/>
                </a:solidFill>
              </a:rPr>
              <a:t>ERREALITATEA</a:t>
            </a:r>
            <a:endParaRPr lang="eu-ES" sz="1200" i="1" dirty="0">
              <a:solidFill>
                <a:schemeClr val="bg1"/>
              </a:solidFill>
            </a:endParaRPr>
          </a:p>
        </p:txBody>
      </p:sp>
      <p:sp>
        <p:nvSpPr>
          <p:cNvPr id="14" name="AutoShape 5"/>
          <p:cNvSpPr>
            <a:spLocks noChangeArrowheads="1"/>
          </p:cNvSpPr>
          <p:nvPr/>
        </p:nvSpPr>
        <p:spPr bwMode="auto">
          <a:xfrm>
            <a:off x="3869740" y="1453511"/>
            <a:ext cx="5766172" cy="287032"/>
          </a:xfrm>
          <a:prstGeom prst="foldedCorner">
            <a:avLst>
              <a:gd name="adj" fmla="val 0"/>
            </a:avLst>
          </a:prstGeom>
          <a:solidFill>
            <a:srgbClr val="C00000"/>
          </a:solidFill>
          <a:ln w="9525">
            <a:solidFill>
              <a:srgbClr val="7992A1"/>
            </a:solidFill>
            <a:round/>
            <a:headEnd/>
            <a:tailEnd/>
          </a:ln>
          <a:effectLst/>
          <a:extLst/>
        </p:spPr>
        <p:txBody>
          <a:bodyPr wrap="square" lIns="36000" rIns="36000"/>
          <a:lstStyle/>
          <a:p>
            <a:pPr lvl="0" algn="ctr">
              <a:buClr>
                <a:srgbClr val="BD4013"/>
              </a:buClr>
            </a:pPr>
            <a:r>
              <a:rPr lang="eu-ES" sz="1200" b="1" dirty="0" smtClean="0">
                <a:solidFill>
                  <a:schemeClr val="bg1"/>
                </a:solidFill>
              </a:rPr>
              <a:t>ERRONKA</a:t>
            </a:r>
            <a:endParaRPr lang="eu-ES" sz="1200" b="1" dirty="0">
              <a:solidFill>
                <a:schemeClr val="bg1"/>
              </a:solidFill>
            </a:endParaRPr>
          </a:p>
        </p:txBody>
      </p:sp>
      <p:sp>
        <p:nvSpPr>
          <p:cNvPr id="15" name="AutoShape 5"/>
          <p:cNvSpPr>
            <a:spLocks noChangeArrowheads="1"/>
          </p:cNvSpPr>
          <p:nvPr/>
        </p:nvSpPr>
        <p:spPr bwMode="auto">
          <a:xfrm>
            <a:off x="775720" y="2539398"/>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i="1" dirty="0" smtClean="0"/>
              <a:t>ZAHARTZAPENAK   ETA BAKARDADEAK ARDURATZEN DU </a:t>
            </a:r>
            <a:endParaRPr lang="eu-ES" sz="1100" i="1" dirty="0"/>
          </a:p>
        </p:txBody>
      </p:sp>
      <p:sp>
        <p:nvSpPr>
          <p:cNvPr id="16" name="AutoShape 5"/>
          <p:cNvSpPr>
            <a:spLocks noChangeArrowheads="1"/>
          </p:cNvSpPr>
          <p:nvPr/>
        </p:nvSpPr>
        <p:spPr bwMode="auto">
          <a:xfrm>
            <a:off x="3869740" y="2538179"/>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dirty="0" smtClean="0"/>
              <a:t>Hazten doan adineko pertsonen </a:t>
            </a:r>
            <a:r>
              <a:rPr lang="eu-ES" sz="1100" b="1" dirty="0" err="1" smtClean="0"/>
              <a:t>giza-taldeari</a:t>
            </a:r>
            <a:r>
              <a:rPr lang="eu-ES" sz="1100" b="1" dirty="0" smtClean="0"/>
              <a:t> estaldura eta arreta egoki bat eman, beren etxebizitzan mantenduz eta zahartze aktibo bat sustatuz.</a:t>
            </a:r>
            <a:endParaRPr lang="eu-ES" sz="1100" b="1" dirty="0"/>
          </a:p>
        </p:txBody>
      </p:sp>
      <p:sp>
        <p:nvSpPr>
          <p:cNvPr id="17" name="AutoShape 5"/>
          <p:cNvSpPr>
            <a:spLocks noChangeArrowheads="1"/>
          </p:cNvSpPr>
          <p:nvPr/>
        </p:nvSpPr>
        <p:spPr bwMode="auto">
          <a:xfrm>
            <a:off x="769846" y="3220554"/>
            <a:ext cx="2786971" cy="398946"/>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i="1" dirty="0" smtClean="0"/>
              <a:t>DESGAITASUNA, MENDEKOTASUNA ETA GAIXOTASUN MENTALA HAZTEN DOAZ </a:t>
            </a:r>
            <a:endParaRPr lang="eu-ES" sz="1100" i="1" dirty="0"/>
          </a:p>
        </p:txBody>
      </p:sp>
      <p:sp>
        <p:nvSpPr>
          <p:cNvPr id="18" name="AutoShape 5"/>
          <p:cNvSpPr>
            <a:spLocks noChangeArrowheads="1"/>
          </p:cNvSpPr>
          <p:nvPr/>
        </p:nvSpPr>
        <p:spPr bwMode="auto">
          <a:xfrm>
            <a:off x="3863866" y="3219335"/>
            <a:ext cx="5780802" cy="398946"/>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dirty="0" smtClean="0"/>
              <a:t>Desgaitasuna, mendekotasuna eta gaixotasun mentala duten pertsonen beharren ikuspena handitu, eta hauei zuzendutako arreta indartu.</a:t>
            </a:r>
            <a:endParaRPr lang="eu-ES" sz="1100" b="1" dirty="0"/>
          </a:p>
        </p:txBody>
      </p:sp>
      <p:sp>
        <p:nvSpPr>
          <p:cNvPr id="19" name="AutoShape 5"/>
          <p:cNvSpPr>
            <a:spLocks noChangeArrowheads="1"/>
          </p:cNvSpPr>
          <p:nvPr/>
        </p:nvSpPr>
        <p:spPr bwMode="auto">
          <a:xfrm>
            <a:off x="769834" y="3691278"/>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i="1" dirty="0" smtClean="0"/>
              <a:t>BEHAR EKONOMIKOAK ETA GIZARTE BAZTERTZE EGOERAK MANTENTZEN </a:t>
            </a:r>
            <a:r>
              <a:rPr lang="eu-ES" sz="1100" b="1" i="1" dirty="0" err="1" smtClean="0"/>
              <a:t>DIRA</a:t>
            </a:r>
            <a:endParaRPr lang="eu-ES" sz="1100" i="1" dirty="0"/>
          </a:p>
        </p:txBody>
      </p:sp>
      <p:sp>
        <p:nvSpPr>
          <p:cNvPr id="20" name="AutoShape 5"/>
          <p:cNvSpPr>
            <a:spLocks noChangeArrowheads="1"/>
          </p:cNvSpPr>
          <p:nvPr/>
        </p:nvSpPr>
        <p:spPr bwMode="auto">
          <a:xfrm>
            <a:off x="3863854" y="3690059"/>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dirty="0" smtClean="0"/>
              <a:t>Baliabide ekonomiko eskasak dituzten pertsonei zuzendutako  laguntza ekonomikoak bermatu, eta baztertze egoeran dauden pertsonen arreta sarea garatu.</a:t>
            </a:r>
            <a:endParaRPr lang="eu-ES" sz="1100" b="1" dirty="0"/>
          </a:p>
        </p:txBody>
      </p:sp>
      <p:sp>
        <p:nvSpPr>
          <p:cNvPr id="21" name="AutoShape 5"/>
          <p:cNvSpPr>
            <a:spLocks noChangeArrowheads="1"/>
          </p:cNvSpPr>
          <p:nvPr/>
        </p:nvSpPr>
        <p:spPr bwMode="auto">
          <a:xfrm>
            <a:off x="763960" y="4382982"/>
            <a:ext cx="2786971"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i="1" dirty="0" smtClean="0"/>
              <a:t>ARRISKUAN EGON DAITEZKEEN HAURTZARO, NERABEZARO ETA FAMILIEN ANTZEMATEAK GORA EGIN DU</a:t>
            </a:r>
            <a:endParaRPr lang="eu-ES" sz="1100" i="1" dirty="0"/>
          </a:p>
        </p:txBody>
      </p:sp>
      <p:sp>
        <p:nvSpPr>
          <p:cNvPr id="22" name="AutoShape 5"/>
          <p:cNvSpPr>
            <a:spLocks noChangeArrowheads="1"/>
          </p:cNvSpPr>
          <p:nvPr/>
        </p:nvSpPr>
        <p:spPr bwMode="auto">
          <a:xfrm>
            <a:off x="3857775" y="4381763"/>
            <a:ext cx="5780802" cy="62300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dirty="0" smtClean="0"/>
              <a:t>Arriskuan dauden adingabeen eta hauen familien prebentzioa, arreta eta esku-hartzea indartu,udalerrian dauden baliabideak hobetuz.</a:t>
            </a:r>
            <a:endParaRPr lang="eu-ES" sz="1100" b="1" dirty="0"/>
          </a:p>
        </p:txBody>
      </p:sp>
      <p:sp>
        <p:nvSpPr>
          <p:cNvPr id="23" name="AutoShape 5"/>
          <p:cNvSpPr>
            <a:spLocks noChangeArrowheads="1"/>
          </p:cNvSpPr>
          <p:nvPr/>
        </p:nvSpPr>
        <p:spPr bwMode="auto">
          <a:xfrm>
            <a:off x="763948" y="5062962"/>
            <a:ext cx="2786971" cy="623464"/>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i="1" dirty="0" smtClean="0"/>
              <a:t>MENDEKOTASUNEN INGURUAN DAGOEN ARDURA, EZ DA TXIKIAGOTZEN</a:t>
            </a:r>
            <a:endParaRPr lang="eu-ES" sz="1100" i="1" dirty="0"/>
          </a:p>
        </p:txBody>
      </p:sp>
      <p:sp>
        <p:nvSpPr>
          <p:cNvPr id="24" name="AutoShape 5"/>
          <p:cNvSpPr>
            <a:spLocks noChangeArrowheads="1"/>
          </p:cNvSpPr>
          <p:nvPr/>
        </p:nvSpPr>
        <p:spPr bwMode="auto">
          <a:xfrm>
            <a:off x="3857968" y="5061742"/>
            <a:ext cx="5780802" cy="790417"/>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dirty="0" smtClean="0"/>
              <a:t>Substantzia arriskutsuen kontsumoa saihesten saiatu, eta ondorioz, pertsona,  familia, komunitate eta biztanleria orokorraren osasunean hauen eragin kaltegarria murriztu.</a:t>
            </a:r>
            <a:endParaRPr lang="eu-ES" sz="1100" b="1" dirty="0"/>
          </a:p>
        </p:txBody>
      </p:sp>
      <p:sp>
        <p:nvSpPr>
          <p:cNvPr id="25" name="AutoShape 5"/>
          <p:cNvSpPr>
            <a:spLocks noChangeArrowheads="1"/>
          </p:cNvSpPr>
          <p:nvPr/>
        </p:nvSpPr>
        <p:spPr bwMode="auto">
          <a:xfrm>
            <a:off x="771568" y="5753101"/>
            <a:ext cx="2786971" cy="549670"/>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i="1" dirty="0" smtClean="0"/>
              <a:t>ORAINDIK EMAKUME ETA GIZONEN ARTEKO BERDINTASUNA LORTZEAR DAGO</a:t>
            </a:r>
            <a:endParaRPr lang="eu-ES" sz="1100" i="1" dirty="0"/>
          </a:p>
        </p:txBody>
      </p:sp>
      <p:sp>
        <p:nvSpPr>
          <p:cNvPr id="26" name="AutoShape 5"/>
          <p:cNvSpPr>
            <a:spLocks noChangeArrowheads="1"/>
          </p:cNvSpPr>
          <p:nvPr/>
        </p:nvSpPr>
        <p:spPr bwMode="auto">
          <a:xfrm>
            <a:off x="3865588" y="5907562"/>
            <a:ext cx="5780802" cy="393989"/>
          </a:xfrm>
          <a:prstGeom prst="foldedCorner">
            <a:avLst>
              <a:gd name="adj" fmla="val 0"/>
            </a:avLst>
          </a:prstGeom>
          <a:solidFill>
            <a:schemeClr val="bg1"/>
          </a:solidFill>
          <a:ln w="9525">
            <a:solidFill>
              <a:srgbClr val="7992A1"/>
            </a:solidFill>
            <a:round/>
            <a:headEnd/>
            <a:tailEnd/>
          </a:ln>
          <a:effectLst/>
          <a:extLst/>
        </p:spPr>
        <p:txBody>
          <a:bodyPr wrap="square" lIns="36000" rIns="36000"/>
          <a:lstStyle/>
          <a:p>
            <a:pPr lvl="0" algn="ctr">
              <a:buClr>
                <a:srgbClr val="BD4013"/>
              </a:buClr>
            </a:pPr>
            <a:r>
              <a:rPr lang="eu-ES" sz="1100" b="1" dirty="0" smtClean="0"/>
              <a:t>Berdintasuna sustatzen duten jarduerak indartu, batez ere gazteen artean. </a:t>
            </a:r>
            <a:endParaRPr lang="eu-ES" sz="1100" b="1" dirty="0"/>
          </a:p>
        </p:txBody>
      </p:sp>
      <p:sp>
        <p:nvSpPr>
          <p:cNvPr id="4" name="3 Flecha derecha"/>
          <p:cNvSpPr/>
          <p:nvPr/>
        </p:nvSpPr>
        <p:spPr>
          <a:xfrm>
            <a:off x="3596640" y="27051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27" name="26 Flecha derecha"/>
          <p:cNvSpPr/>
          <p:nvPr/>
        </p:nvSpPr>
        <p:spPr>
          <a:xfrm>
            <a:off x="3611880" y="20193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28" name="27 Flecha derecha"/>
          <p:cNvSpPr/>
          <p:nvPr/>
        </p:nvSpPr>
        <p:spPr>
          <a:xfrm>
            <a:off x="3596640" y="32766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29" name="28 Flecha derecha"/>
          <p:cNvSpPr/>
          <p:nvPr/>
        </p:nvSpPr>
        <p:spPr>
          <a:xfrm>
            <a:off x="3604260" y="38481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30" name="29 Flecha derecha"/>
          <p:cNvSpPr/>
          <p:nvPr/>
        </p:nvSpPr>
        <p:spPr>
          <a:xfrm>
            <a:off x="3596640" y="453390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31" name="30 Flecha derecha"/>
          <p:cNvSpPr/>
          <p:nvPr/>
        </p:nvSpPr>
        <p:spPr>
          <a:xfrm>
            <a:off x="3604260" y="530352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32" name="31 Flecha derecha"/>
          <p:cNvSpPr/>
          <p:nvPr/>
        </p:nvSpPr>
        <p:spPr>
          <a:xfrm>
            <a:off x="3619500" y="5996940"/>
            <a:ext cx="221280" cy="266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dirty="0"/>
          </a:p>
        </p:txBody>
      </p:sp>
      <p:sp>
        <p:nvSpPr>
          <p:cNvPr id="33" name="32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4</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Etorkizuneko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Erronkak</a:t>
            </a:r>
            <a:endParaRPr lang="es-ES" sz="10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7769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fld id="{16094999-D2A2-41F6-B610-C56051B81F25}" type="slidenum">
              <a:rPr lang="es-ES" smtClean="0">
                <a:solidFill>
                  <a:srgbClr val="FFFFFF"/>
                </a:solidFill>
              </a:rPr>
              <a:pPr/>
              <a:t>114</a:t>
            </a:fld>
            <a:endParaRPr lang="es-ES" dirty="0">
              <a:solidFill>
                <a:srgbClr val="FFFFFF"/>
              </a:solidFill>
            </a:endParaRPr>
          </a:p>
        </p:txBody>
      </p:sp>
      <p:sp>
        <p:nvSpPr>
          <p:cNvPr id="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RETOS A FUTURO</a:t>
            </a:r>
            <a:endParaRPr lang="es-ES" sz="1600" b="1" dirty="0">
              <a:solidFill>
                <a:schemeClr val="bg1"/>
              </a:solidFill>
            </a:endParaRPr>
          </a:p>
        </p:txBody>
      </p:sp>
      <p:sp>
        <p:nvSpPr>
          <p:cNvPr id="6"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8" name="7 Rectángulo"/>
          <p:cNvSpPr/>
          <p:nvPr/>
        </p:nvSpPr>
        <p:spPr>
          <a:xfrm>
            <a:off x="824180" y="1563285"/>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PRINCIPIOS TRANSVERSALES PARA LAS ACTUACIONES DE FUTURO</a:t>
            </a:r>
            <a:endParaRPr lang="es-ES" sz="1600" b="1" dirty="0">
              <a:solidFill>
                <a:schemeClr val="bg1"/>
              </a:solidFill>
            </a:endParaRPr>
          </a:p>
        </p:txBody>
      </p:sp>
      <p:cxnSp>
        <p:nvCxnSpPr>
          <p:cNvPr id="9" name="Straight Arrow Connector 64"/>
          <p:cNvCxnSpPr/>
          <p:nvPr/>
        </p:nvCxnSpPr>
        <p:spPr>
          <a:xfrm flipV="1">
            <a:off x="3458141" y="3413780"/>
            <a:ext cx="0" cy="95250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51"/>
          <p:cNvCxnSpPr/>
          <p:nvPr/>
        </p:nvCxnSpPr>
        <p:spPr>
          <a:xfrm flipV="1">
            <a:off x="4448988" y="2595886"/>
            <a:ext cx="0" cy="1770394"/>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52"/>
          <p:cNvCxnSpPr/>
          <p:nvPr/>
        </p:nvCxnSpPr>
        <p:spPr>
          <a:xfrm flipV="1">
            <a:off x="5434954" y="3413780"/>
            <a:ext cx="0" cy="95250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53"/>
          <p:cNvCxnSpPr/>
          <p:nvPr/>
        </p:nvCxnSpPr>
        <p:spPr>
          <a:xfrm flipV="1">
            <a:off x="6422241" y="2595886"/>
            <a:ext cx="0" cy="1770395"/>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54"/>
          <p:cNvCxnSpPr/>
          <p:nvPr/>
        </p:nvCxnSpPr>
        <p:spPr>
          <a:xfrm flipV="1">
            <a:off x="7416833" y="3413780"/>
            <a:ext cx="0" cy="95250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4" name="Group 5"/>
          <p:cNvGrpSpPr>
            <a:grpSpLocks noChangeAspect="1"/>
          </p:cNvGrpSpPr>
          <p:nvPr/>
        </p:nvGrpSpPr>
        <p:grpSpPr bwMode="auto">
          <a:xfrm rot="10800000">
            <a:off x="1692434" y="3831801"/>
            <a:ext cx="7487482" cy="2252388"/>
            <a:chOff x="1344" y="1563"/>
            <a:chExt cx="3068" cy="1194"/>
          </a:xfrm>
          <a:effectLst>
            <a:outerShdw blurRad="25400" dist="50800" dir="5400000" algn="ctr" rotWithShape="0">
              <a:srgbClr val="000000">
                <a:alpha val="12000"/>
              </a:srgbClr>
            </a:outerShdw>
          </a:effectLst>
        </p:grpSpPr>
        <p:sp>
          <p:nvSpPr>
            <p:cNvPr id="15" name="Rectangle 6"/>
            <p:cNvSpPr>
              <a:spLocks noChangeArrowheads="1"/>
            </p:cNvSpPr>
            <p:nvPr/>
          </p:nvSpPr>
          <p:spPr bwMode="auto">
            <a:xfrm>
              <a:off x="1344" y="1563"/>
              <a:ext cx="615" cy="357"/>
            </a:xfrm>
            <a:prstGeom prst="rect">
              <a:avLst/>
            </a:prstGeom>
            <a:solidFill>
              <a:srgbClr val="2435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Rectangle 7"/>
            <p:cNvSpPr>
              <a:spLocks noChangeArrowheads="1"/>
            </p:cNvSpPr>
            <p:nvPr/>
          </p:nvSpPr>
          <p:spPr bwMode="auto">
            <a:xfrm>
              <a:off x="1957" y="1563"/>
              <a:ext cx="615" cy="357"/>
            </a:xfrm>
            <a:prstGeom prst="rect">
              <a:avLst/>
            </a:prstGeom>
            <a:solidFill>
              <a:srgbClr val="5E8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Rectangle 8"/>
            <p:cNvSpPr>
              <a:spLocks noChangeArrowheads="1"/>
            </p:cNvSpPr>
            <p:nvPr/>
          </p:nvSpPr>
          <p:spPr bwMode="auto">
            <a:xfrm>
              <a:off x="2570" y="1563"/>
              <a:ext cx="615" cy="357"/>
            </a:xfrm>
            <a:prstGeom prst="rect">
              <a:avLst/>
            </a:prstGeom>
            <a:solidFill>
              <a:srgbClr val="9DB7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Rectangle 9"/>
            <p:cNvSpPr>
              <a:spLocks noChangeArrowheads="1"/>
            </p:cNvSpPr>
            <p:nvPr/>
          </p:nvSpPr>
          <p:spPr bwMode="auto">
            <a:xfrm>
              <a:off x="3183" y="1563"/>
              <a:ext cx="615" cy="357"/>
            </a:xfrm>
            <a:prstGeom prst="rect">
              <a:avLst/>
            </a:prstGeom>
            <a:solidFill>
              <a:srgbClr val="BD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Rectangle 10"/>
            <p:cNvSpPr>
              <a:spLocks noChangeArrowheads="1"/>
            </p:cNvSpPr>
            <p:nvPr/>
          </p:nvSpPr>
          <p:spPr bwMode="auto">
            <a:xfrm>
              <a:off x="3796" y="1563"/>
              <a:ext cx="616" cy="357"/>
            </a:xfrm>
            <a:prstGeom prst="rect">
              <a:avLst/>
            </a:prstGeom>
            <a:solidFill>
              <a:srgbClr val="FFD5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1"/>
            <p:cNvSpPr>
              <a:spLocks/>
            </p:cNvSpPr>
            <p:nvPr/>
          </p:nvSpPr>
          <p:spPr bwMode="auto">
            <a:xfrm>
              <a:off x="1860" y="2274"/>
              <a:ext cx="407" cy="483"/>
            </a:xfrm>
            <a:custGeom>
              <a:avLst/>
              <a:gdLst>
                <a:gd name="T0" fmla="*/ 407 w 407"/>
                <a:gd name="T1" fmla="*/ 357 h 483"/>
                <a:gd name="T2" fmla="*/ 203 w 407"/>
                <a:gd name="T3" fmla="*/ 483 h 483"/>
                <a:gd name="T4" fmla="*/ 0 w 407"/>
                <a:gd name="T5" fmla="*/ 357 h 483"/>
                <a:gd name="T6" fmla="*/ 0 w 407"/>
                <a:gd name="T7" fmla="*/ 0 h 483"/>
                <a:gd name="T8" fmla="*/ 407 w 407"/>
                <a:gd name="T9" fmla="*/ 0 h 483"/>
                <a:gd name="T10" fmla="*/ 407 w 407"/>
                <a:gd name="T11" fmla="*/ 357 h 483"/>
              </a:gdLst>
              <a:ahLst/>
              <a:cxnLst>
                <a:cxn ang="0">
                  <a:pos x="T0" y="T1"/>
                </a:cxn>
                <a:cxn ang="0">
                  <a:pos x="T2" y="T3"/>
                </a:cxn>
                <a:cxn ang="0">
                  <a:pos x="T4" y="T5"/>
                </a:cxn>
                <a:cxn ang="0">
                  <a:pos x="T6" y="T7"/>
                </a:cxn>
                <a:cxn ang="0">
                  <a:pos x="T8" y="T9"/>
                </a:cxn>
                <a:cxn ang="0">
                  <a:pos x="T10" y="T11"/>
                </a:cxn>
              </a:cxnLst>
              <a:rect l="0" t="0" r="r" b="b"/>
              <a:pathLst>
                <a:path w="407" h="483">
                  <a:moveTo>
                    <a:pt x="407" y="357"/>
                  </a:moveTo>
                  <a:lnTo>
                    <a:pt x="203" y="483"/>
                  </a:lnTo>
                  <a:lnTo>
                    <a:pt x="0" y="357"/>
                  </a:lnTo>
                  <a:lnTo>
                    <a:pt x="0" y="0"/>
                  </a:lnTo>
                  <a:lnTo>
                    <a:pt x="407" y="0"/>
                  </a:lnTo>
                  <a:lnTo>
                    <a:pt x="407" y="357"/>
                  </a:lnTo>
                  <a:close/>
                </a:path>
              </a:pathLst>
            </a:custGeom>
            <a:solidFill>
              <a:srgbClr val="24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2"/>
            <p:cNvSpPr>
              <a:spLocks/>
            </p:cNvSpPr>
            <p:nvPr/>
          </p:nvSpPr>
          <p:spPr bwMode="auto">
            <a:xfrm>
              <a:off x="2264" y="2274"/>
              <a:ext cx="410" cy="483"/>
            </a:xfrm>
            <a:custGeom>
              <a:avLst/>
              <a:gdLst>
                <a:gd name="T0" fmla="*/ 410 w 410"/>
                <a:gd name="T1" fmla="*/ 357 h 483"/>
                <a:gd name="T2" fmla="*/ 206 w 410"/>
                <a:gd name="T3" fmla="*/ 483 h 483"/>
                <a:gd name="T4" fmla="*/ 0 w 410"/>
                <a:gd name="T5" fmla="*/ 357 h 483"/>
                <a:gd name="T6" fmla="*/ 0 w 410"/>
                <a:gd name="T7" fmla="*/ 0 h 483"/>
                <a:gd name="T8" fmla="*/ 410 w 410"/>
                <a:gd name="T9" fmla="*/ 0 h 483"/>
                <a:gd name="T10" fmla="*/ 410 w 410"/>
                <a:gd name="T11" fmla="*/ 357 h 483"/>
              </a:gdLst>
              <a:ahLst/>
              <a:cxnLst>
                <a:cxn ang="0">
                  <a:pos x="T0" y="T1"/>
                </a:cxn>
                <a:cxn ang="0">
                  <a:pos x="T2" y="T3"/>
                </a:cxn>
                <a:cxn ang="0">
                  <a:pos x="T4" y="T5"/>
                </a:cxn>
                <a:cxn ang="0">
                  <a:pos x="T6" y="T7"/>
                </a:cxn>
                <a:cxn ang="0">
                  <a:pos x="T8" y="T9"/>
                </a:cxn>
                <a:cxn ang="0">
                  <a:pos x="T10" y="T11"/>
                </a:cxn>
              </a:cxnLst>
              <a:rect l="0" t="0" r="r" b="b"/>
              <a:pathLst>
                <a:path w="410" h="483">
                  <a:moveTo>
                    <a:pt x="410" y="357"/>
                  </a:moveTo>
                  <a:lnTo>
                    <a:pt x="206" y="483"/>
                  </a:lnTo>
                  <a:lnTo>
                    <a:pt x="0" y="357"/>
                  </a:lnTo>
                  <a:lnTo>
                    <a:pt x="0" y="0"/>
                  </a:lnTo>
                  <a:lnTo>
                    <a:pt x="410" y="0"/>
                  </a:lnTo>
                  <a:lnTo>
                    <a:pt x="410" y="357"/>
                  </a:lnTo>
                  <a:close/>
                </a:path>
              </a:pathLst>
            </a:custGeom>
            <a:solidFill>
              <a:srgbClr val="5E8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3"/>
            <p:cNvSpPr>
              <a:spLocks/>
            </p:cNvSpPr>
            <p:nvPr/>
          </p:nvSpPr>
          <p:spPr bwMode="auto">
            <a:xfrm>
              <a:off x="2672" y="2274"/>
              <a:ext cx="409" cy="483"/>
            </a:xfrm>
            <a:custGeom>
              <a:avLst/>
              <a:gdLst>
                <a:gd name="T0" fmla="*/ 409 w 409"/>
                <a:gd name="T1" fmla="*/ 357 h 483"/>
                <a:gd name="T2" fmla="*/ 203 w 409"/>
                <a:gd name="T3" fmla="*/ 483 h 483"/>
                <a:gd name="T4" fmla="*/ 0 w 409"/>
                <a:gd name="T5" fmla="*/ 357 h 483"/>
                <a:gd name="T6" fmla="*/ 0 w 409"/>
                <a:gd name="T7" fmla="*/ 0 h 483"/>
                <a:gd name="T8" fmla="*/ 409 w 409"/>
                <a:gd name="T9" fmla="*/ 0 h 483"/>
                <a:gd name="T10" fmla="*/ 409 w 409"/>
                <a:gd name="T11" fmla="*/ 357 h 483"/>
              </a:gdLst>
              <a:ahLst/>
              <a:cxnLst>
                <a:cxn ang="0">
                  <a:pos x="T0" y="T1"/>
                </a:cxn>
                <a:cxn ang="0">
                  <a:pos x="T2" y="T3"/>
                </a:cxn>
                <a:cxn ang="0">
                  <a:pos x="T4" y="T5"/>
                </a:cxn>
                <a:cxn ang="0">
                  <a:pos x="T6" y="T7"/>
                </a:cxn>
                <a:cxn ang="0">
                  <a:pos x="T8" y="T9"/>
                </a:cxn>
                <a:cxn ang="0">
                  <a:pos x="T10" y="T11"/>
                </a:cxn>
              </a:cxnLst>
              <a:rect l="0" t="0" r="r" b="b"/>
              <a:pathLst>
                <a:path w="409" h="483">
                  <a:moveTo>
                    <a:pt x="409" y="357"/>
                  </a:moveTo>
                  <a:lnTo>
                    <a:pt x="203" y="483"/>
                  </a:lnTo>
                  <a:lnTo>
                    <a:pt x="0" y="357"/>
                  </a:lnTo>
                  <a:lnTo>
                    <a:pt x="0" y="0"/>
                  </a:lnTo>
                  <a:lnTo>
                    <a:pt x="409" y="0"/>
                  </a:lnTo>
                  <a:lnTo>
                    <a:pt x="409" y="357"/>
                  </a:lnTo>
                  <a:close/>
                </a:path>
              </a:pathLst>
            </a:custGeom>
            <a:solidFill>
              <a:srgbClr val="9DB7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4"/>
            <p:cNvSpPr>
              <a:spLocks/>
            </p:cNvSpPr>
            <p:nvPr/>
          </p:nvSpPr>
          <p:spPr bwMode="auto">
            <a:xfrm>
              <a:off x="3079" y="2274"/>
              <a:ext cx="407" cy="483"/>
            </a:xfrm>
            <a:custGeom>
              <a:avLst/>
              <a:gdLst>
                <a:gd name="T0" fmla="*/ 407 w 407"/>
                <a:gd name="T1" fmla="*/ 357 h 483"/>
                <a:gd name="T2" fmla="*/ 203 w 407"/>
                <a:gd name="T3" fmla="*/ 483 h 483"/>
                <a:gd name="T4" fmla="*/ 0 w 407"/>
                <a:gd name="T5" fmla="*/ 357 h 483"/>
                <a:gd name="T6" fmla="*/ 0 w 407"/>
                <a:gd name="T7" fmla="*/ 0 h 483"/>
                <a:gd name="T8" fmla="*/ 407 w 407"/>
                <a:gd name="T9" fmla="*/ 0 h 483"/>
                <a:gd name="T10" fmla="*/ 407 w 407"/>
                <a:gd name="T11" fmla="*/ 357 h 483"/>
              </a:gdLst>
              <a:ahLst/>
              <a:cxnLst>
                <a:cxn ang="0">
                  <a:pos x="T0" y="T1"/>
                </a:cxn>
                <a:cxn ang="0">
                  <a:pos x="T2" y="T3"/>
                </a:cxn>
                <a:cxn ang="0">
                  <a:pos x="T4" y="T5"/>
                </a:cxn>
                <a:cxn ang="0">
                  <a:pos x="T6" y="T7"/>
                </a:cxn>
                <a:cxn ang="0">
                  <a:pos x="T8" y="T9"/>
                </a:cxn>
                <a:cxn ang="0">
                  <a:pos x="T10" y="T11"/>
                </a:cxn>
              </a:cxnLst>
              <a:rect l="0" t="0" r="r" b="b"/>
              <a:pathLst>
                <a:path w="407" h="483">
                  <a:moveTo>
                    <a:pt x="407" y="357"/>
                  </a:moveTo>
                  <a:lnTo>
                    <a:pt x="203" y="483"/>
                  </a:lnTo>
                  <a:lnTo>
                    <a:pt x="0" y="357"/>
                  </a:lnTo>
                  <a:lnTo>
                    <a:pt x="0" y="0"/>
                  </a:lnTo>
                  <a:lnTo>
                    <a:pt x="407" y="0"/>
                  </a:lnTo>
                  <a:lnTo>
                    <a:pt x="407" y="357"/>
                  </a:lnTo>
                  <a:close/>
                </a:path>
              </a:pathLst>
            </a:custGeom>
            <a:solidFill>
              <a:srgbClr val="BD4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5"/>
            <p:cNvSpPr>
              <a:spLocks/>
            </p:cNvSpPr>
            <p:nvPr/>
          </p:nvSpPr>
          <p:spPr bwMode="auto">
            <a:xfrm>
              <a:off x="3484" y="2274"/>
              <a:ext cx="409" cy="483"/>
            </a:xfrm>
            <a:custGeom>
              <a:avLst/>
              <a:gdLst>
                <a:gd name="T0" fmla="*/ 409 w 409"/>
                <a:gd name="T1" fmla="*/ 357 h 483"/>
                <a:gd name="T2" fmla="*/ 206 w 409"/>
                <a:gd name="T3" fmla="*/ 483 h 483"/>
                <a:gd name="T4" fmla="*/ 0 w 409"/>
                <a:gd name="T5" fmla="*/ 357 h 483"/>
                <a:gd name="T6" fmla="*/ 0 w 409"/>
                <a:gd name="T7" fmla="*/ 0 h 483"/>
                <a:gd name="T8" fmla="*/ 409 w 409"/>
                <a:gd name="T9" fmla="*/ 0 h 483"/>
                <a:gd name="T10" fmla="*/ 409 w 409"/>
                <a:gd name="T11" fmla="*/ 357 h 483"/>
              </a:gdLst>
              <a:ahLst/>
              <a:cxnLst>
                <a:cxn ang="0">
                  <a:pos x="T0" y="T1"/>
                </a:cxn>
                <a:cxn ang="0">
                  <a:pos x="T2" y="T3"/>
                </a:cxn>
                <a:cxn ang="0">
                  <a:pos x="T4" y="T5"/>
                </a:cxn>
                <a:cxn ang="0">
                  <a:pos x="T6" y="T7"/>
                </a:cxn>
                <a:cxn ang="0">
                  <a:pos x="T8" y="T9"/>
                </a:cxn>
                <a:cxn ang="0">
                  <a:pos x="T10" y="T11"/>
                </a:cxn>
              </a:cxnLst>
              <a:rect l="0" t="0" r="r" b="b"/>
              <a:pathLst>
                <a:path w="409" h="483">
                  <a:moveTo>
                    <a:pt x="409" y="357"/>
                  </a:moveTo>
                  <a:lnTo>
                    <a:pt x="206" y="483"/>
                  </a:lnTo>
                  <a:lnTo>
                    <a:pt x="0" y="357"/>
                  </a:lnTo>
                  <a:lnTo>
                    <a:pt x="0" y="0"/>
                  </a:lnTo>
                  <a:lnTo>
                    <a:pt x="409" y="0"/>
                  </a:lnTo>
                  <a:lnTo>
                    <a:pt x="409" y="357"/>
                  </a:lnTo>
                  <a:close/>
                </a:path>
              </a:pathLst>
            </a:custGeom>
            <a:solidFill>
              <a:srgbClr val="FFD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6"/>
            <p:cNvSpPr>
              <a:spLocks/>
            </p:cNvSpPr>
            <p:nvPr/>
          </p:nvSpPr>
          <p:spPr bwMode="auto">
            <a:xfrm>
              <a:off x="1348" y="1920"/>
              <a:ext cx="919" cy="354"/>
            </a:xfrm>
            <a:custGeom>
              <a:avLst/>
              <a:gdLst>
                <a:gd name="T0" fmla="*/ 388 w 388"/>
                <a:gd name="T1" fmla="*/ 149 h 149"/>
                <a:gd name="T2" fmla="*/ 215 w 388"/>
                <a:gd name="T3" fmla="*/ 149 h 149"/>
                <a:gd name="T4" fmla="*/ 0 w 388"/>
                <a:gd name="T5" fmla="*/ 0 h 149"/>
                <a:gd name="T6" fmla="*/ 259 w 388"/>
                <a:gd name="T7" fmla="*/ 0 h 149"/>
                <a:gd name="T8" fmla="*/ 388 w 388"/>
                <a:gd name="T9" fmla="*/ 149 h 149"/>
              </a:gdLst>
              <a:ahLst/>
              <a:cxnLst>
                <a:cxn ang="0">
                  <a:pos x="T0" y="T1"/>
                </a:cxn>
                <a:cxn ang="0">
                  <a:pos x="T2" y="T3"/>
                </a:cxn>
                <a:cxn ang="0">
                  <a:pos x="T4" y="T5"/>
                </a:cxn>
                <a:cxn ang="0">
                  <a:pos x="T6" y="T7"/>
                </a:cxn>
                <a:cxn ang="0">
                  <a:pos x="T8" y="T9"/>
                </a:cxn>
              </a:cxnLst>
              <a:rect l="0" t="0" r="r" b="b"/>
              <a:pathLst>
                <a:path w="388" h="149">
                  <a:moveTo>
                    <a:pt x="388" y="149"/>
                  </a:moveTo>
                  <a:cubicBezTo>
                    <a:pt x="331" y="149"/>
                    <a:pt x="273" y="149"/>
                    <a:pt x="215" y="149"/>
                  </a:cubicBezTo>
                  <a:cubicBezTo>
                    <a:pt x="144" y="99"/>
                    <a:pt x="72" y="49"/>
                    <a:pt x="0" y="0"/>
                  </a:cubicBezTo>
                  <a:cubicBezTo>
                    <a:pt x="86" y="0"/>
                    <a:pt x="173" y="0"/>
                    <a:pt x="259" y="0"/>
                  </a:cubicBezTo>
                  <a:cubicBezTo>
                    <a:pt x="302" y="49"/>
                    <a:pt x="345" y="99"/>
                    <a:pt x="388" y="149"/>
                  </a:cubicBezTo>
                  <a:close/>
                </a:path>
              </a:pathLst>
            </a:custGeom>
            <a:solidFill>
              <a:srgbClr val="24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7"/>
            <p:cNvSpPr>
              <a:spLocks/>
            </p:cNvSpPr>
            <p:nvPr/>
          </p:nvSpPr>
          <p:spPr bwMode="auto">
            <a:xfrm>
              <a:off x="1959" y="1920"/>
              <a:ext cx="715" cy="354"/>
            </a:xfrm>
            <a:custGeom>
              <a:avLst/>
              <a:gdLst>
                <a:gd name="T0" fmla="*/ 302 w 302"/>
                <a:gd name="T1" fmla="*/ 149 h 149"/>
                <a:gd name="T2" fmla="*/ 130 w 302"/>
                <a:gd name="T3" fmla="*/ 149 h 149"/>
                <a:gd name="T4" fmla="*/ 0 w 302"/>
                <a:gd name="T5" fmla="*/ 0 h 149"/>
                <a:gd name="T6" fmla="*/ 259 w 302"/>
                <a:gd name="T7" fmla="*/ 0 h 149"/>
                <a:gd name="T8" fmla="*/ 302 w 302"/>
                <a:gd name="T9" fmla="*/ 149 h 149"/>
              </a:gdLst>
              <a:ahLst/>
              <a:cxnLst>
                <a:cxn ang="0">
                  <a:pos x="T0" y="T1"/>
                </a:cxn>
                <a:cxn ang="0">
                  <a:pos x="T2" y="T3"/>
                </a:cxn>
                <a:cxn ang="0">
                  <a:pos x="T4" y="T5"/>
                </a:cxn>
                <a:cxn ang="0">
                  <a:pos x="T6" y="T7"/>
                </a:cxn>
                <a:cxn ang="0">
                  <a:pos x="T8" y="T9"/>
                </a:cxn>
              </a:cxnLst>
              <a:rect l="0" t="0" r="r" b="b"/>
              <a:pathLst>
                <a:path w="302" h="149">
                  <a:moveTo>
                    <a:pt x="302" y="149"/>
                  </a:moveTo>
                  <a:cubicBezTo>
                    <a:pt x="245" y="149"/>
                    <a:pt x="187" y="149"/>
                    <a:pt x="130" y="149"/>
                  </a:cubicBezTo>
                  <a:cubicBezTo>
                    <a:pt x="86" y="99"/>
                    <a:pt x="43" y="49"/>
                    <a:pt x="0" y="0"/>
                  </a:cubicBezTo>
                  <a:cubicBezTo>
                    <a:pt x="87" y="0"/>
                    <a:pt x="173" y="0"/>
                    <a:pt x="259" y="0"/>
                  </a:cubicBezTo>
                  <a:cubicBezTo>
                    <a:pt x="274" y="49"/>
                    <a:pt x="288" y="99"/>
                    <a:pt x="302" y="149"/>
                  </a:cubicBezTo>
                  <a:close/>
                </a:path>
              </a:pathLst>
            </a:custGeom>
            <a:solidFill>
              <a:srgbClr val="5E8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8"/>
            <p:cNvSpPr>
              <a:spLocks/>
            </p:cNvSpPr>
            <p:nvPr/>
          </p:nvSpPr>
          <p:spPr bwMode="auto">
            <a:xfrm>
              <a:off x="2572" y="1920"/>
              <a:ext cx="613" cy="354"/>
            </a:xfrm>
            <a:custGeom>
              <a:avLst/>
              <a:gdLst>
                <a:gd name="T0" fmla="*/ 216 w 259"/>
                <a:gd name="T1" fmla="*/ 149 h 149"/>
                <a:gd name="T2" fmla="*/ 43 w 259"/>
                <a:gd name="T3" fmla="*/ 149 h 149"/>
                <a:gd name="T4" fmla="*/ 0 w 259"/>
                <a:gd name="T5" fmla="*/ 0 h 149"/>
                <a:gd name="T6" fmla="*/ 259 w 259"/>
                <a:gd name="T7" fmla="*/ 0 h 149"/>
                <a:gd name="T8" fmla="*/ 216 w 259"/>
                <a:gd name="T9" fmla="*/ 149 h 149"/>
              </a:gdLst>
              <a:ahLst/>
              <a:cxnLst>
                <a:cxn ang="0">
                  <a:pos x="T0" y="T1"/>
                </a:cxn>
                <a:cxn ang="0">
                  <a:pos x="T2" y="T3"/>
                </a:cxn>
                <a:cxn ang="0">
                  <a:pos x="T4" y="T5"/>
                </a:cxn>
                <a:cxn ang="0">
                  <a:pos x="T6" y="T7"/>
                </a:cxn>
                <a:cxn ang="0">
                  <a:pos x="T8" y="T9"/>
                </a:cxn>
              </a:cxnLst>
              <a:rect l="0" t="0" r="r" b="b"/>
              <a:pathLst>
                <a:path w="259" h="149">
                  <a:moveTo>
                    <a:pt x="216" y="149"/>
                  </a:moveTo>
                  <a:cubicBezTo>
                    <a:pt x="158" y="149"/>
                    <a:pt x="100" y="149"/>
                    <a:pt x="43" y="149"/>
                  </a:cubicBezTo>
                  <a:cubicBezTo>
                    <a:pt x="28" y="99"/>
                    <a:pt x="14" y="49"/>
                    <a:pt x="0" y="0"/>
                  </a:cubicBezTo>
                  <a:cubicBezTo>
                    <a:pt x="86" y="0"/>
                    <a:pt x="172" y="0"/>
                    <a:pt x="259" y="0"/>
                  </a:cubicBezTo>
                  <a:cubicBezTo>
                    <a:pt x="244" y="49"/>
                    <a:pt x="230" y="99"/>
                    <a:pt x="216" y="149"/>
                  </a:cubicBezTo>
                  <a:close/>
                </a:path>
              </a:pathLst>
            </a:custGeom>
            <a:solidFill>
              <a:srgbClr val="9DB7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9"/>
            <p:cNvSpPr>
              <a:spLocks/>
            </p:cNvSpPr>
            <p:nvPr/>
          </p:nvSpPr>
          <p:spPr bwMode="auto">
            <a:xfrm>
              <a:off x="3081" y="1920"/>
              <a:ext cx="715" cy="354"/>
            </a:xfrm>
            <a:custGeom>
              <a:avLst/>
              <a:gdLst>
                <a:gd name="T0" fmla="*/ 173 w 302"/>
                <a:gd name="T1" fmla="*/ 149 h 149"/>
                <a:gd name="T2" fmla="*/ 0 w 302"/>
                <a:gd name="T3" fmla="*/ 149 h 149"/>
                <a:gd name="T4" fmla="*/ 43 w 302"/>
                <a:gd name="T5" fmla="*/ 0 h 149"/>
                <a:gd name="T6" fmla="*/ 302 w 302"/>
                <a:gd name="T7" fmla="*/ 0 h 149"/>
                <a:gd name="T8" fmla="*/ 173 w 302"/>
                <a:gd name="T9" fmla="*/ 149 h 149"/>
              </a:gdLst>
              <a:ahLst/>
              <a:cxnLst>
                <a:cxn ang="0">
                  <a:pos x="T0" y="T1"/>
                </a:cxn>
                <a:cxn ang="0">
                  <a:pos x="T2" y="T3"/>
                </a:cxn>
                <a:cxn ang="0">
                  <a:pos x="T4" y="T5"/>
                </a:cxn>
                <a:cxn ang="0">
                  <a:pos x="T6" y="T7"/>
                </a:cxn>
                <a:cxn ang="0">
                  <a:pos x="T8" y="T9"/>
                </a:cxn>
              </a:cxnLst>
              <a:rect l="0" t="0" r="r" b="b"/>
              <a:pathLst>
                <a:path w="302" h="149">
                  <a:moveTo>
                    <a:pt x="173" y="149"/>
                  </a:moveTo>
                  <a:cubicBezTo>
                    <a:pt x="115" y="149"/>
                    <a:pt x="58" y="149"/>
                    <a:pt x="0" y="149"/>
                  </a:cubicBezTo>
                  <a:cubicBezTo>
                    <a:pt x="14" y="99"/>
                    <a:pt x="29" y="49"/>
                    <a:pt x="43" y="0"/>
                  </a:cubicBezTo>
                  <a:cubicBezTo>
                    <a:pt x="129" y="0"/>
                    <a:pt x="216" y="0"/>
                    <a:pt x="302" y="0"/>
                  </a:cubicBezTo>
                  <a:cubicBezTo>
                    <a:pt x="259" y="49"/>
                    <a:pt x="216" y="99"/>
                    <a:pt x="173" y="149"/>
                  </a:cubicBezTo>
                  <a:close/>
                </a:path>
              </a:pathLst>
            </a:custGeom>
            <a:solidFill>
              <a:srgbClr val="BD4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
            <p:cNvSpPr>
              <a:spLocks/>
            </p:cNvSpPr>
            <p:nvPr/>
          </p:nvSpPr>
          <p:spPr bwMode="auto">
            <a:xfrm>
              <a:off x="3488" y="1920"/>
              <a:ext cx="919" cy="354"/>
            </a:xfrm>
            <a:custGeom>
              <a:avLst/>
              <a:gdLst>
                <a:gd name="T0" fmla="*/ 173 w 388"/>
                <a:gd name="T1" fmla="*/ 149 h 149"/>
                <a:gd name="T2" fmla="*/ 0 w 388"/>
                <a:gd name="T3" fmla="*/ 149 h 149"/>
                <a:gd name="T4" fmla="*/ 129 w 388"/>
                <a:gd name="T5" fmla="*/ 0 h 149"/>
                <a:gd name="T6" fmla="*/ 388 w 388"/>
                <a:gd name="T7" fmla="*/ 0 h 149"/>
                <a:gd name="T8" fmla="*/ 173 w 388"/>
                <a:gd name="T9" fmla="*/ 149 h 149"/>
              </a:gdLst>
              <a:ahLst/>
              <a:cxnLst>
                <a:cxn ang="0">
                  <a:pos x="T0" y="T1"/>
                </a:cxn>
                <a:cxn ang="0">
                  <a:pos x="T2" y="T3"/>
                </a:cxn>
                <a:cxn ang="0">
                  <a:pos x="T4" y="T5"/>
                </a:cxn>
                <a:cxn ang="0">
                  <a:pos x="T6" y="T7"/>
                </a:cxn>
                <a:cxn ang="0">
                  <a:pos x="T8" y="T9"/>
                </a:cxn>
              </a:cxnLst>
              <a:rect l="0" t="0" r="r" b="b"/>
              <a:pathLst>
                <a:path w="388" h="149">
                  <a:moveTo>
                    <a:pt x="173" y="149"/>
                  </a:moveTo>
                  <a:cubicBezTo>
                    <a:pt x="115" y="149"/>
                    <a:pt x="58" y="149"/>
                    <a:pt x="0" y="149"/>
                  </a:cubicBezTo>
                  <a:cubicBezTo>
                    <a:pt x="43" y="99"/>
                    <a:pt x="86" y="49"/>
                    <a:pt x="129" y="0"/>
                  </a:cubicBezTo>
                  <a:cubicBezTo>
                    <a:pt x="216" y="0"/>
                    <a:pt x="302" y="0"/>
                    <a:pt x="388" y="0"/>
                  </a:cubicBezTo>
                  <a:cubicBezTo>
                    <a:pt x="317" y="49"/>
                    <a:pt x="245" y="99"/>
                    <a:pt x="173" y="149"/>
                  </a:cubicBezTo>
                  <a:close/>
                </a:path>
              </a:pathLst>
            </a:custGeom>
            <a:solidFill>
              <a:srgbClr val="FFD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30" name="Rectangle 55"/>
          <p:cNvSpPr/>
          <p:nvPr/>
        </p:nvSpPr>
        <p:spPr>
          <a:xfrm>
            <a:off x="2685021" y="2875550"/>
            <a:ext cx="1546240" cy="415498"/>
          </a:xfrm>
          <a:prstGeom prst="rect">
            <a:avLst/>
          </a:prstGeom>
        </p:spPr>
        <p:txBody>
          <a:bodyPr wrap="square">
            <a:spAutoFit/>
          </a:bodyPr>
          <a:lstStyle/>
          <a:p>
            <a:pPr algn="ctr"/>
            <a:r>
              <a:rPr lang="es-ES" sz="1050" b="1" dirty="0" smtClean="0"/>
              <a:t>Igualdad entre hombres y mujeres</a:t>
            </a:r>
            <a:endParaRPr lang="es-ES" sz="1050" b="1" dirty="0"/>
          </a:p>
        </p:txBody>
      </p:sp>
      <p:sp>
        <p:nvSpPr>
          <p:cNvPr id="31" name="Rectangle 56"/>
          <p:cNvSpPr/>
          <p:nvPr/>
        </p:nvSpPr>
        <p:spPr>
          <a:xfrm>
            <a:off x="6643713" y="2772712"/>
            <a:ext cx="1546240" cy="415498"/>
          </a:xfrm>
          <a:prstGeom prst="rect">
            <a:avLst/>
          </a:prstGeom>
        </p:spPr>
        <p:txBody>
          <a:bodyPr wrap="square">
            <a:spAutoFit/>
          </a:bodyPr>
          <a:lstStyle/>
          <a:p>
            <a:pPr algn="ctr"/>
            <a:r>
              <a:rPr lang="es-ES" sz="1050" b="1" dirty="0" smtClean="0"/>
              <a:t>El trabajo en red y la colaboración</a:t>
            </a:r>
            <a:endParaRPr lang="es-ES" sz="1050" b="1" dirty="0"/>
          </a:p>
        </p:txBody>
      </p:sp>
      <p:sp>
        <p:nvSpPr>
          <p:cNvPr id="32" name="Rectangle 57"/>
          <p:cNvSpPr/>
          <p:nvPr/>
        </p:nvSpPr>
        <p:spPr>
          <a:xfrm>
            <a:off x="4666715" y="2861206"/>
            <a:ext cx="1546240" cy="415498"/>
          </a:xfrm>
          <a:prstGeom prst="rect">
            <a:avLst/>
          </a:prstGeom>
        </p:spPr>
        <p:txBody>
          <a:bodyPr wrap="square">
            <a:spAutoFit/>
          </a:bodyPr>
          <a:lstStyle/>
          <a:p>
            <a:pPr algn="ctr"/>
            <a:r>
              <a:rPr lang="es-ES" sz="1050" b="1" dirty="0" smtClean="0"/>
              <a:t>La atención a todos los grupos de edad</a:t>
            </a:r>
            <a:endParaRPr lang="es-ES" sz="1050" b="1" dirty="0"/>
          </a:p>
        </p:txBody>
      </p:sp>
      <p:sp>
        <p:nvSpPr>
          <p:cNvPr id="33" name="Rectangle 60"/>
          <p:cNvSpPr/>
          <p:nvPr/>
        </p:nvSpPr>
        <p:spPr>
          <a:xfrm>
            <a:off x="5627577" y="2086653"/>
            <a:ext cx="1546240" cy="415498"/>
          </a:xfrm>
          <a:prstGeom prst="rect">
            <a:avLst/>
          </a:prstGeom>
        </p:spPr>
        <p:txBody>
          <a:bodyPr wrap="square">
            <a:spAutoFit/>
          </a:bodyPr>
          <a:lstStyle/>
          <a:p>
            <a:pPr algn="ctr"/>
            <a:r>
              <a:rPr lang="es-ES" sz="1050" b="1" dirty="0" smtClean="0"/>
              <a:t>La comunicación y la difusión</a:t>
            </a:r>
            <a:endParaRPr lang="es-ES" sz="1050" b="1" dirty="0"/>
          </a:p>
        </p:txBody>
      </p:sp>
      <p:sp>
        <p:nvSpPr>
          <p:cNvPr id="34" name="Rectangle 61"/>
          <p:cNvSpPr/>
          <p:nvPr/>
        </p:nvSpPr>
        <p:spPr>
          <a:xfrm>
            <a:off x="3729485" y="2198051"/>
            <a:ext cx="1546240" cy="253916"/>
          </a:xfrm>
          <a:prstGeom prst="rect">
            <a:avLst/>
          </a:prstGeom>
        </p:spPr>
        <p:txBody>
          <a:bodyPr wrap="square">
            <a:spAutoFit/>
          </a:bodyPr>
          <a:lstStyle/>
          <a:p>
            <a:pPr algn="ctr"/>
            <a:r>
              <a:rPr lang="es-ES" sz="1050" b="1" dirty="0" smtClean="0"/>
              <a:t>Diversidad cultural</a:t>
            </a:r>
            <a:endParaRPr lang="es-ES" sz="1050" b="1" dirty="0"/>
          </a:p>
        </p:txBody>
      </p:sp>
      <p:sp>
        <p:nvSpPr>
          <p:cNvPr id="35" name="Rectangle 36"/>
          <p:cNvSpPr/>
          <p:nvPr/>
        </p:nvSpPr>
        <p:spPr>
          <a:xfrm>
            <a:off x="2066674" y="5640473"/>
            <a:ext cx="745111" cy="431528"/>
          </a:xfrm>
          <a:prstGeom prst="rect">
            <a:avLst/>
          </a:prstGeom>
        </p:spPr>
        <p:txBody>
          <a:bodyPr wrap="square">
            <a:spAutoFit/>
          </a:bodyPr>
          <a:lstStyle/>
          <a:p>
            <a:pPr algn="ctr">
              <a:lnSpc>
                <a:spcPts val="2400"/>
              </a:lnSpc>
            </a:pPr>
            <a:r>
              <a:rPr lang="en-IN" sz="3200" b="1" dirty="0" smtClean="0">
                <a:solidFill>
                  <a:schemeClr val="bg1"/>
                </a:solidFill>
              </a:rPr>
              <a:t>01</a:t>
            </a:r>
            <a:endParaRPr lang="en-IN" sz="3200" b="1" dirty="0">
              <a:solidFill>
                <a:schemeClr val="bg1"/>
              </a:solidFill>
            </a:endParaRPr>
          </a:p>
        </p:txBody>
      </p:sp>
      <p:sp>
        <p:nvSpPr>
          <p:cNvPr id="36" name="Rectangle 37"/>
          <p:cNvSpPr/>
          <p:nvPr/>
        </p:nvSpPr>
        <p:spPr>
          <a:xfrm>
            <a:off x="3529818" y="5640473"/>
            <a:ext cx="745111" cy="445058"/>
          </a:xfrm>
          <a:prstGeom prst="rect">
            <a:avLst/>
          </a:prstGeom>
        </p:spPr>
        <p:txBody>
          <a:bodyPr wrap="square">
            <a:spAutoFit/>
          </a:bodyPr>
          <a:lstStyle/>
          <a:p>
            <a:pPr algn="ctr">
              <a:lnSpc>
                <a:spcPts val="2400"/>
              </a:lnSpc>
            </a:pPr>
            <a:r>
              <a:rPr lang="en-IN" sz="3200" b="1" dirty="0" smtClean="0">
                <a:solidFill>
                  <a:schemeClr val="bg1"/>
                </a:solidFill>
              </a:rPr>
              <a:t>02</a:t>
            </a:r>
            <a:endParaRPr lang="en-IN" sz="3200" b="1" dirty="0">
              <a:solidFill>
                <a:schemeClr val="bg1"/>
              </a:solidFill>
            </a:endParaRPr>
          </a:p>
        </p:txBody>
      </p:sp>
      <p:sp>
        <p:nvSpPr>
          <p:cNvPr id="37" name="Rectangle 38"/>
          <p:cNvSpPr/>
          <p:nvPr/>
        </p:nvSpPr>
        <p:spPr>
          <a:xfrm>
            <a:off x="5037294" y="5639131"/>
            <a:ext cx="745111" cy="445058"/>
          </a:xfrm>
          <a:prstGeom prst="rect">
            <a:avLst/>
          </a:prstGeom>
        </p:spPr>
        <p:txBody>
          <a:bodyPr wrap="square">
            <a:spAutoFit/>
          </a:bodyPr>
          <a:lstStyle/>
          <a:p>
            <a:pPr algn="ctr">
              <a:lnSpc>
                <a:spcPts val="2400"/>
              </a:lnSpc>
            </a:pPr>
            <a:r>
              <a:rPr lang="en-IN" sz="3200" b="1" dirty="0" smtClean="0">
                <a:solidFill>
                  <a:schemeClr val="bg1"/>
                </a:solidFill>
              </a:rPr>
              <a:t>03</a:t>
            </a:r>
            <a:endParaRPr lang="en-IN" sz="3200" b="1" dirty="0">
              <a:solidFill>
                <a:schemeClr val="bg1"/>
              </a:solidFill>
            </a:endParaRPr>
          </a:p>
        </p:txBody>
      </p:sp>
      <p:sp>
        <p:nvSpPr>
          <p:cNvPr id="38" name="Rectangle 39"/>
          <p:cNvSpPr/>
          <p:nvPr/>
        </p:nvSpPr>
        <p:spPr>
          <a:xfrm>
            <a:off x="6544770" y="5637789"/>
            <a:ext cx="745111" cy="445058"/>
          </a:xfrm>
          <a:prstGeom prst="rect">
            <a:avLst/>
          </a:prstGeom>
        </p:spPr>
        <p:txBody>
          <a:bodyPr wrap="square">
            <a:spAutoFit/>
          </a:bodyPr>
          <a:lstStyle/>
          <a:p>
            <a:pPr algn="ctr">
              <a:lnSpc>
                <a:spcPts val="2400"/>
              </a:lnSpc>
            </a:pPr>
            <a:r>
              <a:rPr lang="en-IN" sz="3200" b="1" dirty="0" smtClean="0">
                <a:solidFill>
                  <a:schemeClr val="bg1"/>
                </a:solidFill>
              </a:rPr>
              <a:t>04</a:t>
            </a:r>
            <a:endParaRPr lang="en-IN" sz="3200" b="1" dirty="0">
              <a:solidFill>
                <a:schemeClr val="bg1"/>
              </a:solidFill>
            </a:endParaRPr>
          </a:p>
        </p:txBody>
      </p:sp>
      <p:sp>
        <p:nvSpPr>
          <p:cNvPr id="39" name="Rectangle 40"/>
          <p:cNvSpPr/>
          <p:nvPr/>
        </p:nvSpPr>
        <p:spPr>
          <a:xfrm>
            <a:off x="8052246" y="5636447"/>
            <a:ext cx="745111" cy="445058"/>
          </a:xfrm>
          <a:prstGeom prst="rect">
            <a:avLst/>
          </a:prstGeom>
        </p:spPr>
        <p:txBody>
          <a:bodyPr wrap="square">
            <a:spAutoFit/>
          </a:bodyPr>
          <a:lstStyle/>
          <a:p>
            <a:pPr algn="ctr">
              <a:lnSpc>
                <a:spcPts val="2400"/>
              </a:lnSpc>
            </a:pPr>
            <a:r>
              <a:rPr lang="en-IN" sz="3200" b="1" dirty="0" smtClean="0">
                <a:solidFill>
                  <a:schemeClr val="bg1"/>
                </a:solidFill>
              </a:rPr>
              <a:t>05</a:t>
            </a:r>
            <a:endParaRPr lang="en-IN" sz="3200" b="1" dirty="0">
              <a:solidFill>
                <a:schemeClr val="bg1"/>
              </a:solidFill>
            </a:endParaRPr>
          </a:p>
        </p:txBody>
      </p:sp>
      <p:grpSp>
        <p:nvGrpSpPr>
          <p:cNvPr id="40" name="Group 111"/>
          <p:cNvGrpSpPr>
            <a:grpSpLocks noChangeAspect="1"/>
          </p:cNvGrpSpPr>
          <p:nvPr/>
        </p:nvGrpSpPr>
        <p:grpSpPr bwMode="auto">
          <a:xfrm>
            <a:off x="3252974" y="4224996"/>
            <a:ext cx="410334" cy="282568"/>
            <a:chOff x="2303" y="1323"/>
            <a:chExt cx="1108" cy="763"/>
          </a:xfrm>
          <a:solidFill>
            <a:schemeClr val="bg1"/>
          </a:solidFill>
        </p:grpSpPr>
        <p:sp>
          <p:nvSpPr>
            <p:cNvPr id="41" name="Freeform 112"/>
            <p:cNvSpPr>
              <a:spLocks/>
            </p:cNvSpPr>
            <p:nvPr/>
          </p:nvSpPr>
          <p:spPr bwMode="auto">
            <a:xfrm>
              <a:off x="2608" y="1804"/>
              <a:ext cx="516" cy="282"/>
            </a:xfrm>
            <a:custGeom>
              <a:avLst/>
              <a:gdLst>
                <a:gd name="T0" fmla="*/ 212 w 217"/>
                <a:gd name="T1" fmla="*/ 118 h 118"/>
                <a:gd name="T2" fmla="*/ 2 w 217"/>
                <a:gd name="T3" fmla="*/ 118 h 118"/>
                <a:gd name="T4" fmla="*/ 110 w 217"/>
                <a:gd name="T5" fmla="*/ 2 h 118"/>
                <a:gd name="T6" fmla="*/ 212 w 217"/>
                <a:gd name="T7" fmla="*/ 118 h 118"/>
              </a:gdLst>
              <a:ahLst/>
              <a:cxnLst>
                <a:cxn ang="0">
                  <a:pos x="T0" y="T1"/>
                </a:cxn>
                <a:cxn ang="0">
                  <a:pos x="T2" y="T3"/>
                </a:cxn>
                <a:cxn ang="0">
                  <a:pos x="T4" y="T5"/>
                </a:cxn>
                <a:cxn ang="0">
                  <a:pos x="T6" y="T7"/>
                </a:cxn>
              </a:cxnLst>
              <a:rect l="0" t="0" r="r" b="b"/>
              <a:pathLst>
                <a:path w="217" h="118">
                  <a:moveTo>
                    <a:pt x="212" y="118"/>
                  </a:moveTo>
                  <a:cubicBezTo>
                    <a:pt x="142" y="118"/>
                    <a:pt x="72" y="118"/>
                    <a:pt x="2" y="118"/>
                  </a:cubicBezTo>
                  <a:cubicBezTo>
                    <a:pt x="0" y="56"/>
                    <a:pt x="52" y="0"/>
                    <a:pt x="110" y="2"/>
                  </a:cubicBezTo>
                  <a:cubicBezTo>
                    <a:pt x="166" y="3"/>
                    <a:pt x="217" y="60"/>
                    <a:pt x="21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113"/>
            <p:cNvSpPr>
              <a:spLocks/>
            </p:cNvSpPr>
            <p:nvPr/>
          </p:nvSpPr>
          <p:spPr bwMode="auto">
            <a:xfrm>
              <a:off x="2303" y="1628"/>
              <a:ext cx="443" cy="286"/>
            </a:xfrm>
            <a:custGeom>
              <a:avLst/>
              <a:gdLst>
                <a:gd name="T0" fmla="*/ 4 w 186"/>
                <a:gd name="T1" fmla="*/ 120 h 120"/>
                <a:gd name="T2" fmla="*/ 88 w 186"/>
                <a:gd name="T3" fmla="*/ 7 h 120"/>
                <a:gd name="T4" fmla="*/ 186 w 186"/>
                <a:gd name="T5" fmla="*/ 73 h 120"/>
                <a:gd name="T6" fmla="*/ 143 w 186"/>
                <a:gd name="T7" fmla="*/ 115 h 120"/>
                <a:gd name="T8" fmla="*/ 133 w 186"/>
                <a:gd name="T9" fmla="*/ 120 h 120"/>
                <a:gd name="T10" fmla="*/ 4 w 186"/>
                <a:gd name="T11" fmla="*/ 120 h 120"/>
              </a:gdLst>
              <a:ahLst/>
              <a:cxnLst>
                <a:cxn ang="0">
                  <a:pos x="T0" y="T1"/>
                </a:cxn>
                <a:cxn ang="0">
                  <a:pos x="T2" y="T3"/>
                </a:cxn>
                <a:cxn ang="0">
                  <a:pos x="T4" y="T5"/>
                </a:cxn>
                <a:cxn ang="0">
                  <a:pos x="T6" y="T7"/>
                </a:cxn>
                <a:cxn ang="0">
                  <a:pos x="T8" y="T9"/>
                </a:cxn>
                <a:cxn ang="0">
                  <a:pos x="T10" y="T11"/>
                </a:cxn>
              </a:cxnLst>
              <a:rect l="0" t="0" r="r" b="b"/>
              <a:pathLst>
                <a:path w="186" h="120">
                  <a:moveTo>
                    <a:pt x="4" y="120"/>
                  </a:moveTo>
                  <a:cubicBezTo>
                    <a:pt x="0" y="68"/>
                    <a:pt x="39" y="15"/>
                    <a:pt x="88" y="7"/>
                  </a:cubicBezTo>
                  <a:cubicBezTo>
                    <a:pt x="130" y="0"/>
                    <a:pt x="176" y="31"/>
                    <a:pt x="186" y="73"/>
                  </a:cubicBezTo>
                  <a:cubicBezTo>
                    <a:pt x="172" y="87"/>
                    <a:pt x="158" y="101"/>
                    <a:pt x="143" y="115"/>
                  </a:cubicBezTo>
                  <a:cubicBezTo>
                    <a:pt x="140" y="117"/>
                    <a:pt x="136" y="120"/>
                    <a:pt x="133" y="120"/>
                  </a:cubicBezTo>
                  <a:cubicBezTo>
                    <a:pt x="90" y="120"/>
                    <a:pt x="47" y="120"/>
                    <a:pt x="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114"/>
            <p:cNvSpPr>
              <a:spLocks/>
            </p:cNvSpPr>
            <p:nvPr/>
          </p:nvSpPr>
          <p:spPr bwMode="auto">
            <a:xfrm>
              <a:off x="2974" y="1630"/>
              <a:ext cx="437" cy="291"/>
            </a:xfrm>
            <a:custGeom>
              <a:avLst/>
              <a:gdLst>
                <a:gd name="T0" fmla="*/ 180 w 184"/>
                <a:gd name="T1" fmla="*/ 121 h 122"/>
                <a:gd name="T2" fmla="*/ 55 w 184"/>
                <a:gd name="T3" fmla="*/ 121 h 122"/>
                <a:gd name="T4" fmla="*/ 46 w 184"/>
                <a:gd name="T5" fmla="*/ 115 h 122"/>
                <a:gd name="T6" fmla="*/ 0 w 184"/>
                <a:gd name="T7" fmla="*/ 70 h 122"/>
                <a:gd name="T8" fmla="*/ 96 w 184"/>
                <a:gd name="T9" fmla="*/ 6 h 122"/>
                <a:gd name="T10" fmla="*/ 180 w 184"/>
                <a:gd name="T11" fmla="*/ 121 h 122"/>
              </a:gdLst>
              <a:ahLst/>
              <a:cxnLst>
                <a:cxn ang="0">
                  <a:pos x="T0" y="T1"/>
                </a:cxn>
                <a:cxn ang="0">
                  <a:pos x="T2" y="T3"/>
                </a:cxn>
                <a:cxn ang="0">
                  <a:pos x="T4" y="T5"/>
                </a:cxn>
                <a:cxn ang="0">
                  <a:pos x="T6" y="T7"/>
                </a:cxn>
                <a:cxn ang="0">
                  <a:pos x="T8" y="T9"/>
                </a:cxn>
                <a:cxn ang="0">
                  <a:pos x="T10" y="T11"/>
                </a:cxn>
              </a:cxnLst>
              <a:rect l="0" t="0" r="r" b="b"/>
              <a:pathLst>
                <a:path w="184" h="122">
                  <a:moveTo>
                    <a:pt x="180" y="121"/>
                  </a:moveTo>
                  <a:cubicBezTo>
                    <a:pt x="139" y="121"/>
                    <a:pt x="97" y="122"/>
                    <a:pt x="55" y="121"/>
                  </a:cubicBezTo>
                  <a:cubicBezTo>
                    <a:pt x="52" y="121"/>
                    <a:pt x="49" y="117"/>
                    <a:pt x="46" y="115"/>
                  </a:cubicBezTo>
                  <a:cubicBezTo>
                    <a:pt x="31" y="100"/>
                    <a:pt x="16" y="86"/>
                    <a:pt x="0" y="70"/>
                  </a:cubicBezTo>
                  <a:cubicBezTo>
                    <a:pt x="11" y="23"/>
                    <a:pt x="64" y="0"/>
                    <a:pt x="96" y="6"/>
                  </a:cubicBezTo>
                  <a:cubicBezTo>
                    <a:pt x="145" y="15"/>
                    <a:pt x="184" y="68"/>
                    <a:pt x="18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15"/>
            <p:cNvSpPr>
              <a:spLocks/>
            </p:cNvSpPr>
            <p:nvPr/>
          </p:nvSpPr>
          <p:spPr bwMode="auto">
            <a:xfrm>
              <a:off x="2710" y="1483"/>
              <a:ext cx="297" cy="293"/>
            </a:xfrm>
            <a:custGeom>
              <a:avLst/>
              <a:gdLst>
                <a:gd name="T0" fmla="*/ 0 w 125"/>
                <a:gd name="T1" fmla="*/ 61 h 123"/>
                <a:gd name="T2" fmla="*/ 63 w 125"/>
                <a:gd name="T3" fmla="*/ 0 h 123"/>
                <a:gd name="T4" fmla="*/ 124 w 125"/>
                <a:gd name="T5" fmla="*/ 63 h 123"/>
                <a:gd name="T6" fmla="*/ 62 w 125"/>
                <a:gd name="T7" fmla="*/ 123 h 123"/>
                <a:gd name="T8" fmla="*/ 0 w 125"/>
                <a:gd name="T9" fmla="*/ 61 h 123"/>
              </a:gdLst>
              <a:ahLst/>
              <a:cxnLst>
                <a:cxn ang="0">
                  <a:pos x="T0" y="T1"/>
                </a:cxn>
                <a:cxn ang="0">
                  <a:pos x="T2" y="T3"/>
                </a:cxn>
                <a:cxn ang="0">
                  <a:pos x="T4" y="T5"/>
                </a:cxn>
                <a:cxn ang="0">
                  <a:pos x="T6" y="T7"/>
                </a:cxn>
                <a:cxn ang="0">
                  <a:pos x="T8" y="T9"/>
                </a:cxn>
              </a:cxnLst>
              <a:rect l="0" t="0" r="r" b="b"/>
              <a:pathLst>
                <a:path w="125" h="123">
                  <a:moveTo>
                    <a:pt x="0" y="61"/>
                  </a:moveTo>
                  <a:cubicBezTo>
                    <a:pt x="0" y="26"/>
                    <a:pt x="27" y="0"/>
                    <a:pt x="63" y="0"/>
                  </a:cubicBezTo>
                  <a:cubicBezTo>
                    <a:pt x="97" y="0"/>
                    <a:pt x="125" y="28"/>
                    <a:pt x="124" y="63"/>
                  </a:cubicBezTo>
                  <a:cubicBezTo>
                    <a:pt x="123" y="96"/>
                    <a:pt x="96" y="123"/>
                    <a:pt x="62" y="123"/>
                  </a:cubicBezTo>
                  <a:cubicBezTo>
                    <a:pt x="28" y="123"/>
                    <a:pt x="0" y="9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116"/>
            <p:cNvSpPr>
              <a:spLocks/>
            </p:cNvSpPr>
            <p:nvPr/>
          </p:nvSpPr>
          <p:spPr bwMode="auto">
            <a:xfrm>
              <a:off x="3031" y="1323"/>
              <a:ext cx="276" cy="291"/>
            </a:xfrm>
            <a:custGeom>
              <a:avLst/>
              <a:gdLst>
                <a:gd name="T0" fmla="*/ 115 w 116"/>
                <a:gd name="T1" fmla="*/ 62 h 122"/>
                <a:gd name="T2" fmla="*/ 57 w 116"/>
                <a:gd name="T3" fmla="*/ 121 h 122"/>
                <a:gd name="T4" fmla="*/ 1 w 116"/>
                <a:gd name="T5" fmla="*/ 58 h 122"/>
                <a:gd name="T6" fmla="*/ 60 w 116"/>
                <a:gd name="T7" fmla="*/ 1 h 122"/>
                <a:gd name="T8" fmla="*/ 115 w 116"/>
                <a:gd name="T9" fmla="*/ 62 h 122"/>
              </a:gdLst>
              <a:ahLst/>
              <a:cxnLst>
                <a:cxn ang="0">
                  <a:pos x="T0" y="T1"/>
                </a:cxn>
                <a:cxn ang="0">
                  <a:pos x="T2" y="T3"/>
                </a:cxn>
                <a:cxn ang="0">
                  <a:pos x="T4" y="T5"/>
                </a:cxn>
                <a:cxn ang="0">
                  <a:pos x="T6" y="T7"/>
                </a:cxn>
                <a:cxn ang="0">
                  <a:pos x="T8" y="T9"/>
                </a:cxn>
              </a:cxnLst>
              <a:rect l="0" t="0" r="r" b="b"/>
              <a:pathLst>
                <a:path w="116" h="122">
                  <a:moveTo>
                    <a:pt x="115" y="62"/>
                  </a:moveTo>
                  <a:cubicBezTo>
                    <a:pt x="114" y="95"/>
                    <a:pt x="88" y="122"/>
                    <a:pt x="57" y="121"/>
                  </a:cubicBezTo>
                  <a:cubicBezTo>
                    <a:pt x="25" y="121"/>
                    <a:pt x="0" y="92"/>
                    <a:pt x="1" y="58"/>
                  </a:cubicBezTo>
                  <a:cubicBezTo>
                    <a:pt x="2" y="25"/>
                    <a:pt x="28" y="0"/>
                    <a:pt x="60" y="1"/>
                  </a:cubicBezTo>
                  <a:cubicBezTo>
                    <a:pt x="91" y="2"/>
                    <a:pt x="116" y="29"/>
                    <a:pt x="11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117"/>
            <p:cNvSpPr>
              <a:spLocks/>
            </p:cNvSpPr>
            <p:nvPr/>
          </p:nvSpPr>
          <p:spPr bwMode="auto">
            <a:xfrm>
              <a:off x="2396" y="1325"/>
              <a:ext cx="276" cy="286"/>
            </a:xfrm>
            <a:custGeom>
              <a:avLst/>
              <a:gdLst>
                <a:gd name="T0" fmla="*/ 58 w 116"/>
                <a:gd name="T1" fmla="*/ 120 h 120"/>
                <a:gd name="T2" fmla="*/ 1 w 116"/>
                <a:gd name="T3" fmla="*/ 60 h 120"/>
                <a:gd name="T4" fmla="*/ 59 w 116"/>
                <a:gd name="T5" fmla="*/ 1 h 120"/>
                <a:gd name="T6" fmla="*/ 116 w 116"/>
                <a:gd name="T7" fmla="*/ 61 h 120"/>
                <a:gd name="T8" fmla="*/ 58 w 116"/>
                <a:gd name="T9" fmla="*/ 120 h 120"/>
              </a:gdLst>
              <a:ahLst/>
              <a:cxnLst>
                <a:cxn ang="0">
                  <a:pos x="T0" y="T1"/>
                </a:cxn>
                <a:cxn ang="0">
                  <a:pos x="T2" y="T3"/>
                </a:cxn>
                <a:cxn ang="0">
                  <a:pos x="T4" y="T5"/>
                </a:cxn>
                <a:cxn ang="0">
                  <a:pos x="T6" y="T7"/>
                </a:cxn>
                <a:cxn ang="0">
                  <a:pos x="T8" y="T9"/>
                </a:cxn>
              </a:cxnLst>
              <a:rect l="0" t="0" r="r" b="b"/>
              <a:pathLst>
                <a:path w="116" h="120">
                  <a:moveTo>
                    <a:pt x="58" y="120"/>
                  </a:moveTo>
                  <a:cubicBezTo>
                    <a:pt x="27" y="119"/>
                    <a:pt x="0" y="91"/>
                    <a:pt x="1" y="60"/>
                  </a:cubicBezTo>
                  <a:cubicBezTo>
                    <a:pt x="2" y="27"/>
                    <a:pt x="28" y="0"/>
                    <a:pt x="59" y="1"/>
                  </a:cubicBezTo>
                  <a:cubicBezTo>
                    <a:pt x="90" y="1"/>
                    <a:pt x="116" y="28"/>
                    <a:pt x="116" y="61"/>
                  </a:cubicBezTo>
                  <a:cubicBezTo>
                    <a:pt x="116" y="93"/>
                    <a:pt x="89" y="120"/>
                    <a:pt x="5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47" name="Group 19"/>
          <p:cNvGrpSpPr>
            <a:grpSpLocks noChangeAspect="1"/>
          </p:cNvGrpSpPr>
          <p:nvPr/>
        </p:nvGrpSpPr>
        <p:grpSpPr bwMode="auto">
          <a:xfrm>
            <a:off x="5274654" y="4167453"/>
            <a:ext cx="330362" cy="279005"/>
            <a:chOff x="-1116" y="868"/>
            <a:chExt cx="669" cy="565"/>
          </a:xfrm>
          <a:solidFill>
            <a:schemeClr val="bg1"/>
          </a:solidFill>
        </p:grpSpPr>
        <p:sp>
          <p:nvSpPr>
            <p:cNvPr id="48" name="Freeform 20"/>
            <p:cNvSpPr>
              <a:spLocks/>
            </p:cNvSpPr>
            <p:nvPr/>
          </p:nvSpPr>
          <p:spPr bwMode="auto">
            <a:xfrm>
              <a:off x="-1116" y="868"/>
              <a:ext cx="452" cy="565"/>
            </a:xfrm>
            <a:custGeom>
              <a:avLst/>
              <a:gdLst>
                <a:gd name="T0" fmla="*/ 86 w 189"/>
                <a:gd name="T1" fmla="*/ 111 h 236"/>
                <a:gd name="T2" fmla="*/ 71 w 189"/>
                <a:gd name="T3" fmla="*/ 69 h 236"/>
                <a:gd name="T4" fmla="*/ 107 w 189"/>
                <a:gd name="T5" fmla="*/ 9 h 236"/>
                <a:gd name="T6" fmla="*/ 174 w 189"/>
                <a:gd name="T7" fmla="*/ 30 h 236"/>
                <a:gd name="T8" fmla="*/ 171 w 189"/>
                <a:gd name="T9" fmla="*/ 100 h 236"/>
                <a:gd name="T10" fmla="*/ 154 w 189"/>
                <a:gd name="T11" fmla="*/ 149 h 236"/>
                <a:gd name="T12" fmla="*/ 148 w 189"/>
                <a:gd name="T13" fmla="*/ 164 h 236"/>
                <a:gd name="T14" fmla="*/ 117 w 189"/>
                <a:gd name="T15" fmla="*/ 234 h 236"/>
                <a:gd name="T16" fmla="*/ 27 w 189"/>
                <a:gd name="T17" fmla="*/ 234 h 236"/>
                <a:gd name="T18" fmla="*/ 8 w 189"/>
                <a:gd name="T19" fmla="*/ 192 h 236"/>
                <a:gd name="T20" fmla="*/ 75 w 189"/>
                <a:gd name="T21" fmla="*/ 116 h 236"/>
                <a:gd name="T22" fmla="*/ 86 w 189"/>
                <a:gd name="T23" fmla="*/ 1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6">
                  <a:moveTo>
                    <a:pt x="86" y="111"/>
                  </a:moveTo>
                  <a:cubicBezTo>
                    <a:pt x="81" y="96"/>
                    <a:pt x="73" y="83"/>
                    <a:pt x="71" y="69"/>
                  </a:cubicBezTo>
                  <a:cubicBezTo>
                    <a:pt x="67" y="41"/>
                    <a:pt x="82" y="18"/>
                    <a:pt x="107" y="9"/>
                  </a:cubicBezTo>
                  <a:cubicBezTo>
                    <a:pt x="131" y="0"/>
                    <a:pt x="158" y="9"/>
                    <a:pt x="174" y="30"/>
                  </a:cubicBezTo>
                  <a:cubicBezTo>
                    <a:pt x="189" y="50"/>
                    <a:pt x="189" y="80"/>
                    <a:pt x="171" y="100"/>
                  </a:cubicBezTo>
                  <a:cubicBezTo>
                    <a:pt x="158" y="115"/>
                    <a:pt x="152" y="130"/>
                    <a:pt x="154" y="149"/>
                  </a:cubicBezTo>
                  <a:cubicBezTo>
                    <a:pt x="155" y="154"/>
                    <a:pt x="152" y="161"/>
                    <a:pt x="148" y="164"/>
                  </a:cubicBezTo>
                  <a:cubicBezTo>
                    <a:pt x="128" y="183"/>
                    <a:pt x="116" y="204"/>
                    <a:pt x="117" y="234"/>
                  </a:cubicBezTo>
                  <a:cubicBezTo>
                    <a:pt x="87" y="234"/>
                    <a:pt x="57" y="236"/>
                    <a:pt x="27" y="234"/>
                  </a:cubicBezTo>
                  <a:cubicBezTo>
                    <a:pt x="8" y="232"/>
                    <a:pt x="0" y="214"/>
                    <a:pt x="8" y="192"/>
                  </a:cubicBezTo>
                  <a:cubicBezTo>
                    <a:pt x="20" y="158"/>
                    <a:pt x="42" y="132"/>
                    <a:pt x="75" y="116"/>
                  </a:cubicBezTo>
                  <a:cubicBezTo>
                    <a:pt x="79" y="114"/>
                    <a:pt x="83" y="112"/>
                    <a:pt x="86"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9" name="Freeform 21"/>
            <p:cNvSpPr>
              <a:spLocks/>
            </p:cNvSpPr>
            <p:nvPr/>
          </p:nvSpPr>
          <p:spPr bwMode="auto">
            <a:xfrm>
              <a:off x="-798" y="1117"/>
              <a:ext cx="351" cy="316"/>
            </a:xfrm>
            <a:custGeom>
              <a:avLst/>
              <a:gdLst>
                <a:gd name="T0" fmla="*/ 98 w 147"/>
                <a:gd name="T1" fmla="*/ 56 h 132"/>
                <a:gd name="T2" fmla="*/ 137 w 147"/>
                <a:gd name="T3" fmla="*/ 104 h 132"/>
                <a:gd name="T4" fmla="*/ 121 w 147"/>
                <a:gd name="T5" fmla="*/ 131 h 132"/>
                <a:gd name="T6" fmla="*/ 25 w 147"/>
                <a:gd name="T7" fmla="*/ 131 h 132"/>
                <a:gd name="T8" fmla="*/ 8 w 147"/>
                <a:gd name="T9" fmla="*/ 105 h 132"/>
                <a:gd name="T10" fmla="*/ 47 w 147"/>
                <a:gd name="T11" fmla="*/ 56 h 132"/>
                <a:gd name="T12" fmla="*/ 43 w 147"/>
                <a:gd name="T13" fmla="*/ 26 h 132"/>
                <a:gd name="T14" fmla="*/ 53 w 147"/>
                <a:gd name="T15" fmla="*/ 10 h 132"/>
                <a:gd name="T16" fmla="*/ 92 w 147"/>
                <a:gd name="T17" fmla="*/ 10 h 132"/>
                <a:gd name="T18" fmla="*/ 98 w 147"/>
                <a:gd name="T19" fmla="*/ 5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32">
                  <a:moveTo>
                    <a:pt x="98" y="56"/>
                  </a:moveTo>
                  <a:cubicBezTo>
                    <a:pt x="112" y="73"/>
                    <a:pt x="127" y="87"/>
                    <a:pt x="137" y="104"/>
                  </a:cubicBezTo>
                  <a:cubicBezTo>
                    <a:pt x="147" y="120"/>
                    <a:pt x="140" y="131"/>
                    <a:pt x="121" y="131"/>
                  </a:cubicBezTo>
                  <a:cubicBezTo>
                    <a:pt x="89" y="132"/>
                    <a:pt x="57" y="132"/>
                    <a:pt x="25" y="131"/>
                  </a:cubicBezTo>
                  <a:cubicBezTo>
                    <a:pt x="7" y="131"/>
                    <a:pt x="0" y="120"/>
                    <a:pt x="8" y="105"/>
                  </a:cubicBezTo>
                  <a:cubicBezTo>
                    <a:pt x="18" y="88"/>
                    <a:pt x="33" y="74"/>
                    <a:pt x="47" y="56"/>
                  </a:cubicBezTo>
                  <a:cubicBezTo>
                    <a:pt x="46" y="50"/>
                    <a:pt x="43" y="38"/>
                    <a:pt x="43" y="26"/>
                  </a:cubicBezTo>
                  <a:cubicBezTo>
                    <a:pt x="43" y="21"/>
                    <a:pt x="49" y="14"/>
                    <a:pt x="53" y="10"/>
                  </a:cubicBezTo>
                  <a:cubicBezTo>
                    <a:pt x="66" y="1"/>
                    <a:pt x="79" y="0"/>
                    <a:pt x="92" y="10"/>
                  </a:cubicBezTo>
                  <a:cubicBezTo>
                    <a:pt x="107" y="21"/>
                    <a:pt x="108" y="35"/>
                    <a:pt x="9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pSp>
      <p:grpSp>
        <p:nvGrpSpPr>
          <p:cNvPr id="50" name="Group 4"/>
          <p:cNvGrpSpPr>
            <a:grpSpLocks noChangeAspect="1"/>
          </p:cNvGrpSpPr>
          <p:nvPr/>
        </p:nvGrpSpPr>
        <p:grpSpPr bwMode="auto">
          <a:xfrm>
            <a:off x="7290552" y="4153645"/>
            <a:ext cx="306296" cy="306868"/>
            <a:chOff x="-1748" y="1085"/>
            <a:chExt cx="1604" cy="1607"/>
          </a:xfrm>
          <a:solidFill>
            <a:schemeClr val="bg1"/>
          </a:solidFill>
        </p:grpSpPr>
        <p:sp>
          <p:nvSpPr>
            <p:cNvPr id="51" name="Freeform 5"/>
            <p:cNvSpPr>
              <a:spLocks/>
            </p:cNvSpPr>
            <p:nvPr/>
          </p:nvSpPr>
          <p:spPr bwMode="auto">
            <a:xfrm>
              <a:off x="-1710" y="1525"/>
              <a:ext cx="648" cy="1167"/>
            </a:xfrm>
            <a:custGeom>
              <a:avLst/>
              <a:gdLst>
                <a:gd name="T0" fmla="*/ 212 w 273"/>
                <a:gd name="T1" fmla="*/ 489 h 492"/>
                <a:gd name="T2" fmla="*/ 181 w 273"/>
                <a:gd name="T3" fmla="*/ 438 h 492"/>
                <a:gd name="T4" fmla="*/ 182 w 273"/>
                <a:gd name="T5" fmla="*/ 356 h 492"/>
                <a:gd name="T6" fmla="*/ 161 w 273"/>
                <a:gd name="T7" fmla="*/ 336 h 492"/>
                <a:gd name="T8" fmla="*/ 63 w 273"/>
                <a:gd name="T9" fmla="*/ 336 h 492"/>
                <a:gd name="T10" fmla="*/ 0 w 273"/>
                <a:gd name="T11" fmla="*/ 273 h 492"/>
                <a:gd name="T12" fmla="*/ 0 w 273"/>
                <a:gd name="T13" fmla="*/ 63 h 492"/>
                <a:gd name="T14" fmla="*/ 59 w 273"/>
                <a:gd name="T15" fmla="*/ 0 h 492"/>
                <a:gd name="T16" fmla="*/ 115 w 273"/>
                <a:gd name="T17" fmla="*/ 63 h 492"/>
                <a:gd name="T18" fmla="*/ 115 w 273"/>
                <a:gd name="T19" fmla="*/ 225 h 492"/>
                <a:gd name="T20" fmla="*/ 137 w 273"/>
                <a:gd name="T21" fmla="*/ 247 h 492"/>
                <a:gd name="T22" fmla="*/ 227 w 273"/>
                <a:gd name="T23" fmla="*/ 247 h 492"/>
                <a:gd name="T24" fmla="*/ 272 w 273"/>
                <a:gd name="T25" fmla="*/ 290 h 492"/>
                <a:gd name="T26" fmla="*/ 272 w 273"/>
                <a:gd name="T27" fmla="*/ 446 h 492"/>
                <a:gd name="T28" fmla="*/ 240 w 273"/>
                <a:gd name="T29" fmla="*/ 490 h 492"/>
                <a:gd name="T30" fmla="*/ 212 w 273"/>
                <a:gd name="T31" fmla="*/ 48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492">
                  <a:moveTo>
                    <a:pt x="212" y="489"/>
                  </a:moveTo>
                  <a:cubicBezTo>
                    <a:pt x="190" y="479"/>
                    <a:pt x="181" y="462"/>
                    <a:pt x="181" y="438"/>
                  </a:cubicBezTo>
                  <a:cubicBezTo>
                    <a:pt x="182" y="411"/>
                    <a:pt x="180" y="383"/>
                    <a:pt x="182" y="356"/>
                  </a:cubicBezTo>
                  <a:cubicBezTo>
                    <a:pt x="182" y="340"/>
                    <a:pt x="176" y="336"/>
                    <a:pt x="161" y="336"/>
                  </a:cubicBezTo>
                  <a:cubicBezTo>
                    <a:pt x="128" y="337"/>
                    <a:pt x="96" y="337"/>
                    <a:pt x="63" y="336"/>
                  </a:cubicBezTo>
                  <a:cubicBezTo>
                    <a:pt x="22" y="336"/>
                    <a:pt x="0" y="314"/>
                    <a:pt x="0" y="273"/>
                  </a:cubicBezTo>
                  <a:cubicBezTo>
                    <a:pt x="0" y="203"/>
                    <a:pt x="0" y="133"/>
                    <a:pt x="0" y="63"/>
                  </a:cubicBezTo>
                  <a:cubicBezTo>
                    <a:pt x="0" y="23"/>
                    <a:pt x="22" y="0"/>
                    <a:pt x="59" y="0"/>
                  </a:cubicBezTo>
                  <a:cubicBezTo>
                    <a:pt x="93" y="0"/>
                    <a:pt x="115" y="24"/>
                    <a:pt x="115" y="63"/>
                  </a:cubicBezTo>
                  <a:cubicBezTo>
                    <a:pt x="116" y="117"/>
                    <a:pt x="116" y="171"/>
                    <a:pt x="115" y="225"/>
                  </a:cubicBezTo>
                  <a:cubicBezTo>
                    <a:pt x="115" y="242"/>
                    <a:pt x="119" y="248"/>
                    <a:pt x="137" y="247"/>
                  </a:cubicBezTo>
                  <a:cubicBezTo>
                    <a:pt x="167" y="246"/>
                    <a:pt x="197" y="247"/>
                    <a:pt x="227" y="247"/>
                  </a:cubicBezTo>
                  <a:cubicBezTo>
                    <a:pt x="254" y="247"/>
                    <a:pt x="272" y="263"/>
                    <a:pt x="272" y="290"/>
                  </a:cubicBezTo>
                  <a:cubicBezTo>
                    <a:pt x="273" y="342"/>
                    <a:pt x="273" y="394"/>
                    <a:pt x="272" y="446"/>
                  </a:cubicBezTo>
                  <a:cubicBezTo>
                    <a:pt x="272" y="468"/>
                    <a:pt x="260" y="482"/>
                    <a:pt x="240" y="490"/>
                  </a:cubicBezTo>
                  <a:cubicBezTo>
                    <a:pt x="231" y="492"/>
                    <a:pt x="221" y="491"/>
                    <a:pt x="212"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2" name="Freeform 6"/>
            <p:cNvSpPr>
              <a:spLocks/>
            </p:cNvSpPr>
            <p:nvPr/>
          </p:nvSpPr>
          <p:spPr bwMode="auto">
            <a:xfrm>
              <a:off x="-830" y="1525"/>
              <a:ext cx="648" cy="1167"/>
            </a:xfrm>
            <a:custGeom>
              <a:avLst/>
              <a:gdLst>
                <a:gd name="T0" fmla="*/ 29 w 273"/>
                <a:gd name="T1" fmla="*/ 489 h 492"/>
                <a:gd name="T2" fmla="*/ 0 w 273"/>
                <a:gd name="T3" fmla="*/ 436 h 492"/>
                <a:gd name="T4" fmla="*/ 1 w 273"/>
                <a:gd name="T5" fmla="*/ 297 h 492"/>
                <a:gd name="T6" fmla="*/ 51 w 273"/>
                <a:gd name="T7" fmla="*/ 247 h 492"/>
                <a:gd name="T8" fmla="*/ 141 w 273"/>
                <a:gd name="T9" fmla="*/ 247 h 492"/>
                <a:gd name="T10" fmla="*/ 158 w 273"/>
                <a:gd name="T11" fmla="*/ 230 h 492"/>
                <a:gd name="T12" fmla="*/ 157 w 273"/>
                <a:gd name="T13" fmla="*/ 62 h 492"/>
                <a:gd name="T14" fmla="*/ 215 w 273"/>
                <a:gd name="T15" fmla="*/ 0 h 492"/>
                <a:gd name="T16" fmla="*/ 272 w 273"/>
                <a:gd name="T17" fmla="*/ 62 h 492"/>
                <a:gd name="T18" fmla="*/ 272 w 273"/>
                <a:gd name="T19" fmla="*/ 276 h 492"/>
                <a:gd name="T20" fmla="*/ 211 w 273"/>
                <a:gd name="T21" fmla="*/ 336 h 492"/>
                <a:gd name="T22" fmla="*/ 107 w 273"/>
                <a:gd name="T23" fmla="*/ 336 h 492"/>
                <a:gd name="T24" fmla="*/ 90 w 273"/>
                <a:gd name="T25" fmla="*/ 354 h 492"/>
                <a:gd name="T26" fmla="*/ 91 w 273"/>
                <a:gd name="T27" fmla="*/ 439 h 492"/>
                <a:gd name="T28" fmla="*/ 61 w 273"/>
                <a:gd name="T29" fmla="*/ 489 h 492"/>
                <a:gd name="T30" fmla="*/ 29 w 273"/>
                <a:gd name="T31" fmla="*/ 48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492">
                  <a:moveTo>
                    <a:pt x="29" y="489"/>
                  </a:moveTo>
                  <a:cubicBezTo>
                    <a:pt x="7" y="478"/>
                    <a:pt x="0" y="460"/>
                    <a:pt x="0" y="436"/>
                  </a:cubicBezTo>
                  <a:cubicBezTo>
                    <a:pt x="1" y="390"/>
                    <a:pt x="1" y="343"/>
                    <a:pt x="1" y="297"/>
                  </a:cubicBezTo>
                  <a:cubicBezTo>
                    <a:pt x="1" y="262"/>
                    <a:pt x="17" y="247"/>
                    <a:pt x="51" y="247"/>
                  </a:cubicBezTo>
                  <a:cubicBezTo>
                    <a:pt x="81" y="247"/>
                    <a:pt x="111" y="246"/>
                    <a:pt x="141" y="247"/>
                  </a:cubicBezTo>
                  <a:cubicBezTo>
                    <a:pt x="154" y="248"/>
                    <a:pt x="158" y="243"/>
                    <a:pt x="158" y="230"/>
                  </a:cubicBezTo>
                  <a:cubicBezTo>
                    <a:pt x="157" y="174"/>
                    <a:pt x="157" y="118"/>
                    <a:pt x="157" y="62"/>
                  </a:cubicBezTo>
                  <a:cubicBezTo>
                    <a:pt x="158" y="24"/>
                    <a:pt x="180" y="0"/>
                    <a:pt x="215" y="0"/>
                  </a:cubicBezTo>
                  <a:cubicBezTo>
                    <a:pt x="250" y="0"/>
                    <a:pt x="272" y="23"/>
                    <a:pt x="272" y="62"/>
                  </a:cubicBezTo>
                  <a:cubicBezTo>
                    <a:pt x="273" y="133"/>
                    <a:pt x="273" y="204"/>
                    <a:pt x="272" y="276"/>
                  </a:cubicBezTo>
                  <a:cubicBezTo>
                    <a:pt x="272" y="314"/>
                    <a:pt x="250" y="336"/>
                    <a:pt x="211" y="336"/>
                  </a:cubicBezTo>
                  <a:cubicBezTo>
                    <a:pt x="177" y="337"/>
                    <a:pt x="142" y="337"/>
                    <a:pt x="107" y="336"/>
                  </a:cubicBezTo>
                  <a:cubicBezTo>
                    <a:pt x="94" y="336"/>
                    <a:pt x="90" y="340"/>
                    <a:pt x="90" y="354"/>
                  </a:cubicBezTo>
                  <a:cubicBezTo>
                    <a:pt x="91" y="382"/>
                    <a:pt x="89" y="411"/>
                    <a:pt x="91" y="439"/>
                  </a:cubicBezTo>
                  <a:cubicBezTo>
                    <a:pt x="92" y="463"/>
                    <a:pt x="82" y="479"/>
                    <a:pt x="61" y="489"/>
                  </a:cubicBezTo>
                  <a:cubicBezTo>
                    <a:pt x="50" y="492"/>
                    <a:pt x="40" y="491"/>
                    <a:pt x="29"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3" name="Freeform 7"/>
            <p:cNvSpPr>
              <a:spLocks/>
            </p:cNvSpPr>
            <p:nvPr/>
          </p:nvSpPr>
          <p:spPr bwMode="auto">
            <a:xfrm>
              <a:off x="-1278" y="1522"/>
              <a:ext cx="662" cy="254"/>
            </a:xfrm>
            <a:custGeom>
              <a:avLst/>
              <a:gdLst>
                <a:gd name="T0" fmla="*/ 140 w 279"/>
                <a:gd name="T1" fmla="*/ 106 h 107"/>
                <a:gd name="T2" fmla="*/ 18 w 279"/>
                <a:gd name="T3" fmla="*/ 107 h 107"/>
                <a:gd name="T4" fmla="*/ 1 w 279"/>
                <a:gd name="T5" fmla="*/ 90 h 107"/>
                <a:gd name="T6" fmla="*/ 2 w 279"/>
                <a:gd name="T7" fmla="*/ 48 h 107"/>
                <a:gd name="T8" fmla="*/ 34 w 279"/>
                <a:gd name="T9" fmla="*/ 7 h 107"/>
                <a:gd name="T10" fmla="*/ 91 w 279"/>
                <a:gd name="T11" fmla="*/ 6 h 107"/>
                <a:gd name="T12" fmla="*/ 115 w 279"/>
                <a:gd name="T13" fmla="*/ 31 h 107"/>
                <a:gd name="T14" fmla="*/ 164 w 279"/>
                <a:gd name="T15" fmla="*/ 31 h 107"/>
                <a:gd name="T16" fmla="*/ 188 w 279"/>
                <a:gd name="T17" fmla="*/ 6 h 107"/>
                <a:gd name="T18" fmla="*/ 252 w 279"/>
                <a:gd name="T19" fmla="*/ 9 h 107"/>
                <a:gd name="T20" fmla="*/ 278 w 279"/>
                <a:gd name="T21" fmla="*/ 48 h 107"/>
                <a:gd name="T22" fmla="*/ 278 w 279"/>
                <a:gd name="T23" fmla="*/ 90 h 107"/>
                <a:gd name="T24" fmla="*/ 262 w 279"/>
                <a:gd name="T25" fmla="*/ 107 h 107"/>
                <a:gd name="T26" fmla="*/ 140 w 279"/>
                <a:gd name="T27"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107">
                  <a:moveTo>
                    <a:pt x="140" y="106"/>
                  </a:moveTo>
                  <a:cubicBezTo>
                    <a:pt x="100" y="106"/>
                    <a:pt x="59" y="106"/>
                    <a:pt x="18" y="107"/>
                  </a:cubicBezTo>
                  <a:cubicBezTo>
                    <a:pt x="5" y="107"/>
                    <a:pt x="0" y="103"/>
                    <a:pt x="1" y="90"/>
                  </a:cubicBezTo>
                  <a:cubicBezTo>
                    <a:pt x="3" y="76"/>
                    <a:pt x="1" y="62"/>
                    <a:pt x="2" y="48"/>
                  </a:cubicBezTo>
                  <a:cubicBezTo>
                    <a:pt x="3" y="28"/>
                    <a:pt x="15" y="11"/>
                    <a:pt x="34" y="7"/>
                  </a:cubicBezTo>
                  <a:cubicBezTo>
                    <a:pt x="53" y="2"/>
                    <a:pt x="72" y="4"/>
                    <a:pt x="91" y="6"/>
                  </a:cubicBezTo>
                  <a:cubicBezTo>
                    <a:pt x="104" y="7"/>
                    <a:pt x="108" y="22"/>
                    <a:pt x="115" y="31"/>
                  </a:cubicBezTo>
                  <a:cubicBezTo>
                    <a:pt x="141" y="61"/>
                    <a:pt x="140" y="62"/>
                    <a:pt x="164" y="31"/>
                  </a:cubicBezTo>
                  <a:cubicBezTo>
                    <a:pt x="171" y="21"/>
                    <a:pt x="176" y="6"/>
                    <a:pt x="188" y="6"/>
                  </a:cubicBezTo>
                  <a:cubicBezTo>
                    <a:pt x="209" y="4"/>
                    <a:pt x="231" y="0"/>
                    <a:pt x="252" y="9"/>
                  </a:cubicBezTo>
                  <a:cubicBezTo>
                    <a:pt x="268" y="16"/>
                    <a:pt x="277" y="30"/>
                    <a:pt x="278" y="48"/>
                  </a:cubicBezTo>
                  <a:cubicBezTo>
                    <a:pt x="279" y="62"/>
                    <a:pt x="277" y="76"/>
                    <a:pt x="278" y="90"/>
                  </a:cubicBezTo>
                  <a:cubicBezTo>
                    <a:pt x="279" y="102"/>
                    <a:pt x="276" y="107"/>
                    <a:pt x="262" y="107"/>
                  </a:cubicBezTo>
                  <a:cubicBezTo>
                    <a:pt x="222" y="106"/>
                    <a:pt x="181" y="106"/>
                    <a:pt x="14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4" name="Freeform 8"/>
            <p:cNvSpPr>
              <a:spLocks/>
            </p:cNvSpPr>
            <p:nvPr/>
          </p:nvSpPr>
          <p:spPr bwMode="auto">
            <a:xfrm>
              <a:off x="-1122" y="1085"/>
              <a:ext cx="351" cy="356"/>
            </a:xfrm>
            <a:custGeom>
              <a:avLst/>
              <a:gdLst>
                <a:gd name="T0" fmla="*/ 73 w 148"/>
                <a:gd name="T1" fmla="*/ 150 h 150"/>
                <a:gd name="T2" fmla="*/ 0 w 148"/>
                <a:gd name="T3" fmla="*/ 76 h 150"/>
                <a:gd name="T4" fmla="*/ 75 w 148"/>
                <a:gd name="T5" fmla="*/ 1 h 150"/>
                <a:gd name="T6" fmla="*/ 148 w 148"/>
                <a:gd name="T7" fmla="*/ 76 h 150"/>
                <a:gd name="T8" fmla="*/ 73 w 148"/>
                <a:gd name="T9" fmla="*/ 150 h 150"/>
              </a:gdLst>
              <a:ahLst/>
              <a:cxnLst>
                <a:cxn ang="0">
                  <a:pos x="T0" y="T1"/>
                </a:cxn>
                <a:cxn ang="0">
                  <a:pos x="T2" y="T3"/>
                </a:cxn>
                <a:cxn ang="0">
                  <a:pos x="T4" y="T5"/>
                </a:cxn>
                <a:cxn ang="0">
                  <a:pos x="T6" y="T7"/>
                </a:cxn>
                <a:cxn ang="0">
                  <a:pos x="T8" y="T9"/>
                </a:cxn>
              </a:cxnLst>
              <a:rect l="0" t="0" r="r" b="b"/>
              <a:pathLst>
                <a:path w="148" h="150">
                  <a:moveTo>
                    <a:pt x="73" y="150"/>
                  </a:moveTo>
                  <a:cubicBezTo>
                    <a:pt x="32" y="150"/>
                    <a:pt x="0" y="117"/>
                    <a:pt x="0" y="76"/>
                  </a:cubicBezTo>
                  <a:cubicBezTo>
                    <a:pt x="0" y="35"/>
                    <a:pt x="34" y="0"/>
                    <a:pt x="75" y="1"/>
                  </a:cubicBezTo>
                  <a:cubicBezTo>
                    <a:pt x="115" y="2"/>
                    <a:pt x="148" y="36"/>
                    <a:pt x="148" y="76"/>
                  </a:cubicBezTo>
                  <a:cubicBezTo>
                    <a:pt x="148" y="117"/>
                    <a:pt x="115" y="150"/>
                    <a:pt x="73"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5" name="Freeform 9"/>
            <p:cNvSpPr>
              <a:spLocks/>
            </p:cNvSpPr>
            <p:nvPr/>
          </p:nvSpPr>
          <p:spPr bwMode="auto">
            <a:xfrm>
              <a:off x="-498" y="1088"/>
              <a:ext cx="354" cy="353"/>
            </a:xfrm>
            <a:custGeom>
              <a:avLst/>
              <a:gdLst>
                <a:gd name="T0" fmla="*/ 73 w 149"/>
                <a:gd name="T1" fmla="*/ 149 h 149"/>
                <a:gd name="T2" fmla="*/ 1 w 149"/>
                <a:gd name="T3" fmla="*/ 75 h 149"/>
                <a:gd name="T4" fmla="*/ 74 w 149"/>
                <a:gd name="T5" fmla="*/ 0 h 149"/>
                <a:gd name="T6" fmla="*/ 149 w 149"/>
                <a:gd name="T7" fmla="*/ 75 h 149"/>
                <a:gd name="T8" fmla="*/ 73 w 149"/>
                <a:gd name="T9" fmla="*/ 149 h 149"/>
              </a:gdLst>
              <a:ahLst/>
              <a:cxnLst>
                <a:cxn ang="0">
                  <a:pos x="T0" y="T1"/>
                </a:cxn>
                <a:cxn ang="0">
                  <a:pos x="T2" y="T3"/>
                </a:cxn>
                <a:cxn ang="0">
                  <a:pos x="T4" y="T5"/>
                </a:cxn>
                <a:cxn ang="0">
                  <a:pos x="T6" y="T7"/>
                </a:cxn>
                <a:cxn ang="0">
                  <a:pos x="T8" y="T9"/>
                </a:cxn>
              </a:cxnLst>
              <a:rect l="0" t="0" r="r" b="b"/>
              <a:pathLst>
                <a:path w="149" h="149">
                  <a:moveTo>
                    <a:pt x="73" y="149"/>
                  </a:moveTo>
                  <a:cubicBezTo>
                    <a:pt x="32" y="148"/>
                    <a:pt x="0" y="116"/>
                    <a:pt x="1" y="75"/>
                  </a:cubicBezTo>
                  <a:cubicBezTo>
                    <a:pt x="1" y="34"/>
                    <a:pt x="34" y="0"/>
                    <a:pt x="74" y="0"/>
                  </a:cubicBezTo>
                  <a:cubicBezTo>
                    <a:pt x="116" y="0"/>
                    <a:pt x="149" y="33"/>
                    <a:pt x="149" y="75"/>
                  </a:cubicBezTo>
                  <a:cubicBezTo>
                    <a:pt x="148" y="118"/>
                    <a:pt x="117" y="149"/>
                    <a:pt x="73"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6" name="Freeform 10"/>
            <p:cNvSpPr>
              <a:spLocks/>
            </p:cNvSpPr>
            <p:nvPr/>
          </p:nvSpPr>
          <p:spPr bwMode="auto">
            <a:xfrm>
              <a:off x="-1748" y="1088"/>
              <a:ext cx="351" cy="353"/>
            </a:xfrm>
            <a:custGeom>
              <a:avLst/>
              <a:gdLst>
                <a:gd name="T0" fmla="*/ 73 w 148"/>
                <a:gd name="T1" fmla="*/ 149 h 149"/>
                <a:gd name="T2" fmla="*/ 0 w 148"/>
                <a:gd name="T3" fmla="*/ 75 h 149"/>
                <a:gd name="T4" fmla="*/ 75 w 148"/>
                <a:gd name="T5" fmla="*/ 0 h 149"/>
                <a:gd name="T6" fmla="*/ 148 w 148"/>
                <a:gd name="T7" fmla="*/ 75 h 149"/>
                <a:gd name="T8" fmla="*/ 73 w 148"/>
                <a:gd name="T9" fmla="*/ 149 h 149"/>
              </a:gdLst>
              <a:ahLst/>
              <a:cxnLst>
                <a:cxn ang="0">
                  <a:pos x="T0" y="T1"/>
                </a:cxn>
                <a:cxn ang="0">
                  <a:pos x="T2" y="T3"/>
                </a:cxn>
                <a:cxn ang="0">
                  <a:pos x="T4" y="T5"/>
                </a:cxn>
                <a:cxn ang="0">
                  <a:pos x="T6" y="T7"/>
                </a:cxn>
                <a:cxn ang="0">
                  <a:pos x="T8" y="T9"/>
                </a:cxn>
              </a:cxnLst>
              <a:rect l="0" t="0" r="r" b="b"/>
              <a:pathLst>
                <a:path w="148" h="149">
                  <a:moveTo>
                    <a:pt x="73" y="149"/>
                  </a:moveTo>
                  <a:cubicBezTo>
                    <a:pt x="31" y="149"/>
                    <a:pt x="0" y="117"/>
                    <a:pt x="0" y="75"/>
                  </a:cubicBezTo>
                  <a:cubicBezTo>
                    <a:pt x="0" y="33"/>
                    <a:pt x="33" y="0"/>
                    <a:pt x="75" y="0"/>
                  </a:cubicBezTo>
                  <a:cubicBezTo>
                    <a:pt x="115" y="1"/>
                    <a:pt x="148" y="34"/>
                    <a:pt x="148" y="75"/>
                  </a:cubicBezTo>
                  <a:cubicBezTo>
                    <a:pt x="147" y="118"/>
                    <a:pt x="116" y="149"/>
                    <a:pt x="73"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7" name="Freeform 11"/>
            <p:cNvSpPr>
              <a:spLocks/>
            </p:cNvSpPr>
            <p:nvPr/>
          </p:nvSpPr>
          <p:spPr bwMode="auto">
            <a:xfrm>
              <a:off x="-1281" y="1892"/>
              <a:ext cx="643" cy="88"/>
            </a:xfrm>
            <a:custGeom>
              <a:avLst/>
              <a:gdLst>
                <a:gd name="T0" fmla="*/ 4 w 271"/>
                <a:gd name="T1" fmla="*/ 37 h 37"/>
                <a:gd name="T2" fmla="*/ 38 w 271"/>
                <a:gd name="T3" fmla="*/ 0 h 37"/>
                <a:gd name="T4" fmla="*/ 249 w 271"/>
                <a:gd name="T5" fmla="*/ 0 h 37"/>
                <a:gd name="T6" fmla="*/ 271 w 271"/>
                <a:gd name="T7" fmla="*/ 1 h 37"/>
                <a:gd name="T8" fmla="*/ 271 w 271"/>
                <a:gd name="T9" fmla="*/ 9 h 37"/>
                <a:gd name="T10" fmla="*/ 244 w 271"/>
                <a:gd name="T11" fmla="*/ 37 h 37"/>
                <a:gd name="T12" fmla="*/ 4 w 27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71" h="37">
                  <a:moveTo>
                    <a:pt x="4" y="37"/>
                  </a:moveTo>
                  <a:cubicBezTo>
                    <a:pt x="0" y="0"/>
                    <a:pt x="0" y="0"/>
                    <a:pt x="38" y="0"/>
                  </a:cubicBezTo>
                  <a:cubicBezTo>
                    <a:pt x="108" y="0"/>
                    <a:pt x="179" y="0"/>
                    <a:pt x="249" y="0"/>
                  </a:cubicBezTo>
                  <a:cubicBezTo>
                    <a:pt x="256" y="0"/>
                    <a:pt x="264" y="1"/>
                    <a:pt x="271" y="1"/>
                  </a:cubicBezTo>
                  <a:cubicBezTo>
                    <a:pt x="271" y="4"/>
                    <a:pt x="271" y="6"/>
                    <a:pt x="271" y="9"/>
                  </a:cubicBezTo>
                  <a:cubicBezTo>
                    <a:pt x="271" y="37"/>
                    <a:pt x="271" y="37"/>
                    <a:pt x="244" y="37"/>
                  </a:cubicBezTo>
                  <a:cubicBezTo>
                    <a:pt x="164" y="37"/>
                    <a:pt x="84" y="37"/>
                    <a:pt x="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pSp>
      <p:grpSp>
        <p:nvGrpSpPr>
          <p:cNvPr id="58" name="Group 120"/>
          <p:cNvGrpSpPr>
            <a:grpSpLocks noChangeAspect="1"/>
          </p:cNvGrpSpPr>
          <p:nvPr/>
        </p:nvGrpSpPr>
        <p:grpSpPr bwMode="auto">
          <a:xfrm>
            <a:off x="4231261" y="4220338"/>
            <a:ext cx="409347" cy="238083"/>
            <a:chOff x="832" y="2403"/>
            <a:chExt cx="1360" cy="791"/>
          </a:xfrm>
          <a:solidFill>
            <a:schemeClr val="bg1"/>
          </a:solidFill>
        </p:grpSpPr>
        <p:sp>
          <p:nvSpPr>
            <p:cNvPr id="59" name="Freeform 121"/>
            <p:cNvSpPr>
              <a:spLocks/>
            </p:cNvSpPr>
            <p:nvPr/>
          </p:nvSpPr>
          <p:spPr bwMode="auto">
            <a:xfrm>
              <a:off x="1159" y="2403"/>
              <a:ext cx="746" cy="791"/>
            </a:xfrm>
            <a:custGeom>
              <a:avLst/>
              <a:gdLst>
                <a:gd name="T0" fmla="*/ 306 w 314"/>
                <a:gd name="T1" fmla="*/ 332 h 332"/>
                <a:gd name="T2" fmla="*/ 8 w 314"/>
                <a:gd name="T3" fmla="*/ 332 h 332"/>
                <a:gd name="T4" fmla="*/ 50 w 314"/>
                <a:gd name="T5" fmla="*/ 248 h 332"/>
                <a:gd name="T6" fmla="*/ 90 w 314"/>
                <a:gd name="T7" fmla="*/ 230 h 332"/>
                <a:gd name="T8" fmla="*/ 105 w 314"/>
                <a:gd name="T9" fmla="*/ 204 h 332"/>
                <a:gd name="T10" fmla="*/ 83 w 314"/>
                <a:gd name="T11" fmla="*/ 158 h 332"/>
                <a:gd name="T12" fmla="*/ 78 w 314"/>
                <a:gd name="T13" fmla="*/ 109 h 332"/>
                <a:gd name="T14" fmla="*/ 80 w 314"/>
                <a:gd name="T15" fmla="*/ 90 h 332"/>
                <a:gd name="T16" fmla="*/ 114 w 314"/>
                <a:gd name="T17" fmla="*/ 17 h 332"/>
                <a:gd name="T18" fmla="*/ 197 w 314"/>
                <a:gd name="T19" fmla="*/ 15 h 332"/>
                <a:gd name="T20" fmla="*/ 235 w 314"/>
                <a:gd name="T21" fmla="*/ 87 h 332"/>
                <a:gd name="T22" fmla="*/ 242 w 314"/>
                <a:gd name="T23" fmla="*/ 115 h 332"/>
                <a:gd name="T24" fmla="*/ 228 w 314"/>
                <a:gd name="T25" fmla="*/ 160 h 332"/>
                <a:gd name="T26" fmla="*/ 209 w 314"/>
                <a:gd name="T27" fmla="*/ 211 h 332"/>
                <a:gd name="T28" fmla="*/ 223 w 314"/>
                <a:gd name="T29" fmla="*/ 230 h 332"/>
                <a:gd name="T30" fmla="*/ 266 w 314"/>
                <a:gd name="T31" fmla="*/ 248 h 332"/>
                <a:gd name="T32" fmla="*/ 306 w 314"/>
                <a:gd name="T33"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332">
                  <a:moveTo>
                    <a:pt x="306" y="332"/>
                  </a:moveTo>
                  <a:cubicBezTo>
                    <a:pt x="206" y="332"/>
                    <a:pt x="107" y="332"/>
                    <a:pt x="8" y="332"/>
                  </a:cubicBezTo>
                  <a:cubicBezTo>
                    <a:pt x="0" y="287"/>
                    <a:pt x="10" y="266"/>
                    <a:pt x="50" y="248"/>
                  </a:cubicBezTo>
                  <a:cubicBezTo>
                    <a:pt x="63" y="242"/>
                    <a:pt x="78" y="239"/>
                    <a:pt x="90" y="230"/>
                  </a:cubicBezTo>
                  <a:cubicBezTo>
                    <a:pt x="98" y="225"/>
                    <a:pt x="107" y="212"/>
                    <a:pt x="105" y="204"/>
                  </a:cubicBezTo>
                  <a:cubicBezTo>
                    <a:pt x="101" y="188"/>
                    <a:pt x="101" y="169"/>
                    <a:pt x="83" y="158"/>
                  </a:cubicBezTo>
                  <a:cubicBezTo>
                    <a:pt x="71" y="150"/>
                    <a:pt x="70" y="122"/>
                    <a:pt x="78" y="109"/>
                  </a:cubicBezTo>
                  <a:cubicBezTo>
                    <a:pt x="81" y="104"/>
                    <a:pt x="81" y="96"/>
                    <a:pt x="80" y="90"/>
                  </a:cubicBezTo>
                  <a:cubicBezTo>
                    <a:pt x="76" y="58"/>
                    <a:pt x="87" y="34"/>
                    <a:pt x="114" y="17"/>
                  </a:cubicBezTo>
                  <a:cubicBezTo>
                    <a:pt x="141" y="0"/>
                    <a:pt x="170" y="0"/>
                    <a:pt x="197" y="15"/>
                  </a:cubicBezTo>
                  <a:cubicBezTo>
                    <a:pt x="225" y="30"/>
                    <a:pt x="237" y="54"/>
                    <a:pt x="235" y="87"/>
                  </a:cubicBezTo>
                  <a:cubicBezTo>
                    <a:pt x="235" y="96"/>
                    <a:pt x="243" y="106"/>
                    <a:pt x="242" y="115"/>
                  </a:cubicBezTo>
                  <a:cubicBezTo>
                    <a:pt x="240" y="130"/>
                    <a:pt x="234" y="145"/>
                    <a:pt x="228" y="160"/>
                  </a:cubicBezTo>
                  <a:cubicBezTo>
                    <a:pt x="222" y="177"/>
                    <a:pt x="213" y="194"/>
                    <a:pt x="209" y="211"/>
                  </a:cubicBezTo>
                  <a:cubicBezTo>
                    <a:pt x="208" y="216"/>
                    <a:pt x="217" y="226"/>
                    <a:pt x="223" y="230"/>
                  </a:cubicBezTo>
                  <a:cubicBezTo>
                    <a:pt x="237" y="238"/>
                    <a:pt x="252" y="242"/>
                    <a:pt x="266" y="248"/>
                  </a:cubicBezTo>
                  <a:cubicBezTo>
                    <a:pt x="302" y="265"/>
                    <a:pt x="314" y="289"/>
                    <a:pt x="306"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122"/>
            <p:cNvSpPr>
              <a:spLocks/>
            </p:cNvSpPr>
            <p:nvPr/>
          </p:nvSpPr>
          <p:spPr bwMode="auto">
            <a:xfrm>
              <a:off x="832" y="2496"/>
              <a:ext cx="467" cy="593"/>
            </a:xfrm>
            <a:custGeom>
              <a:avLst/>
              <a:gdLst>
                <a:gd name="T0" fmla="*/ 197 w 197"/>
                <a:gd name="T1" fmla="*/ 185 h 249"/>
                <a:gd name="T2" fmla="*/ 129 w 197"/>
                <a:gd name="T3" fmla="*/ 249 h 249"/>
                <a:gd name="T4" fmla="*/ 7 w 197"/>
                <a:gd name="T5" fmla="*/ 249 h 249"/>
                <a:gd name="T6" fmla="*/ 29 w 197"/>
                <a:gd name="T7" fmla="*/ 194 h 249"/>
                <a:gd name="T8" fmla="*/ 54 w 197"/>
                <a:gd name="T9" fmla="*/ 183 h 249"/>
                <a:gd name="T10" fmla="*/ 68 w 197"/>
                <a:gd name="T11" fmla="*/ 121 h 249"/>
                <a:gd name="T12" fmla="*/ 65 w 197"/>
                <a:gd name="T13" fmla="*/ 79 h 249"/>
                <a:gd name="T14" fmla="*/ 66 w 197"/>
                <a:gd name="T15" fmla="*/ 64 h 249"/>
                <a:gd name="T16" fmla="*/ 123 w 197"/>
                <a:gd name="T17" fmla="*/ 0 h 249"/>
                <a:gd name="T18" fmla="*/ 180 w 197"/>
                <a:gd name="T19" fmla="*/ 63 h 249"/>
                <a:gd name="T20" fmla="*/ 188 w 197"/>
                <a:gd name="T21" fmla="*/ 83 h 249"/>
                <a:gd name="T22" fmla="*/ 180 w 197"/>
                <a:gd name="T23" fmla="*/ 119 h 249"/>
                <a:gd name="T24" fmla="*/ 163 w 197"/>
                <a:gd name="T25" fmla="*/ 156 h 249"/>
                <a:gd name="T26" fmla="*/ 197 w 197"/>
                <a:gd name="T27" fmla="*/ 1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249">
                  <a:moveTo>
                    <a:pt x="197" y="185"/>
                  </a:moveTo>
                  <a:cubicBezTo>
                    <a:pt x="166" y="201"/>
                    <a:pt x="129" y="207"/>
                    <a:pt x="129" y="249"/>
                  </a:cubicBezTo>
                  <a:cubicBezTo>
                    <a:pt x="87" y="249"/>
                    <a:pt x="47" y="249"/>
                    <a:pt x="7" y="249"/>
                  </a:cubicBezTo>
                  <a:cubicBezTo>
                    <a:pt x="0" y="223"/>
                    <a:pt x="6" y="206"/>
                    <a:pt x="29" y="194"/>
                  </a:cubicBezTo>
                  <a:cubicBezTo>
                    <a:pt x="37" y="190"/>
                    <a:pt x="46" y="186"/>
                    <a:pt x="54" y="183"/>
                  </a:cubicBezTo>
                  <a:cubicBezTo>
                    <a:pt x="87" y="170"/>
                    <a:pt x="92" y="147"/>
                    <a:pt x="68" y="121"/>
                  </a:cubicBezTo>
                  <a:cubicBezTo>
                    <a:pt x="58" y="109"/>
                    <a:pt x="42" y="95"/>
                    <a:pt x="65" y="79"/>
                  </a:cubicBezTo>
                  <a:cubicBezTo>
                    <a:pt x="68" y="77"/>
                    <a:pt x="66" y="69"/>
                    <a:pt x="66" y="64"/>
                  </a:cubicBezTo>
                  <a:cubicBezTo>
                    <a:pt x="64" y="26"/>
                    <a:pt x="87" y="0"/>
                    <a:pt x="123" y="0"/>
                  </a:cubicBezTo>
                  <a:cubicBezTo>
                    <a:pt x="158" y="0"/>
                    <a:pt x="182" y="26"/>
                    <a:pt x="180" y="63"/>
                  </a:cubicBezTo>
                  <a:cubicBezTo>
                    <a:pt x="179" y="71"/>
                    <a:pt x="175" y="80"/>
                    <a:pt x="188" y="83"/>
                  </a:cubicBezTo>
                  <a:cubicBezTo>
                    <a:pt x="185" y="95"/>
                    <a:pt x="184" y="108"/>
                    <a:pt x="180" y="119"/>
                  </a:cubicBezTo>
                  <a:cubicBezTo>
                    <a:pt x="176" y="132"/>
                    <a:pt x="167" y="143"/>
                    <a:pt x="163" y="156"/>
                  </a:cubicBezTo>
                  <a:cubicBezTo>
                    <a:pt x="160" y="168"/>
                    <a:pt x="166" y="172"/>
                    <a:pt x="197"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123"/>
            <p:cNvSpPr>
              <a:spLocks/>
            </p:cNvSpPr>
            <p:nvPr/>
          </p:nvSpPr>
          <p:spPr bwMode="auto">
            <a:xfrm>
              <a:off x="1722" y="2517"/>
              <a:ext cx="470" cy="575"/>
            </a:xfrm>
            <a:custGeom>
              <a:avLst/>
              <a:gdLst>
                <a:gd name="T0" fmla="*/ 1 w 198"/>
                <a:gd name="T1" fmla="*/ 121 h 241"/>
                <a:gd name="T2" fmla="*/ 29 w 198"/>
                <a:gd name="T3" fmla="*/ 81 h 241"/>
                <a:gd name="T4" fmla="*/ 40 w 198"/>
                <a:gd name="T5" fmla="*/ 41 h 241"/>
                <a:gd name="T6" fmla="*/ 109 w 198"/>
                <a:gd name="T7" fmla="*/ 6 h 241"/>
                <a:gd name="T8" fmla="*/ 158 w 198"/>
                <a:gd name="T9" fmla="*/ 60 h 241"/>
                <a:gd name="T10" fmla="*/ 189 w 198"/>
                <a:gd name="T11" fmla="*/ 121 h 241"/>
                <a:gd name="T12" fmla="*/ 146 w 198"/>
                <a:gd name="T13" fmla="*/ 145 h 241"/>
                <a:gd name="T14" fmla="*/ 131 w 198"/>
                <a:gd name="T15" fmla="*/ 159 h 241"/>
                <a:gd name="T16" fmla="*/ 143 w 198"/>
                <a:gd name="T17" fmla="*/ 176 h 241"/>
                <a:gd name="T18" fmla="*/ 167 w 198"/>
                <a:gd name="T19" fmla="*/ 187 h 241"/>
                <a:gd name="T20" fmla="*/ 196 w 198"/>
                <a:gd name="T21" fmla="*/ 241 h 241"/>
                <a:gd name="T22" fmla="*/ 143 w 198"/>
                <a:gd name="T23" fmla="*/ 241 h 241"/>
                <a:gd name="T24" fmla="*/ 86 w 198"/>
                <a:gd name="T25" fmla="*/ 241 h 241"/>
                <a:gd name="T26" fmla="*/ 34 w 198"/>
                <a:gd name="T27" fmla="*/ 183 h 241"/>
                <a:gd name="T28" fmla="*/ 47 w 198"/>
                <a:gd name="T29" fmla="*/ 176 h 241"/>
                <a:gd name="T30" fmla="*/ 60 w 198"/>
                <a:gd name="T31" fmla="*/ 158 h 241"/>
                <a:gd name="T32" fmla="*/ 44 w 198"/>
                <a:gd name="T33" fmla="*/ 145 h 241"/>
                <a:gd name="T34" fmla="*/ 0 w 198"/>
                <a:gd name="T35" fmla="*/ 127 h 241"/>
                <a:gd name="T36" fmla="*/ 1 w 198"/>
                <a:gd name="T37" fmla="*/ 12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241">
                  <a:moveTo>
                    <a:pt x="1" y="121"/>
                  </a:moveTo>
                  <a:cubicBezTo>
                    <a:pt x="21" y="114"/>
                    <a:pt x="27" y="99"/>
                    <a:pt x="29" y="81"/>
                  </a:cubicBezTo>
                  <a:cubicBezTo>
                    <a:pt x="31" y="68"/>
                    <a:pt x="35" y="54"/>
                    <a:pt x="40" y="41"/>
                  </a:cubicBezTo>
                  <a:cubicBezTo>
                    <a:pt x="52" y="14"/>
                    <a:pt x="79" y="0"/>
                    <a:pt x="109" y="6"/>
                  </a:cubicBezTo>
                  <a:cubicBezTo>
                    <a:pt x="135" y="10"/>
                    <a:pt x="154" y="31"/>
                    <a:pt x="158" y="60"/>
                  </a:cubicBezTo>
                  <a:cubicBezTo>
                    <a:pt x="161" y="83"/>
                    <a:pt x="160" y="109"/>
                    <a:pt x="189" y="121"/>
                  </a:cubicBezTo>
                  <a:cubicBezTo>
                    <a:pt x="178" y="139"/>
                    <a:pt x="161" y="140"/>
                    <a:pt x="146" y="145"/>
                  </a:cubicBezTo>
                  <a:cubicBezTo>
                    <a:pt x="140" y="147"/>
                    <a:pt x="131" y="154"/>
                    <a:pt x="131" y="159"/>
                  </a:cubicBezTo>
                  <a:cubicBezTo>
                    <a:pt x="131" y="165"/>
                    <a:pt x="138" y="172"/>
                    <a:pt x="143" y="176"/>
                  </a:cubicBezTo>
                  <a:cubicBezTo>
                    <a:pt x="150" y="181"/>
                    <a:pt x="159" y="183"/>
                    <a:pt x="167" y="187"/>
                  </a:cubicBezTo>
                  <a:cubicBezTo>
                    <a:pt x="193" y="198"/>
                    <a:pt x="198" y="208"/>
                    <a:pt x="196" y="241"/>
                  </a:cubicBezTo>
                  <a:cubicBezTo>
                    <a:pt x="178" y="241"/>
                    <a:pt x="161" y="241"/>
                    <a:pt x="143" y="241"/>
                  </a:cubicBezTo>
                  <a:cubicBezTo>
                    <a:pt x="125" y="241"/>
                    <a:pt x="107" y="241"/>
                    <a:pt x="86" y="241"/>
                  </a:cubicBezTo>
                  <a:cubicBezTo>
                    <a:pt x="88" y="206"/>
                    <a:pt x="62" y="195"/>
                    <a:pt x="34" y="183"/>
                  </a:cubicBezTo>
                  <a:cubicBezTo>
                    <a:pt x="40" y="180"/>
                    <a:pt x="44" y="179"/>
                    <a:pt x="47" y="176"/>
                  </a:cubicBezTo>
                  <a:cubicBezTo>
                    <a:pt x="52" y="171"/>
                    <a:pt x="59" y="164"/>
                    <a:pt x="60" y="158"/>
                  </a:cubicBezTo>
                  <a:cubicBezTo>
                    <a:pt x="60" y="154"/>
                    <a:pt x="50" y="148"/>
                    <a:pt x="44" y="145"/>
                  </a:cubicBezTo>
                  <a:cubicBezTo>
                    <a:pt x="30" y="138"/>
                    <a:pt x="15" y="133"/>
                    <a:pt x="0" y="127"/>
                  </a:cubicBezTo>
                  <a:cubicBezTo>
                    <a:pt x="0" y="125"/>
                    <a:pt x="1" y="123"/>
                    <a:pt x="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2" name="Group 4"/>
          <p:cNvGrpSpPr>
            <a:grpSpLocks noChangeAspect="1"/>
          </p:cNvGrpSpPr>
          <p:nvPr/>
        </p:nvGrpSpPr>
        <p:grpSpPr bwMode="auto">
          <a:xfrm>
            <a:off x="6227737" y="4163818"/>
            <a:ext cx="451065" cy="286273"/>
            <a:chOff x="-671" y="1117"/>
            <a:chExt cx="1812" cy="1150"/>
          </a:xfrm>
          <a:solidFill>
            <a:schemeClr val="bg1"/>
          </a:solidFill>
        </p:grpSpPr>
        <p:sp>
          <p:nvSpPr>
            <p:cNvPr id="63" name="Freeform 5"/>
            <p:cNvSpPr>
              <a:spLocks/>
            </p:cNvSpPr>
            <p:nvPr/>
          </p:nvSpPr>
          <p:spPr bwMode="auto">
            <a:xfrm>
              <a:off x="-671" y="1117"/>
              <a:ext cx="1435" cy="1031"/>
            </a:xfrm>
            <a:custGeom>
              <a:avLst/>
              <a:gdLst>
                <a:gd name="T0" fmla="*/ 18 w 605"/>
                <a:gd name="T1" fmla="*/ 431 h 434"/>
                <a:gd name="T2" fmla="*/ 63 w 605"/>
                <a:gd name="T3" fmla="*/ 391 h 434"/>
                <a:gd name="T4" fmla="*/ 105 w 605"/>
                <a:gd name="T5" fmla="*/ 346 h 434"/>
                <a:gd name="T6" fmla="*/ 101 w 605"/>
                <a:gd name="T7" fmla="*/ 324 h 434"/>
                <a:gd name="T8" fmla="*/ 28 w 605"/>
                <a:gd name="T9" fmla="*/ 239 h 434"/>
                <a:gd name="T10" fmla="*/ 82 w 605"/>
                <a:gd name="T11" fmla="*/ 74 h 434"/>
                <a:gd name="T12" fmla="*/ 329 w 605"/>
                <a:gd name="T13" fmla="*/ 6 h 434"/>
                <a:gd name="T14" fmla="*/ 501 w 605"/>
                <a:gd name="T15" fmla="*/ 63 h 434"/>
                <a:gd name="T16" fmla="*/ 549 w 605"/>
                <a:gd name="T17" fmla="*/ 276 h 434"/>
                <a:gd name="T18" fmla="*/ 409 w 605"/>
                <a:gd name="T19" fmla="*/ 364 h 434"/>
                <a:gd name="T20" fmla="*/ 217 w 605"/>
                <a:gd name="T21" fmla="*/ 371 h 434"/>
                <a:gd name="T22" fmla="*/ 185 w 605"/>
                <a:gd name="T23" fmla="*/ 376 h 434"/>
                <a:gd name="T24" fmla="*/ 49 w 605"/>
                <a:gd name="T25" fmla="*/ 430 h 434"/>
                <a:gd name="T26" fmla="*/ 18 w 605"/>
                <a:gd name="T27"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5" h="434">
                  <a:moveTo>
                    <a:pt x="18" y="431"/>
                  </a:moveTo>
                  <a:cubicBezTo>
                    <a:pt x="34" y="417"/>
                    <a:pt x="48" y="404"/>
                    <a:pt x="63" y="391"/>
                  </a:cubicBezTo>
                  <a:cubicBezTo>
                    <a:pt x="78" y="378"/>
                    <a:pt x="92" y="362"/>
                    <a:pt x="105" y="346"/>
                  </a:cubicBezTo>
                  <a:cubicBezTo>
                    <a:pt x="113" y="335"/>
                    <a:pt x="111" y="331"/>
                    <a:pt x="101" y="324"/>
                  </a:cubicBezTo>
                  <a:cubicBezTo>
                    <a:pt x="68" y="303"/>
                    <a:pt x="43" y="276"/>
                    <a:pt x="28" y="239"/>
                  </a:cubicBezTo>
                  <a:cubicBezTo>
                    <a:pt x="0" y="173"/>
                    <a:pt x="36" y="109"/>
                    <a:pt x="82" y="74"/>
                  </a:cubicBezTo>
                  <a:cubicBezTo>
                    <a:pt x="155" y="17"/>
                    <a:pt x="239" y="0"/>
                    <a:pt x="329" y="6"/>
                  </a:cubicBezTo>
                  <a:cubicBezTo>
                    <a:pt x="391" y="10"/>
                    <a:pt x="449" y="27"/>
                    <a:pt x="501" y="63"/>
                  </a:cubicBezTo>
                  <a:cubicBezTo>
                    <a:pt x="578" y="116"/>
                    <a:pt x="605" y="200"/>
                    <a:pt x="549" y="276"/>
                  </a:cubicBezTo>
                  <a:cubicBezTo>
                    <a:pt x="514" y="323"/>
                    <a:pt x="464" y="348"/>
                    <a:pt x="409" y="364"/>
                  </a:cubicBezTo>
                  <a:cubicBezTo>
                    <a:pt x="346" y="382"/>
                    <a:pt x="282" y="385"/>
                    <a:pt x="217" y="371"/>
                  </a:cubicBezTo>
                  <a:cubicBezTo>
                    <a:pt x="205" y="368"/>
                    <a:pt x="196" y="370"/>
                    <a:pt x="185" y="376"/>
                  </a:cubicBezTo>
                  <a:cubicBezTo>
                    <a:pt x="142" y="399"/>
                    <a:pt x="97" y="420"/>
                    <a:pt x="49" y="430"/>
                  </a:cubicBezTo>
                  <a:cubicBezTo>
                    <a:pt x="34" y="434"/>
                    <a:pt x="33" y="434"/>
                    <a:pt x="18"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6"/>
            <p:cNvSpPr>
              <a:spLocks/>
            </p:cNvSpPr>
            <p:nvPr/>
          </p:nvSpPr>
          <p:spPr bwMode="auto">
            <a:xfrm>
              <a:off x="335" y="1599"/>
              <a:ext cx="806" cy="668"/>
            </a:xfrm>
            <a:custGeom>
              <a:avLst/>
              <a:gdLst>
                <a:gd name="T0" fmla="*/ 336 w 340"/>
                <a:gd name="T1" fmla="*/ 281 h 281"/>
                <a:gd name="T2" fmla="*/ 245 w 340"/>
                <a:gd name="T3" fmla="*/ 244 h 281"/>
                <a:gd name="T4" fmla="*/ 204 w 340"/>
                <a:gd name="T5" fmla="*/ 237 h 281"/>
                <a:gd name="T6" fmla="*/ 12 w 340"/>
                <a:gd name="T7" fmla="*/ 202 h 281"/>
                <a:gd name="T8" fmla="*/ 1 w 340"/>
                <a:gd name="T9" fmla="*/ 190 h 281"/>
                <a:gd name="T10" fmla="*/ 16 w 340"/>
                <a:gd name="T11" fmla="*/ 182 h 281"/>
                <a:gd name="T12" fmla="*/ 174 w 340"/>
                <a:gd name="T13" fmla="*/ 43 h 281"/>
                <a:gd name="T14" fmla="*/ 178 w 340"/>
                <a:gd name="T15" fmla="*/ 30 h 281"/>
                <a:gd name="T16" fmla="*/ 217 w 340"/>
                <a:gd name="T17" fmla="*/ 9 h 281"/>
                <a:gd name="T18" fmla="*/ 310 w 340"/>
                <a:gd name="T19" fmla="*/ 66 h 281"/>
                <a:gd name="T20" fmla="*/ 303 w 340"/>
                <a:gd name="T21" fmla="*/ 187 h 281"/>
                <a:gd name="T22" fmla="*/ 302 w 340"/>
                <a:gd name="T23" fmla="*/ 242 h 281"/>
                <a:gd name="T24" fmla="*/ 321 w 340"/>
                <a:gd name="T25" fmla="*/ 260 h 281"/>
                <a:gd name="T26" fmla="*/ 340 w 340"/>
                <a:gd name="T27" fmla="*/ 276 h 281"/>
                <a:gd name="T28" fmla="*/ 336 w 340"/>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81">
                  <a:moveTo>
                    <a:pt x="336" y="281"/>
                  </a:moveTo>
                  <a:cubicBezTo>
                    <a:pt x="303" y="276"/>
                    <a:pt x="273" y="261"/>
                    <a:pt x="245" y="244"/>
                  </a:cubicBezTo>
                  <a:cubicBezTo>
                    <a:pt x="232" y="236"/>
                    <a:pt x="220" y="234"/>
                    <a:pt x="204" y="237"/>
                  </a:cubicBezTo>
                  <a:cubicBezTo>
                    <a:pt x="136" y="251"/>
                    <a:pt x="71" y="244"/>
                    <a:pt x="12" y="202"/>
                  </a:cubicBezTo>
                  <a:cubicBezTo>
                    <a:pt x="7" y="199"/>
                    <a:pt x="0" y="197"/>
                    <a:pt x="1" y="190"/>
                  </a:cubicBezTo>
                  <a:cubicBezTo>
                    <a:pt x="2" y="183"/>
                    <a:pt x="10" y="184"/>
                    <a:pt x="16" y="182"/>
                  </a:cubicBezTo>
                  <a:cubicBezTo>
                    <a:pt x="86" y="156"/>
                    <a:pt x="145" y="117"/>
                    <a:pt x="174" y="43"/>
                  </a:cubicBezTo>
                  <a:cubicBezTo>
                    <a:pt x="175" y="39"/>
                    <a:pt x="177" y="34"/>
                    <a:pt x="178" y="30"/>
                  </a:cubicBezTo>
                  <a:cubicBezTo>
                    <a:pt x="186" y="0"/>
                    <a:pt x="186" y="0"/>
                    <a:pt x="217" y="9"/>
                  </a:cubicBezTo>
                  <a:cubicBezTo>
                    <a:pt x="253" y="19"/>
                    <a:pt x="286" y="35"/>
                    <a:pt x="310" y="66"/>
                  </a:cubicBezTo>
                  <a:cubicBezTo>
                    <a:pt x="340" y="105"/>
                    <a:pt x="337" y="152"/>
                    <a:pt x="303" y="187"/>
                  </a:cubicBezTo>
                  <a:cubicBezTo>
                    <a:pt x="280" y="211"/>
                    <a:pt x="279" y="217"/>
                    <a:pt x="302" y="242"/>
                  </a:cubicBezTo>
                  <a:cubicBezTo>
                    <a:pt x="308" y="248"/>
                    <a:pt x="314" y="254"/>
                    <a:pt x="321" y="260"/>
                  </a:cubicBezTo>
                  <a:cubicBezTo>
                    <a:pt x="327" y="266"/>
                    <a:pt x="333" y="271"/>
                    <a:pt x="340" y="276"/>
                  </a:cubicBezTo>
                  <a:cubicBezTo>
                    <a:pt x="339" y="278"/>
                    <a:pt x="337" y="279"/>
                    <a:pt x="336"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5" name="6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smtClean="0">
                <a:latin typeface="Arial Narrow" panose="020B0606020202030204" pitchFamily="34" charset="0"/>
                <a:cs typeface="Arial" panose="020B0604020202020204" pitchFamily="34" charset="0"/>
              </a:rPr>
              <a:t>4</a:t>
            </a:r>
            <a:endParaRPr lang="es-ES" sz="9500" dirty="0">
              <a:latin typeface="Arial Narrow" panose="020B0606020202030204" pitchFamily="34" charset="0"/>
              <a:cs typeface="Arial" panose="020B0604020202020204" pitchFamily="34" charset="0"/>
            </a:endParaRPr>
          </a:p>
        </p:txBody>
      </p:sp>
      <p:sp>
        <p:nvSpPr>
          <p:cNvPr id="66" name="65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4. </a:t>
            </a:r>
            <a:r>
              <a:rPr lang="es-ES" sz="1000" b="1" dirty="0">
                <a:solidFill>
                  <a:srgbClr val="FFC000"/>
                </a:solidFill>
                <a:latin typeface="Arial" panose="020B0604020202020204" pitchFamily="34" charset="0"/>
                <a:cs typeface="Arial" panose="020B0604020202020204" pitchFamily="34" charset="0"/>
              </a:rPr>
              <a:t>Retos a </a:t>
            </a:r>
            <a:r>
              <a:rPr lang="es-ES" sz="1000" b="1" dirty="0" smtClean="0">
                <a:solidFill>
                  <a:srgbClr val="FFC000"/>
                </a:solidFill>
                <a:latin typeface="Arial" panose="020B0604020202020204" pitchFamily="34" charset="0"/>
                <a:cs typeface="Arial" panose="020B0604020202020204" pitchFamily="34" charset="0"/>
              </a:rPr>
              <a:t>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96334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fld id="{16094999-D2A2-41F6-B610-C56051B81F25}" type="slidenum">
              <a:rPr lang="es-ES" smtClean="0">
                <a:solidFill>
                  <a:srgbClr val="FFFFFF"/>
                </a:solidFill>
              </a:rPr>
              <a:pPr/>
              <a:t>115</a:t>
            </a:fld>
            <a:endParaRPr lang="es-ES" dirty="0">
              <a:solidFill>
                <a:srgbClr val="FFFFFF"/>
              </a:solidFill>
            </a:endParaRPr>
          </a:p>
        </p:txBody>
      </p:sp>
      <p:sp>
        <p:nvSpPr>
          <p:cNvPr id="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ETORKIZUNEKO ERRONKAK</a:t>
            </a:r>
            <a:endParaRPr lang="es-ES" sz="1600" b="1" dirty="0">
              <a:solidFill>
                <a:schemeClr val="bg1"/>
              </a:solidFill>
            </a:endParaRPr>
          </a:p>
        </p:txBody>
      </p:sp>
      <p:sp>
        <p:nvSpPr>
          <p:cNvPr id="6"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8" name="7 Rectángulo"/>
          <p:cNvSpPr/>
          <p:nvPr/>
        </p:nvSpPr>
        <p:spPr>
          <a:xfrm>
            <a:off x="824180" y="1563285"/>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ETORKIZUNEKO JARDUERAK MARTXAN JARTZEKO ZEHARKAKO OINARRIAK</a:t>
            </a:r>
          </a:p>
        </p:txBody>
      </p:sp>
      <p:cxnSp>
        <p:nvCxnSpPr>
          <p:cNvPr id="9" name="Straight Arrow Connector 64"/>
          <p:cNvCxnSpPr/>
          <p:nvPr/>
        </p:nvCxnSpPr>
        <p:spPr>
          <a:xfrm flipV="1">
            <a:off x="3458141" y="3413780"/>
            <a:ext cx="0" cy="95250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51"/>
          <p:cNvCxnSpPr/>
          <p:nvPr/>
        </p:nvCxnSpPr>
        <p:spPr>
          <a:xfrm flipV="1">
            <a:off x="4448988" y="2595886"/>
            <a:ext cx="0" cy="1770394"/>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52"/>
          <p:cNvCxnSpPr/>
          <p:nvPr/>
        </p:nvCxnSpPr>
        <p:spPr>
          <a:xfrm flipV="1">
            <a:off x="5434954" y="3413780"/>
            <a:ext cx="0" cy="95250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53"/>
          <p:cNvCxnSpPr/>
          <p:nvPr/>
        </p:nvCxnSpPr>
        <p:spPr>
          <a:xfrm flipV="1">
            <a:off x="6422241" y="2595886"/>
            <a:ext cx="0" cy="1770395"/>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54"/>
          <p:cNvCxnSpPr/>
          <p:nvPr/>
        </p:nvCxnSpPr>
        <p:spPr>
          <a:xfrm flipV="1">
            <a:off x="7416833" y="3413780"/>
            <a:ext cx="0" cy="952500"/>
          </a:xfrm>
          <a:prstGeom prst="straightConnector1">
            <a:avLst/>
          </a:prstGeom>
          <a:ln w="190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4" name="Group 5"/>
          <p:cNvGrpSpPr>
            <a:grpSpLocks noChangeAspect="1"/>
          </p:cNvGrpSpPr>
          <p:nvPr/>
        </p:nvGrpSpPr>
        <p:grpSpPr bwMode="auto">
          <a:xfrm rot="10800000">
            <a:off x="1692434" y="3831801"/>
            <a:ext cx="7487482" cy="2252388"/>
            <a:chOff x="1344" y="1563"/>
            <a:chExt cx="3068" cy="1194"/>
          </a:xfrm>
          <a:effectLst>
            <a:outerShdw blurRad="25400" dist="50800" dir="5400000" algn="ctr" rotWithShape="0">
              <a:srgbClr val="000000">
                <a:alpha val="12000"/>
              </a:srgbClr>
            </a:outerShdw>
          </a:effectLst>
        </p:grpSpPr>
        <p:sp>
          <p:nvSpPr>
            <p:cNvPr id="15" name="Rectangle 6"/>
            <p:cNvSpPr>
              <a:spLocks noChangeArrowheads="1"/>
            </p:cNvSpPr>
            <p:nvPr/>
          </p:nvSpPr>
          <p:spPr bwMode="auto">
            <a:xfrm>
              <a:off x="1344" y="1563"/>
              <a:ext cx="615" cy="357"/>
            </a:xfrm>
            <a:prstGeom prst="rect">
              <a:avLst/>
            </a:prstGeom>
            <a:solidFill>
              <a:srgbClr val="2435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Rectangle 7"/>
            <p:cNvSpPr>
              <a:spLocks noChangeArrowheads="1"/>
            </p:cNvSpPr>
            <p:nvPr/>
          </p:nvSpPr>
          <p:spPr bwMode="auto">
            <a:xfrm>
              <a:off x="1957" y="1563"/>
              <a:ext cx="615" cy="357"/>
            </a:xfrm>
            <a:prstGeom prst="rect">
              <a:avLst/>
            </a:prstGeom>
            <a:solidFill>
              <a:srgbClr val="5E8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Rectangle 8"/>
            <p:cNvSpPr>
              <a:spLocks noChangeArrowheads="1"/>
            </p:cNvSpPr>
            <p:nvPr/>
          </p:nvSpPr>
          <p:spPr bwMode="auto">
            <a:xfrm>
              <a:off x="2570" y="1563"/>
              <a:ext cx="615" cy="357"/>
            </a:xfrm>
            <a:prstGeom prst="rect">
              <a:avLst/>
            </a:prstGeom>
            <a:solidFill>
              <a:srgbClr val="9DB7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Rectangle 9"/>
            <p:cNvSpPr>
              <a:spLocks noChangeArrowheads="1"/>
            </p:cNvSpPr>
            <p:nvPr/>
          </p:nvSpPr>
          <p:spPr bwMode="auto">
            <a:xfrm>
              <a:off x="3183" y="1563"/>
              <a:ext cx="615" cy="357"/>
            </a:xfrm>
            <a:prstGeom prst="rect">
              <a:avLst/>
            </a:prstGeom>
            <a:solidFill>
              <a:srgbClr val="BD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 name="Rectangle 10"/>
            <p:cNvSpPr>
              <a:spLocks noChangeArrowheads="1"/>
            </p:cNvSpPr>
            <p:nvPr/>
          </p:nvSpPr>
          <p:spPr bwMode="auto">
            <a:xfrm>
              <a:off x="3796" y="1563"/>
              <a:ext cx="616" cy="357"/>
            </a:xfrm>
            <a:prstGeom prst="rect">
              <a:avLst/>
            </a:prstGeom>
            <a:solidFill>
              <a:srgbClr val="FFD5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11"/>
            <p:cNvSpPr>
              <a:spLocks/>
            </p:cNvSpPr>
            <p:nvPr/>
          </p:nvSpPr>
          <p:spPr bwMode="auto">
            <a:xfrm>
              <a:off x="1860" y="2274"/>
              <a:ext cx="407" cy="483"/>
            </a:xfrm>
            <a:custGeom>
              <a:avLst/>
              <a:gdLst>
                <a:gd name="T0" fmla="*/ 407 w 407"/>
                <a:gd name="T1" fmla="*/ 357 h 483"/>
                <a:gd name="T2" fmla="*/ 203 w 407"/>
                <a:gd name="T3" fmla="*/ 483 h 483"/>
                <a:gd name="T4" fmla="*/ 0 w 407"/>
                <a:gd name="T5" fmla="*/ 357 h 483"/>
                <a:gd name="T6" fmla="*/ 0 w 407"/>
                <a:gd name="T7" fmla="*/ 0 h 483"/>
                <a:gd name="T8" fmla="*/ 407 w 407"/>
                <a:gd name="T9" fmla="*/ 0 h 483"/>
                <a:gd name="T10" fmla="*/ 407 w 407"/>
                <a:gd name="T11" fmla="*/ 357 h 483"/>
              </a:gdLst>
              <a:ahLst/>
              <a:cxnLst>
                <a:cxn ang="0">
                  <a:pos x="T0" y="T1"/>
                </a:cxn>
                <a:cxn ang="0">
                  <a:pos x="T2" y="T3"/>
                </a:cxn>
                <a:cxn ang="0">
                  <a:pos x="T4" y="T5"/>
                </a:cxn>
                <a:cxn ang="0">
                  <a:pos x="T6" y="T7"/>
                </a:cxn>
                <a:cxn ang="0">
                  <a:pos x="T8" y="T9"/>
                </a:cxn>
                <a:cxn ang="0">
                  <a:pos x="T10" y="T11"/>
                </a:cxn>
              </a:cxnLst>
              <a:rect l="0" t="0" r="r" b="b"/>
              <a:pathLst>
                <a:path w="407" h="483">
                  <a:moveTo>
                    <a:pt x="407" y="357"/>
                  </a:moveTo>
                  <a:lnTo>
                    <a:pt x="203" y="483"/>
                  </a:lnTo>
                  <a:lnTo>
                    <a:pt x="0" y="357"/>
                  </a:lnTo>
                  <a:lnTo>
                    <a:pt x="0" y="0"/>
                  </a:lnTo>
                  <a:lnTo>
                    <a:pt x="407" y="0"/>
                  </a:lnTo>
                  <a:lnTo>
                    <a:pt x="407" y="357"/>
                  </a:lnTo>
                  <a:close/>
                </a:path>
              </a:pathLst>
            </a:custGeom>
            <a:solidFill>
              <a:srgbClr val="24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1" name="Freeform 12"/>
            <p:cNvSpPr>
              <a:spLocks/>
            </p:cNvSpPr>
            <p:nvPr/>
          </p:nvSpPr>
          <p:spPr bwMode="auto">
            <a:xfrm>
              <a:off x="2264" y="2274"/>
              <a:ext cx="410" cy="483"/>
            </a:xfrm>
            <a:custGeom>
              <a:avLst/>
              <a:gdLst>
                <a:gd name="T0" fmla="*/ 410 w 410"/>
                <a:gd name="T1" fmla="*/ 357 h 483"/>
                <a:gd name="T2" fmla="*/ 206 w 410"/>
                <a:gd name="T3" fmla="*/ 483 h 483"/>
                <a:gd name="T4" fmla="*/ 0 w 410"/>
                <a:gd name="T5" fmla="*/ 357 h 483"/>
                <a:gd name="T6" fmla="*/ 0 w 410"/>
                <a:gd name="T7" fmla="*/ 0 h 483"/>
                <a:gd name="T8" fmla="*/ 410 w 410"/>
                <a:gd name="T9" fmla="*/ 0 h 483"/>
                <a:gd name="T10" fmla="*/ 410 w 410"/>
                <a:gd name="T11" fmla="*/ 357 h 483"/>
              </a:gdLst>
              <a:ahLst/>
              <a:cxnLst>
                <a:cxn ang="0">
                  <a:pos x="T0" y="T1"/>
                </a:cxn>
                <a:cxn ang="0">
                  <a:pos x="T2" y="T3"/>
                </a:cxn>
                <a:cxn ang="0">
                  <a:pos x="T4" y="T5"/>
                </a:cxn>
                <a:cxn ang="0">
                  <a:pos x="T6" y="T7"/>
                </a:cxn>
                <a:cxn ang="0">
                  <a:pos x="T8" y="T9"/>
                </a:cxn>
                <a:cxn ang="0">
                  <a:pos x="T10" y="T11"/>
                </a:cxn>
              </a:cxnLst>
              <a:rect l="0" t="0" r="r" b="b"/>
              <a:pathLst>
                <a:path w="410" h="483">
                  <a:moveTo>
                    <a:pt x="410" y="357"/>
                  </a:moveTo>
                  <a:lnTo>
                    <a:pt x="206" y="483"/>
                  </a:lnTo>
                  <a:lnTo>
                    <a:pt x="0" y="357"/>
                  </a:lnTo>
                  <a:lnTo>
                    <a:pt x="0" y="0"/>
                  </a:lnTo>
                  <a:lnTo>
                    <a:pt x="410" y="0"/>
                  </a:lnTo>
                  <a:lnTo>
                    <a:pt x="410" y="357"/>
                  </a:lnTo>
                  <a:close/>
                </a:path>
              </a:pathLst>
            </a:custGeom>
            <a:solidFill>
              <a:srgbClr val="5E8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2" name="Freeform 13"/>
            <p:cNvSpPr>
              <a:spLocks/>
            </p:cNvSpPr>
            <p:nvPr/>
          </p:nvSpPr>
          <p:spPr bwMode="auto">
            <a:xfrm>
              <a:off x="2672" y="2274"/>
              <a:ext cx="409" cy="483"/>
            </a:xfrm>
            <a:custGeom>
              <a:avLst/>
              <a:gdLst>
                <a:gd name="T0" fmla="*/ 409 w 409"/>
                <a:gd name="T1" fmla="*/ 357 h 483"/>
                <a:gd name="T2" fmla="*/ 203 w 409"/>
                <a:gd name="T3" fmla="*/ 483 h 483"/>
                <a:gd name="T4" fmla="*/ 0 w 409"/>
                <a:gd name="T5" fmla="*/ 357 h 483"/>
                <a:gd name="T6" fmla="*/ 0 w 409"/>
                <a:gd name="T7" fmla="*/ 0 h 483"/>
                <a:gd name="T8" fmla="*/ 409 w 409"/>
                <a:gd name="T9" fmla="*/ 0 h 483"/>
                <a:gd name="T10" fmla="*/ 409 w 409"/>
                <a:gd name="T11" fmla="*/ 357 h 483"/>
              </a:gdLst>
              <a:ahLst/>
              <a:cxnLst>
                <a:cxn ang="0">
                  <a:pos x="T0" y="T1"/>
                </a:cxn>
                <a:cxn ang="0">
                  <a:pos x="T2" y="T3"/>
                </a:cxn>
                <a:cxn ang="0">
                  <a:pos x="T4" y="T5"/>
                </a:cxn>
                <a:cxn ang="0">
                  <a:pos x="T6" y="T7"/>
                </a:cxn>
                <a:cxn ang="0">
                  <a:pos x="T8" y="T9"/>
                </a:cxn>
                <a:cxn ang="0">
                  <a:pos x="T10" y="T11"/>
                </a:cxn>
              </a:cxnLst>
              <a:rect l="0" t="0" r="r" b="b"/>
              <a:pathLst>
                <a:path w="409" h="483">
                  <a:moveTo>
                    <a:pt x="409" y="357"/>
                  </a:moveTo>
                  <a:lnTo>
                    <a:pt x="203" y="483"/>
                  </a:lnTo>
                  <a:lnTo>
                    <a:pt x="0" y="357"/>
                  </a:lnTo>
                  <a:lnTo>
                    <a:pt x="0" y="0"/>
                  </a:lnTo>
                  <a:lnTo>
                    <a:pt x="409" y="0"/>
                  </a:lnTo>
                  <a:lnTo>
                    <a:pt x="409" y="357"/>
                  </a:lnTo>
                  <a:close/>
                </a:path>
              </a:pathLst>
            </a:custGeom>
            <a:solidFill>
              <a:srgbClr val="9DB7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14"/>
            <p:cNvSpPr>
              <a:spLocks/>
            </p:cNvSpPr>
            <p:nvPr/>
          </p:nvSpPr>
          <p:spPr bwMode="auto">
            <a:xfrm>
              <a:off x="3079" y="2274"/>
              <a:ext cx="407" cy="483"/>
            </a:xfrm>
            <a:custGeom>
              <a:avLst/>
              <a:gdLst>
                <a:gd name="T0" fmla="*/ 407 w 407"/>
                <a:gd name="T1" fmla="*/ 357 h 483"/>
                <a:gd name="T2" fmla="*/ 203 w 407"/>
                <a:gd name="T3" fmla="*/ 483 h 483"/>
                <a:gd name="T4" fmla="*/ 0 w 407"/>
                <a:gd name="T5" fmla="*/ 357 h 483"/>
                <a:gd name="T6" fmla="*/ 0 w 407"/>
                <a:gd name="T7" fmla="*/ 0 h 483"/>
                <a:gd name="T8" fmla="*/ 407 w 407"/>
                <a:gd name="T9" fmla="*/ 0 h 483"/>
                <a:gd name="T10" fmla="*/ 407 w 407"/>
                <a:gd name="T11" fmla="*/ 357 h 483"/>
              </a:gdLst>
              <a:ahLst/>
              <a:cxnLst>
                <a:cxn ang="0">
                  <a:pos x="T0" y="T1"/>
                </a:cxn>
                <a:cxn ang="0">
                  <a:pos x="T2" y="T3"/>
                </a:cxn>
                <a:cxn ang="0">
                  <a:pos x="T4" y="T5"/>
                </a:cxn>
                <a:cxn ang="0">
                  <a:pos x="T6" y="T7"/>
                </a:cxn>
                <a:cxn ang="0">
                  <a:pos x="T8" y="T9"/>
                </a:cxn>
                <a:cxn ang="0">
                  <a:pos x="T10" y="T11"/>
                </a:cxn>
              </a:cxnLst>
              <a:rect l="0" t="0" r="r" b="b"/>
              <a:pathLst>
                <a:path w="407" h="483">
                  <a:moveTo>
                    <a:pt x="407" y="357"/>
                  </a:moveTo>
                  <a:lnTo>
                    <a:pt x="203" y="483"/>
                  </a:lnTo>
                  <a:lnTo>
                    <a:pt x="0" y="357"/>
                  </a:lnTo>
                  <a:lnTo>
                    <a:pt x="0" y="0"/>
                  </a:lnTo>
                  <a:lnTo>
                    <a:pt x="407" y="0"/>
                  </a:lnTo>
                  <a:lnTo>
                    <a:pt x="407" y="357"/>
                  </a:lnTo>
                  <a:close/>
                </a:path>
              </a:pathLst>
            </a:custGeom>
            <a:solidFill>
              <a:srgbClr val="BD4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15"/>
            <p:cNvSpPr>
              <a:spLocks/>
            </p:cNvSpPr>
            <p:nvPr/>
          </p:nvSpPr>
          <p:spPr bwMode="auto">
            <a:xfrm>
              <a:off x="3484" y="2274"/>
              <a:ext cx="409" cy="483"/>
            </a:xfrm>
            <a:custGeom>
              <a:avLst/>
              <a:gdLst>
                <a:gd name="T0" fmla="*/ 409 w 409"/>
                <a:gd name="T1" fmla="*/ 357 h 483"/>
                <a:gd name="T2" fmla="*/ 206 w 409"/>
                <a:gd name="T3" fmla="*/ 483 h 483"/>
                <a:gd name="T4" fmla="*/ 0 w 409"/>
                <a:gd name="T5" fmla="*/ 357 h 483"/>
                <a:gd name="T6" fmla="*/ 0 w 409"/>
                <a:gd name="T7" fmla="*/ 0 h 483"/>
                <a:gd name="T8" fmla="*/ 409 w 409"/>
                <a:gd name="T9" fmla="*/ 0 h 483"/>
                <a:gd name="T10" fmla="*/ 409 w 409"/>
                <a:gd name="T11" fmla="*/ 357 h 483"/>
              </a:gdLst>
              <a:ahLst/>
              <a:cxnLst>
                <a:cxn ang="0">
                  <a:pos x="T0" y="T1"/>
                </a:cxn>
                <a:cxn ang="0">
                  <a:pos x="T2" y="T3"/>
                </a:cxn>
                <a:cxn ang="0">
                  <a:pos x="T4" y="T5"/>
                </a:cxn>
                <a:cxn ang="0">
                  <a:pos x="T6" y="T7"/>
                </a:cxn>
                <a:cxn ang="0">
                  <a:pos x="T8" y="T9"/>
                </a:cxn>
                <a:cxn ang="0">
                  <a:pos x="T10" y="T11"/>
                </a:cxn>
              </a:cxnLst>
              <a:rect l="0" t="0" r="r" b="b"/>
              <a:pathLst>
                <a:path w="409" h="483">
                  <a:moveTo>
                    <a:pt x="409" y="357"/>
                  </a:moveTo>
                  <a:lnTo>
                    <a:pt x="206" y="483"/>
                  </a:lnTo>
                  <a:lnTo>
                    <a:pt x="0" y="357"/>
                  </a:lnTo>
                  <a:lnTo>
                    <a:pt x="0" y="0"/>
                  </a:lnTo>
                  <a:lnTo>
                    <a:pt x="409" y="0"/>
                  </a:lnTo>
                  <a:lnTo>
                    <a:pt x="409" y="357"/>
                  </a:lnTo>
                  <a:close/>
                </a:path>
              </a:pathLst>
            </a:custGeom>
            <a:solidFill>
              <a:srgbClr val="FFD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16"/>
            <p:cNvSpPr>
              <a:spLocks/>
            </p:cNvSpPr>
            <p:nvPr/>
          </p:nvSpPr>
          <p:spPr bwMode="auto">
            <a:xfrm>
              <a:off x="1348" y="1920"/>
              <a:ext cx="919" cy="354"/>
            </a:xfrm>
            <a:custGeom>
              <a:avLst/>
              <a:gdLst>
                <a:gd name="T0" fmla="*/ 388 w 388"/>
                <a:gd name="T1" fmla="*/ 149 h 149"/>
                <a:gd name="T2" fmla="*/ 215 w 388"/>
                <a:gd name="T3" fmla="*/ 149 h 149"/>
                <a:gd name="T4" fmla="*/ 0 w 388"/>
                <a:gd name="T5" fmla="*/ 0 h 149"/>
                <a:gd name="T6" fmla="*/ 259 w 388"/>
                <a:gd name="T7" fmla="*/ 0 h 149"/>
                <a:gd name="T8" fmla="*/ 388 w 388"/>
                <a:gd name="T9" fmla="*/ 149 h 149"/>
              </a:gdLst>
              <a:ahLst/>
              <a:cxnLst>
                <a:cxn ang="0">
                  <a:pos x="T0" y="T1"/>
                </a:cxn>
                <a:cxn ang="0">
                  <a:pos x="T2" y="T3"/>
                </a:cxn>
                <a:cxn ang="0">
                  <a:pos x="T4" y="T5"/>
                </a:cxn>
                <a:cxn ang="0">
                  <a:pos x="T6" y="T7"/>
                </a:cxn>
                <a:cxn ang="0">
                  <a:pos x="T8" y="T9"/>
                </a:cxn>
              </a:cxnLst>
              <a:rect l="0" t="0" r="r" b="b"/>
              <a:pathLst>
                <a:path w="388" h="149">
                  <a:moveTo>
                    <a:pt x="388" y="149"/>
                  </a:moveTo>
                  <a:cubicBezTo>
                    <a:pt x="331" y="149"/>
                    <a:pt x="273" y="149"/>
                    <a:pt x="215" y="149"/>
                  </a:cubicBezTo>
                  <a:cubicBezTo>
                    <a:pt x="144" y="99"/>
                    <a:pt x="72" y="49"/>
                    <a:pt x="0" y="0"/>
                  </a:cubicBezTo>
                  <a:cubicBezTo>
                    <a:pt x="86" y="0"/>
                    <a:pt x="173" y="0"/>
                    <a:pt x="259" y="0"/>
                  </a:cubicBezTo>
                  <a:cubicBezTo>
                    <a:pt x="302" y="49"/>
                    <a:pt x="345" y="99"/>
                    <a:pt x="388" y="149"/>
                  </a:cubicBezTo>
                  <a:close/>
                </a:path>
              </a:pathLst>
            </a:custGeom>
            <a:solidFill>
              <a:srgbClr val="2435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6" name="Freeform 17"/>
            <p:cNvSpPr>
              <a:spLocks/>
            </p:cNvSpPr>
            <p:nvPr/>
          </p:nvSpPr>
          <p:spPr bwMode="auto">
            <a:xfrm>
              <a:off x="1959" y="1920"/>
              <a:ext cx="715" cy="354"/>
            </a:xfrm>
            <a:custGeom>
              <a:avLst/>
              <a:gdLst>
                <a:gd name="T0" fmla="*/ 302 w 302"/>
                <a:gd name="T1" fmla="*/ 149 h 149"/>
                <a:gd name="T2" fmla="*/ 130 w 302"/>
                <a:gd name="T3" fmla="*/ 149 h 149"/>
                <a:gd name="T4" fmla="*/ 0 w 302"/>
                <a:gd name="T5" fmla="*/ 0 h 149"/>
                <a:gd name="T6" fmla="*/ 259 w 302"/>
                <a:gd name="T7" fmla="*/ 0 h 149"/>
                <a:gd name="T8" fmla="*/ 302 w 302"/>
                <a:gd name="T9" fmla="*/ 149 h 149"/>
              </a:gdLst>
              <a:ahLst/>
              <a:cxnLst>
                <a:cxn ang="0">
                  <a:pos x="T0" y="T1"/>
                </a:cxn>
                <a:cxn ang="0">
                  <a:pos x="T2" y="T3"/>
                </a:cxn>
                <a:cxn ang="0">
                  <a:pos x="T4" y="T5"/>
                </a:cxn>
                <a:cxn ang="0">
                  <a:pos x="T6" y="T7"/>
                </a:cxn>
                <a:cxn ang="0">
                  <a:pos x="T8" y="T9"/>
                </a:cxn>
              </a:cxnLst>
              <a:rect l="0" t="0" r="r" b="b"/>
              <a:pathLst>
                <a:path w="302" h="149">
                  <a:moveTo>
                    <a:pt x="302" y="149"/>
                  </a:moveTo>
                  <a:cubicBezTo>
                    <a:pt x="245" y="149"/>
                    <a:pt x="187" y="149"/>
                    <a:pt x="130" y="149"/>
                  </a:cubicBezTo>
                  <a:cubicBezTo>
                    <a:pt x="86" y="99"/>
                    <a:pt x="43" y="49"/>
                    <a:pt x="0" y="0"/>
                  </a:cubicBezTo>
                  <a:cubicBezTo>
                    <a:pt x="87" y="0"/>
                    <a:pt x="173" y="0"/>
                    <a:pt x="259" y="0"/>
                  </a:cubicBezTo>
                  <a:cubicBezTo>
                    <a:pt x="274" y="49"/>
                    <a:pt x="288" y="99"/>
                    <a:pt x="302" y="149"/>
                  </a:cubicBezTo>
                  <a:close/>
                </a:path>
              </a:pathLst>
            </a:custGeom>
            <a:solidFill>
              <a:srgbClr val="5E8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7" name="Freeform 18"/>
            <p:cNvSpPr>
              <a:spLocks/>
            </p:cNvSpPr>
            <p:nvPr/>
          </p:nvSpPr>
          <p:spPr bwMode="auto">
            <a:xfrm>
              <a:off x="2572" y="1920"/>
              <a:ext cx="613" cy="354"/>
            </a:xfrm>
            <a:custGeom>
              <a:avLst/>
              <a:gdLst>
                <a:gd name="T0" fmla="*/ 216 w 259"/>
                <a:gd name="T1" fmla="*/ 149 h 149"/>
                <a:gd name="T2" fmla="*/ 43 w 259"/>
                <a:gd name="T3" fmla="*/ 149 h 149"/>
                <a:gd name="T4" fmla="*/ 0 w 259"/>
                <a:gd name="T5" fmla="*/ 0 h 149"/>
                <a:gd name="T6" fmla="*/ 259 w 259"/>
                <a:gd name="T7" fmla="*/ 0 h 149"/>
                <a:gd name="T8" fmla="*/ 216 w 259"/>
                <a:gd name="T9" fmla="*/ 149 h 149"/>
              </a:gdLst>
              <a:ahLst/>
              <a:cxnLst>
                <a:cxn ang="0">
                  <a:pos x="T0" y="T1"/>
                </a:cxn>
                <a:cxn ang="0">
                  <a:pos x="T2" y="T3"/>
                </a:cxn>
                <a:cxn ang="0">
                  <a:pos x="T4" y="T5"/>
                </a:cxn>
                <a:cxn ang="0">
                  <a:pos x="T6" y="T7"/>
                </a:cxn>
                <a:cxn ang="0">
                  <a:pos x="T8" y="T9"/>
                </a:cxn>
              </a:cxnLst>
              <a:rect l="0" t="0" r="r" b="b"/>
              <a:pathLst>
                <a:path w="259" h="149">
                  <a:moveTo>
                    <a:pt x="216" y="149"/>
                  </a:moveTo>
                  <a:cubicBezTo>
                    <a:pt x="158" y="149"/>
                    <a:pt x="100" y="149"/>
                    <a:pt x="43" y="149"/>
                  </a:cubicBezTo>
                  <a:cubicBezTo>
                    <a:pt x="28" y="99"/>
                    <a:pt x="14" y="49"/>
                    <a:pt x="0" y="0"/>
                  </a:cubicBezTo>
                  <a:cubicBezTo>
                    <a:pt x="86" y="0"/>
                    <a:pt x="172" y="0"/>
                    <a:pt x="259" y="0"/>
                  </a:cubicBezTo>
                  <a:cubicBezTo>
                    <a:pt x="244" y="49"/>
                    <a:pt x="230" y="99"/>
                    <a:pt x="216" y="149"/>
                  </a:cubicBezTo>
                  <a:close/>
                </a:path>
              </a:pathLst>
            </a:custGeom>
            <a:solidFill>
              <a:srgbClr val="9DB7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8" name="Freeform 19"/>
            <p:cNvSpPr>
              <a:spLocks/>
            </p:cNvSpPr>
            <p:nvPr/>
          </p:nvSpPr>
          <p:spPr bwMode="auto">
            <a:xfrm>
              <a:off x="3081" y="1920"/>
              <a:ext cx="715" cy="354"/>
            </a:xfrm>
            <a:custGeom>
              <a:avLst/>
              <a:gdLst>
                <a:gd name="T0" fmla="*/ 173 w 302"/>
                <a:gd name="T1" fmla="*/ 149 h 149"/>
                <a:gd name="T2" fmla="*/ 0 w 302"/>
                <a:gd name="T3" fmla="*/ 149 h 149"/>
                <a:gd name="T4" fmla="*/ 43 w 302"/>
                <a:gd name="T5" fmla="*/ 0 h 149"/>
                <a:gd name="T6" fmla="*/ 302 w 302"/>
                <a:gd name="T7" fmla="*/ 0 h 149"/>
                <a:gd name="T8" fmla="*/ 173 w 302"/>
                <a:gd name="T9" fmla="*/ 149 h 149"/>
              </a:gdLst>
              <a:ahLst/>
              <a:cxnLst>
                <a:cxn ang="0">
                  <a:pos x="T0" y="T1"/>
                </a:cxn>
                <a:cxn ang="0">
                  <a:pos x="T2" y="T3"/>
                </a:cxn>
                <a:cxn ang="0">
                  <a:pos x="T4" y="T5"/>
                </a:cxn>
                <a:cxn ang="0">
                  <a:pos x="T6" y="T7"/>
                </a:cxn>
                <a:cxn ang="0">
                  <a:pos x="T8" y="T9"/>
                </a:cxn>
              </a:cxnLst>
              <a:rect l="0" t="0" r="r" b="b"/>
              <a:pathLst>
                <a:path w="302" h="149">
                  <a:moveTo>
                    <a:pt x="173" y="149"/>
                  </a:moveTo>
                  <a:cubicBezTo>
                    <a:pt x="115" y="149"/>
                    <a:pt x="58" y="149"/>
                    <a:pt x="0" y="149"/>
                  </a:cubicBezTo>
                  <a:cubicBezTo>
                    <a:pt x="14" y="99"/>
                    <a:pt x="29" y="49"/>
                    <a:pt x="43" y="0"/>
                  </a:cubicBezTo>
                  <a:cubicBezTo>
                    <a:pt x="129" y="0"/>
                    <a:pt x="216" y="0"/>
                    <a:pt x="302" y="0"/>
                  </a:cubicBezTo>
                  <a:cubicBezTo>
                    <a:pt x="259" y="49"/>
                    <a:pt x="216" y="99"/>
                    <a:pt x="173" y="149"/>
                  </a:cubicBezTo>
                  <a:close/>
                </a:path>
              </a:pathLst>
            </a:custGeom>
            <a:solidFill>
              <a:srgbClr val="BD4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9" name="Freeform 20"/>
            <p:cNvSpPr>
              <a:spLocks/>
            </p:cNvSpPr>
            <p:nvPr/>
          </p:nvSpPr>
          <p:spPr bwMode="auto">
            <a:xfrm>
              <a:off x="3488" y="1920"/>
              <a:ext cx="919" cy="354"/>
            </a:xfrm>
            <a:custGeom>
              <a:avLst/>
              <a:gdLst>
                <a:gd name="T0" fmla="*/ 173 w 388"/>
                <a:gd name="T1" fmla="*/ 149 h 149"/>
                <a:gd name="T2" fmla="*/ 0 w 388"/>
                <a:gd name="T3" fmla="*/ 149 h 149"/>
                <a:gd name="T4" fmla="*/ 129 w 388"/>
                <a:gd name="T5" fmla="*/ 0 h 149"/>
                <a:gd name="T6" fmla="*/ 388 w 388"/>
                <a:gd name="T7" fmla="*/ 0 h 149"/>
                <a:gd name="T8" fmla="*/ 173 w 388"/>
                <a:gd name="T9" fmla="*/ 149 h 149"/>
              </a:gdLst>
              <a:ahLst/>
              <a:cxnLst>
                <a:cxn ang="0">
                  <a:pos x="T0" y="T1"/>
                </a:cxn>
                <a:cxn ang="0">
                  <a:pos x="T2" y="T3"/>
                </a:cxn>
                <a:cxn ang="0">
                  <a:pos x="T4" y="T5"/>
                </a:cxn>
                <a:cxn ang="0">
                  <a:pos x="T6" y="T7"/>
                </a:cxn>
                <a:cxn ang="0">
                  <a:pos x="T8" y="T9"/>
                </a:cxn>
              </a:cxnLst>
              <a:rect l="0" t="0" r="r" b="b"/>
              <a:pathLst>
                <a:path w="388" h="149">
                  <a:moveTo>
                    <a:pt x="173" y="149"/>
                  </a:moveTo>
                  <a:cubicBezTo>
                    <a:pt x="115" y="149"/>
                    <a:pt x="58" y="149"/>
                    <a:pt x="0" y="149"/>
                  </a:cubicBezTo>
                  <a:cubicBezTo>
                    <a:pt x="43" y="99"/>
                    <a:pt x="86" y="49"/>
                    <a:pt x="129" y="0"/>
                  </a:cubicBezTo>
                  <a:cubicBezTo>
                    <a:pt x="216" y="0"/>
                    <a:pt x="302" y="0"/>
                    <a:pt x="388" y="0"/>
                  </a:cubicBezTo>
                  <a:cubicBezTo>
                    <a:pt x="317" y="49"/>
                    <a:pt x="245" y="99"/>
                    <a:pt x="173" y="149"/>
                  </a:cubicBezTo>
                  <a:close/>
                </a:path>
              </a:pathLst>
            </a:custGeom>
            <a:solidFill>
              <a:srgbClr val="FFD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30" name="Rectangle 55"/>
          <p:cNvSpPr/>
          <p:nvPr/>
        </p:nvSpPr>
        <p:spPr>
          <a:xfrm>
            <a:off x="2685021" y="2875550"/>
            <a:ext cx="1546240" cy="577081"/>
          </a:xfrm>
          <a:prstGeom prst="rect">
            <a:avLst/>
          </a:prstGeom>
        </p:spPr>
        <p:txBody>
          <a:bodyPr wrap="square">
            <a:spAutoFit/>
          </a:bodyPr>
          <a:lstStyle/>
          <a:p>
            <a:pPr algn="ctr"/>
            <a:r>
              <a:rPr lang="eu-ES" sz="1050" b="1" dirty="0" smtClean="0"/>
              <a:t>Emakume eta Gizonen arteko berdintasuna </a:t>
            </a:r>
            <a:endParaRPr lang="eu-ES" sz="1050" b="1" dirty="0"/>
          </a:p>
        </p:txBody>
      </p:sp>
      <p:sp>
        <p:nvSpPr>
          <p:cNvPr id="31" name="Rectangle 56"/>
          <p:cNvSpPr/>
          <p:nvPr/>
        </p:nvSpPr>
        <p:spPr>
          <a:xfrm>
            <a:off x="6643713" y="2772712"/>
            <a:ext cx="1546240" cy="415498"/>
          </a:xfrm>
          <a:prstGeom prst="rect">
            <a:avLst/>
          </a:prstGeom>
        </p:spPr>
        <p:txBody>
          <a:bodyPr wrap="square">
            <a:spAutoFit/>
          </a:bodyPr>
          <a:lstStyle/>
          <a:p>
            <a:pPr algn="ctr"/>
            <a:r>
              <a:rPr lang="eu-ES" sz="1050" b="1" dirty="0" smtClean="0"/>
              <a:t>Sare-lana eta elkarkidetza </a:t>
            </a:r>
            <a:endParaRPr lang="eu-ES" sz="1050" b="1" dirty="0"/>
          </a:p>
        </p:txBody>
      </p:sp>
      <p:sp>
        <p:nvSpPr>
          <p:cNvPr id="32" name="Rectangle 57"/>
          <p:cNvSpPr/>
          <p:nvPr/>
        </p:nvSpPr>
        <p:spPr>
          <a:xfrm>
            <a:off x="4666715" y="2861206"/>
            <a:ext cx="1546240" cy="415498"/>
          </a:xfrm>
          <a:prstGeom prst="rect">
            <a:avLst/>
          </a:prstGeom>
        </p:spPr>
        <p:txBody>
          <a:bodyPr wrap="square">
            <a:spAutoFit/>
          </a:bodyPr>
          <a:lstStyle/>
          <a:p>
            <a:pPr algn="ctr"/>
            <a:r>
              <a:rPr lang="eu-ES" sz="1050" b="1" dirty="0" smtClean="0"/>
              <a:t>Adin talde guztiei arreta eman</a:t>
            </a:r>
            <a:endParaRPr lang="eu-ES" sz="1050" b="1" dirty="0"/>
          </a:p>
        </p:txBody>
      </p:sp>
      <p:sp>
        <p:nvSpPr>
          <p:cNvPr id="33" name="Rectangle 60"/>
          <p:cNvSpPr/>
          <p:nvPr/>
        </p:nvSpPr>
        <p:spPr>
          <a:xfrm>
            <a:off x="5627577" y="2086653"/>
            <a:ext cx="1546240" cy="415498"/>
          </a:xfrm>
          <a:prstGeom prst="rect">
            <a:avLst/>
          </a:prstGeom>
        </p:spPr>
        <p:txBody>
          <a:bodyPr wrap="square">
            <a:spAutoFit/>
          </a:bodyPr>
          <a:lstStyle/>
          <a:p>
            <a:pPr algn="ctr"/>
            <a:r>
              <a:rPr lang="eu-ES" sz="1050" b="1" dirty="0" smtClean="0"/>
              <a:t>Komunikazioa eta zabalkuntza </a:t>
            </a:r>
            <a:endParaRPr lang="eu-ES" sz="1050" b="1" dirty="0"/>
          </a:p>
        </p:txBody>
      </p:sp>
      <p:sp>
        <p:nvSpPr>
          <p:cNvPr id="34" name="Rectangle 61"/>
          <p:cNvSpPr/>
          <p:nvPr/>
        </p:nvSpPr>
        <p:spPr>
          <a:xfrm>
            <a:off x="3729485" y="2198051"/>
            <a:ext cx="1546240" cy="253916"/>
          </a:xfrm>
          <a:prstGeom prst="rect">
            <a:avLst/>
          </a:prstGeom>
        </p:spPr>
        <p:txBody>
          <a:bodyPr wrap="square">
            <a:spAutoFit/>
          </a:bodyPr>
          <a:lstStyle/>
          <a:p>
            <a:pPr algn="ctr"/>
            <a:r>
              <a:rPr lang="eu-ES" sz="1050" b="1" dirty="0" smtClean="0"/>
              <a:t>Kultura Aniztasuna</a:t>
            </a:r>
            <a:endParaRPr lang="eu-ES" sz="1050" b="1" dirty="0"/>
          </a:p>
        </p:txBody>
      </p:sp>
      <p:sp>
        <p:nvSpPr>
          <p:cNvPr id="35" name="Rectangle 36"/>
          <p:cNvSpPr/>
          <p:nvPr/>
        </p:nvSpPr>
        <p:spPr>
          <a:xfrm>
            <a:off x="2066674" y="5640473"/>
            <a:ext cx="745111" cy="431528"/>
          </a:xfrm>
          <a:prstGeom prst="rect">
            <a:avLst/>
          </a:prstGeom>
        </p:spPr>
        <p:txBody>
          <a:bodyPr wrap="square">
            <a:spAutoFit/>
          </a:bodyPr>
          <a:lstStyle/>
          <a:p>
            <a:pPr algn="ctr">
              <a:lnSpc>
                <a:spcPts val="2400"/>
              </a:lnSpc>
            </a:pPr>
            <a:r>
              <a:rPr lang="en-IN" sz="3200" b="1" dirty="0" smtClean="0">
                <a:solidFill>
                  <a:schemeClr val="bg1"/>
                </a:solidFill>
              </a:rPr>
              <a:t>01</a:t>
            </a:r>
            <a:endParaRPr lang="en-IN" sz="3200" b="1" dirty="0">
              <a:solidFill>
                <a:schemeClr val="bg1"/>
              </a:solidFill>
            </a:endParaRPr>
          </a:p>
        </p:txBody>
      </p:sp>
      <p:sp>
        <p:nvSpPr>
          <p:cNvPr id="36" name="Rectangle 37"/>
          <p:cNvSpPr/>
          <p:nvPr/>
        </p:nvSpPr>
        <p:spPr>
          <a:xfrm>
            <a:off x="3529818" y="5640473"/>
            <a:ext cx="745111" cy="445058"/>
          </a:xfrm>
          <a:prstGeom prst="rect">
            <a:avLst/>
          </a:prstGeom>
        </p:spPr>
        <p:txBody>
          <a:bodyPr wrap="square">
            <a:spAutoFit/>
          </a:bodyPr>
          <a:lstStyle/>
          <a:p>
            <a:pPr algn="ctr">
              <a:lnSpc>
                <a:spcPts val="2400"/>
              </a:lnSpc>
            </a:pPr>
            <a:r>
              <a:rPr lang="en-IN" sz="3200" b="1" dirty="0" smtClean="0">
                <a:solidFill>
                  <a:schemeClr val="bg1"/>
                </a:solidFill>
              </a:rPr>
              <a:t>02</a:t>
            </a:r>
            <a:endParaRPr lang="en-IN" sz="3200" b="1" dirty="0">
              <a:solidFill>
                <a:schemeClr val="bg1"/>
              </a:solidFill>
            </a:endParaRPr>
          </a:p>
        </p:txBody>
      </p:sp>
      <p:sp>
        <p:nvSpPr>
          <p:cNvPr id="37" name="Rectangle 38"/>
          <p:cNvSpPr/>
          <p:nvPr/>
        </p:nvSpPr>
        <p:spPr>
          <a:xfrm>
            <a:off x="5037294" y="5639131"/>
            <a:ext cx="745111" cy="445058"/>
          </a:xfrm>
          <a:prstGeom prst="rect">
            <a:avLst/>
          </a:prstGeom>
        </p:spPr>
        <p:txBody>
          <a:bodyPr wrap="square">
            <a:spAutoFit/>
          </a:bodyPr>
          <a:lstStyle/>
          <a:p>
            <a:pPr algn="ctr">
              <a:lnSpc>
                <a:spcPts val="2400"/>
              </a:lnSpc>
            </a:pPr>
            <a:r>
              <a:rPr lang="en-IN" sz="3200" b="1" dirty="0" smtClean="0">
                <a:solidFill>
                  <a:schemeClr val="bg1"/>
                </a:solidFill>
              </a:rPr>
              <a:t>03</a:t>
            </a:r>
            <a:endParaRPr lang="en-IN" sz="3200" b="1" dirty="0">
              <a:solidFill>
                <a:schemeClr val="bg1"/>
              </a:solidFill>
            </a:endParaRPr>
          </a:p>
        </p:txBody>
      </p:sp>
      <p:sp>
        <p:nvSpPr>
          <p:cNvPr id="38" name="Rectangle 39"/>
          <p:cNvSpPr/>
          <p:nvPr/>
        </p:nvSpPr>
        <p:spPr>
          <a:xfrm>
            <a:off x="6544770" y="5637789"/>
            <a:ext cx="745111" cy="445058"/>
          </a:xfrm>
          <a:prstGeom prst="rect">
            <a:avLst/>
          </a:prstGeom>
        </p:spPr>
        <p:txBody>
          <a:bodyPr wrap="square">
            <a:spAutoFit/>
          </a:bodyPr>
          <a:lstStyle/>
          <a:p>
            <a:pPr algn="ctr">
              <a:lnSpc>
                <a:spcPts val="2400"/>
              </a:lnSpc>
            </a:pPr>
            <a:r>
              <a:rPr lang="en-IN" sz="3200" b="1" dirty="0" smtClean="0">
                <a:solidFill>
                  <a:schemeClr val="bg1"/>
                </a:solidFill>
              </a:rPr>
              <a:t>04</a:t>
            </a:r>
            <a:endParaRPr lang="en-IN" sz="3200" b="1" dirty="0">
              <a:solidFill>
                <a:schemeClr val="bg1"/>
              </a:solidFill>
            </a:endParaRPr>
          </a:p>
        </p:txBody>
      </p:sp>
      <p:sp>
        <p:nvSpPr>
          <p:cNvPr id="39" name="Rectangle 40"/>
          <p:cNvSpPr/>
          <p:nvPr/>
        </p:nvSpPr>
        <p:spPr>
          <a:xfrm>
            <a:off x="8052246" y="5636447"/>
            <a:ext cx="745111" cy="445058"/>
          </a:xfrm>
          <a:prstGeom prst="rect">
            <a:avLst/>
          </a:prstGeom>
        </p:spPr>
        <p:txBody>
          <a:bodyPr wrap="square">
            <a:spAutoFit/>
          </a:bodyPr>
          <a:lstStyle/>
          <a:p>
            <a:pPr algn="ctr">
              <a:lnSpc>
                <a:spcPts val="2400"/>
              </a:lnSpc>
            </a:pPr>
            <a:r>
              <a:rPr lang="en-IN" sz="3200" b="1" dirty="0" smtClean="0">
                <a:solidFill>
                  <a:schemeClr val="bg1"/>
                </a:solidFill>
              </a:rPr>
              <a:t>05</a:t>
            </a:r>
            <a:endParaRPr lang="en-IN" sz="3200" b="1" dirty="0">
              <a:solidFill>
                <a:schemeClr val="bg1"/>
              </a:solidFill>
            </a:endParaRPr>
          </a:p>
        </p:txBody>
      </p:sp>
      <p:grpSp>
        <p:nvGrpSpPr>
          <p:cNvPr id="40" name="Group 111"/>
          <p:cNvGrpSpPr>
            <a:grpSpLocks noChangeAspect="1"/>
          </p:cNvGrpSpPr>
          <p:nvPr/>
        </p:nvGrpSpPr>
        <p:grpSpPr bwMode="auto">
          <a:xfrm>
            <a:off x="3252974" y="4224996"/>
            <a:ext cx="410334" cy="282568"/>
            <a:chOff x="2303" y="1323"/>
            <a:chExt cx="1108" cy="763"/>
          </a:xfrm>
          <a:solidFill>
            <a:schemeClr val="bg1"/>
          </a:solidFill>
        </p:grpSpPr>
        <p:sp>
          <p:nvSpPr>
            <p:cNvPr id="41" name="Freeform 112"/>
            <p:cNvSpPr>
              <a:spLocks/>
            </p:cNvSpPr>
            <p:nvPr/>
          </p:nvSpPr>
          <p:spPr bwMode="auto">
            <a:xfrm>
              <a:off x="2608" y="1804"/>
              <a:ext cx="516" cy="282"/>
            </a:xfrm>
            <a:custGeom>
              <a:avLst/>
              <a:gdLst>
                <a:gd name="T0" fmla="*/ 212 w 217"/>
                <a:gd name="T1" fmla="*/ 118 h 118"/>
                <a:gd name="T2" fmla="*/ 2 w 217"/>
                <a:gd name="T3" fmla="*/ 118 h 118"/>
                <a:gd name="T4" fmla="*/ 110 w 217"/>
                <a:gd name="T5" fmla="*/ 2 h 118"/>
                <a:gd name="T6" fmla="*/ 212 w 217"/>
                <a:gd name="T7" fmla="*/ 118 h 118"/>
              </a:gdLst>
              <a:ahLst/>
              <a:cxnLst>
                <a:cxn ang="0">
                  <a:pos x="T0" y="T1"/>
                </a:cxn>
                <a:cxn ang="0">
                  <a:pos x="T2" y="T3"/>
                </a:cxn>
                <a:cxn ang="0">
                  <a:pos x="T4" y="T5"/>
                </a:cxn>
                <a:cxn ang="0">
                  <a:pos x="T6" y="T7"/>
                </a:cxn>
              </a:cxnLst>
              <a:rect l="0" t="0" r="r" b="b"/>
              <a:pathLst>
                <a:path w="217" h="118">
                  <a:moveTo>
                    <a:pt x="212" y="118"/>
                  </a:moveTo>
                  <a:cubicBezTo>
                    <a:pt x="142" y="118"/>
                    <a:pt x="72" y="118"/>
                    <a:pt x="2" y="118"/>
                  </a:cubicBezTo>
                  <a:cubicBezTo>
                    <a:pt x="0" y="56"/>
                    <a:pt x="52" y="0"/>
                    <a:pt x="110" y="2"/>
                  </a:cubicBezTo>
                  <a:cubicBezTo>
                    <a:pt x="166" y="3"/>
                    <a:pt x="217" y="60"/>
                    <a:pt x="212"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113"/>
            <p:cNvSpPr>
              <a:spLocks/>
            </p:cNvSpPr>
            <p:nvPr/>
          </p:nvSpPr>
          <p:spPr bwMode="auto">
            <a:xfrm>
              <a:off x="2303" y="1628"/>
              <a:ext cx="443" cy="286"/>
            </a:xfrm>
            <a:custGeom>
              <a:avLst/>
              <a:gdLst>
                <a:gd name="T0" fmla="*/ 4 w 186"/>
                <a:gd name="T1" fmla="*/ 120 h 120"/>
                <a:gd name="T2" fmla="*/ 88 w 186"/>
                <a:gd name="T3" fmla="*/ 7 h 120"/>
                <a:gd name="T4" fmla="*/ 186 w 186"/>
                <a:gd name="T5" fmla="*/ 73 h 120"/>
                <a:gd name="T6" fmla="*/ 143 w 186"/>
                <a:gd name="T7" fmla="*/ 115 h 120"/>
                <a:gd name="T8" fmla="*/ 133 w 186"/>
                <a:gd name="T9" fmla="*/ 120 h 120"/>
                <a:gd name="T10" fmla="*/ 4 w 186"/>
                <a:gd name="T11" fmla="*/ 120 h 120"/>
              </a:gdLst>
              <a:ahLst/>
              <a:cxnLst>
                <a:cxn ang="0">
                  <a:pos x="T0" y="T1"/>
                </a:cxn>
                <a:cxn ang="0">
                  <a:pos x="T2" y="T3"/>
                </a:cxn>
                <a:cxn ang="0">
                  <a:pos x="T4" y="T5"/>
                </a:cxn>
                <a:cxn ang="0">
                  <a:pos x="T6" y="T7"/>
                </a:cxn>
                <a:cxn ang="0">
                  <a:pos x="T8" y="T9"/>
                </a:cxn>
                <a:cxn ang="0">
                  <a:pos x="T10" y="T11"/>
                </a:cxn>
              </a:cxnLst>
              <a:rect l="0" t="0" r="r" b="b"/>
              <a:pathLst>
                <a:path w="186" h="120">
                  <a:moveTo>
                    <a:pt x="4" y="120"/>
                  </a:moveTo>
                  <a:cubicBezTo>
                    <a:pt x="0" y="68"/>
                    <a:pt x="39" y="15"/>
                    <a:pt x="88" y="7"/>
                  </a:cubicBezTo>
                  <a:cubicBezTo>
                    <a:pt x="130" y="0"/>
                    <a:pt x="176" y="31"/>
                    <a:pt x="186" y="73"/>
                  </a:cubicBezTo>
                  <a:cubicBezTo>
                    <a:pt x="172" y="87"/>
                    <a:pt x="158" y="101"/>
                    <a:pt x="143" y="115"/>
                  </a:cubicBezTo>
                  <a:cubicBezTo>
                    <a:pt x="140" y="117"/>
                    <a:pt x="136" y="120"/>
                    <a:pt x="133" y="120"/>
                  </a:cubicBezTo>
                  <a:cubicBezTo>
                    <a:pt x="90" y="120"/>
                    <a:pt x="47" y="120"/>
                    <a:pt x="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114"/>
            <p:cNvSpPr>
              <a:spLocks/>
            </p:cNvSpPr>
            <p:nvPr/>
          </p:nvSpPr>
          <p:spPr bwMode="auto">
            <a:xfrm>
              <a:off x="2974" y="1630"/>
              <a:ext cx="437" cy="291"/>
            </a:xfrm>
            <a:custGeom>
              <a:avLst/>
              <a:gdLst>
                <a:gd name="T0" fmla="*/ 180 w 184"/>
                <a:gd name="T1" fmla="*/ 121 h 122"/>
                <a:gd name="T2" fmla="*/ 55 w 184"/>
                <a:gd name="T3" fmla="*/ 121 h 122"/>
                <a:gd name="T4" fmla="*/ 46 w 184"/>
                <a:gd name="T5" fmla="*/ 115 h 122"/>
                <a:gd name="T6" fmla="*/ 0 w 184"/>
                <a:gd name="T7" fmla="*/ 70 h 122"/>
                <a:gd name="T8" fmla="*/ 96 w 184"/>
                <a:gd name="T9" fmla="*/ 6 h 122"/>
                <a:gd name="T10" fmla="*/ 180 w 184"/>
                <a:gd name="T11" fmla="*/ 121 h 122"/>
              </a:gdLst>
              <a:ahLst/>
              <a:cxnLst>
                <a:cxn ang="0">
                  <a:pos x="T0" y="T1"/>
                </a:cxn>
                <a:cxn ang="0">
                  <a:pos x="T2" y="T3"/>
                </a:cxn>
                <a:cxn ang="0">
                  <a:pos x="T4" y="T5"/>
                </a:cxn>
                <a:cxn ang="0">
                  <a:pos x="T6" y="T7"/>
                </a:cxn>
                <a:cxn ang="0">
                  <a:pos x="T8" y="T9"/>
                </a:cxn>
                <a:cxn ang="0">
                  <a:pos x="T10" y="T11"/>
                </a:cxn>
              </a:cxnLst>
              <a:rect l="0" t="0" r="r" b="b"/>
              <a:pathLst>
                <a:path w="184" h="122">
                  <a:moveTo>
                    <a:pt x="180" y="121"/>
                  </a:moveTo>
                  <a:cubicBezTo>
                    <a:pt x="139" y="121"/>
                    <a:pt x="97" y="122"/>
                    <a:pt x="55" y="121"/>
                  </a:cubicBezTo>
                  <a:cubicBezTo>
                    <a:pt x="52" y="121"/>
                    <a:pt x="49" y="117"/>
                    <a:pt x="46" y="115"/>
                  </a:cubicBezTo>
                  <a:cubicBezTo>
                    <a:pt x="31" y="100"/>
                    <a:pt x="16" y="86"/>
                    <a:pt x="0" y="70"/>
                  </a:cubicBezTo>
                  <a:cubicBezTo>
                    <a:pt x="11" y="23"/>
                    <a:pt x="64" y="0"/>
                    <a:pt x="96" y="6"/>
                  </a:cubicBezTo>
                  <a:cubicBezTo>
                    <a:pt x="145" y="15"/>
                    <a:pt x="184" y="68"/>
                    <a:pt x="180"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15"/>
            <p:cNvSpPr>
              <a:spLocks/>
            </p:cNvSpPr>
            <p:nvPr/>
          </p:nvSpPr>
          <p:spPr bwMode="auto">
            <a:xfrm>
              <a:off x="2710" y="1483"/>
              <a:ext cx="297" cy="293"/>
            </a:xfrm>
            <a:custGeom>
              <a:avLst/>
              <a:gdLst>
                <a:gd name="T0" fmla="*/ 0 w 125"/>
                <a:gd name="T1" fmla="*/ 61 h 123"/>
                <a:gd name="T2" fmla="*/ 63 w 125"/>
                <a:gd name="T3" fmla="*/ 0 h 123"/>
                <a:gd name="T4" fmla="*/ 124 w 125"/>
                <a:gd name="T5" fmla="*/ 63 h 123"/>
                <a:gd name="T6" fmla="*/ 62 w 125"/>
                <a:gd name="T7" fmla="*/ 123 h 123"/>
                <a:gd name="T8" fmla="*/ 0 w 125"/>
                <a:gd name="T9" fmla="*/ 61 h 123"/>
              </a:gdLst>
              <a:ahLst/>
              <a:cxnLst>
                <a:cxn ang="0">
                  <a:pos x="T0" y="T1"/>
                </a:cxn>
                <a:cxn ang="0">
                  <a:pos x="T2" y="T3"/>
                </a:cxn>
                <a:cxn ang="0">
                  <a:pos x="T4" y="T5"/>
                </a:cxn>
                <a:cxn ang="0">
                  <a:pos x="T6" y="T7"/>
                </a:cxn>
                <a:cxn ang="0">
                  <a:pos x="T8" y="T9"/>
                </a:cxn>
              </a:cxnLst>
              <a:rect l="0" t="0" r="r" b="b"/>
              <a:pathLst>
                <a:path w="125" h="123">
                  <a:moveTo>
                    <a:pt x="0" y="61"/>
                  </a:moveTo>
                  <a:cubicBezTo>
                    <a:pt x="0" y="26"/>
                    <a:pt x="27" y="0"/>
                    <a:pt x="63" y="0"/>
                  </a:cubicBezTo>
                  <a:cubicBezTo>
                    <a:pt x="97" y="0"/>
                    <a:pt x="125" y="28"/>
                    <a:pt x="124" y="63"/>
                  </a:cubicBezTo>
                  <a:cubicBezTo>
                    <a:pt x="123" y="96"/>
                    <a:pt x="96" y="123"/>
                    <a:pt x="62" y="123"/>
                  </a:cubicBezTo>
                  <a:cubicBezTo>
                    <a:pt x="28" y="123"/>
                    <a:pt x="0" y="95"/>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116"/>
            <p:cNvSpPr>
              <a:spLocks/>
            </p:cNvSpPr>
            <p:nvPr/>
          </p:nvSpPr>
          <p:spPr bwMode="auto">
            <a:xfrm>
              <a:off x="3031" y="1323"/>
              <a:ext cx="276" cy="291"/>
            </a:xfrm>
            <a:custGeom>
              <a:avLst/>
              <a:gdLst>
                <a:gd name="T0" fmla="*/ 115 w 116"/>
                <a:gd name="T1" fmla="*/ 62 h 122"/>
                <a:gd name="T2" fmla="*/ 57 w 116"/>
                <a:gd name="T3" fmla="*/ 121 h 122"/>
                <a:gd name="T4" fmla="*/ 1 w 116"/>
                <a:gd name="T5" fmla="*/ 58 h 122"/>
                <a:gd name="T6" fmla="*/ 60 w 116"/>
                <a:gd name="T7" fmla="*/ 1 h 122"/>
                <a:gd name="T8" fmla="*/ 115 w 116"/>
                <a:gd name="T9" fmla="*/ 62 h 122"/>
              </a:gdLst>
              <a:ahLst/>
              <a:cxnLst>
                <a:cxn ang="0">
                  <a:pos x="T0" y="T1"/>
                </a:cxn>
                <a:cxn ang="0">
                  <a:pos x="T2" y="T3"/>
                </a:cxn>
                <a:cxn ang="0">
                  <a:pos x="T4" y="T5"/>
                </a:cxn>
                <a:cxn ang="0">
                  <a:pos x="T6" y="T7"/>
                </a:cxn>
                <a:cxn ang="0">
                  <a:pos x="T8" y="T9"/>
                </a:cxn>
              </a:cxnLst>
              <a:rect l="0" t="0" r="r" b="b"/>
              <a:pathLst>
                <a:path w="116" h="122">
                  <a:moveTo>
                    <a:pt x="115" y="62"/>
                  </a:moveTo>
                  <a:cubicBezTo>
                    <a:pt x="114" y="95"/>
                    <a:pt x="88" y="122"/>
                    <a:pt x="57" y="121"/>
                  </a:cubicBezTo>
                  <a:cubicBezTo>
                    <a:pt x="25" y="121"/>
                    <a:pt x="0" y="92"/>
                    <a:pt x="1" y="58"/>
                  </a:cubicBezTo>
                  <a:cubicBezTo>
                    <a:pt x="2" y="25"/>
                    <a:pt x="28" y="0"/>
                    <a:pt x="60" y="1"/>
                  </a:cubicBezTo>
                  <a:cubicBezTo>
                    <a:pt x="91" y="2"/>
                    <a:pt x="116" y="29"/>
                    <a:pt x="11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117"/>
            <p:cNvSpPr>
              <a:spLocks/>
            </p:cNvSpPr>
            <p:nvPr/>
          </p:nvSpPr>
          <p:spPr bwMode="auto">
            <a:xfrm>
              <a:off x="2396" y="1325"/>
              <a:ext cx="276" cy="286"/>
            </a:xfrm>
            <a:custGeom>
              <a:avLst/>
              <a:gdLst>
                <a:gd name="T0" fmla="*/ 58 w 116"/>
                <a:gd name="T1" fmla="*/ 120 h 120"/>
                <a:gd name="T2" fmla="*/ 1 w 116"/>
                <a:gd name="T3" fmla="*/ 60 h 120"/>
                <a:gd name="T4" fmla="*/ 59 w 116"/>
                <a:gd name="T5" fmla="*/ 1 h 120"/>
                <a:gd name="T6" fmla="*/ 116 w 116"/>
                <a:gd name="T7" fmla="*/ 61 h 120"/>
                <a:gd name="T8" fmla="*/ 58 w 116"/>
                <a:gd name="T9" fmla="*/ 120 h 120"/>
              </a:gdLst>
              <a:ahLst/>
              <a:cxnLst>
                <a:cxn ang="0">
                  <a:pos x="T0" y="T1"/>
                </a:cxn>
                <a:cxn ang="0">
                  <a:pos x="T2" y="T3"/>
                </a:cxn>
                <a:cxn ang="0">
                  <a:pos x="T4" y="T5"/>
                </a:cxn>
                <a:cxn ang="0">
                  <a:pos x="T6" y="T7"/>
                </a:cxn>
                <a:cxn ang="0">
                  <a:pos x="T8" y="T9"/>
                </a:cxn>
              </a:cxnLst>
              <a:rect l="0" t="0" r="r" b="b"/>
              <a:pathLst>
                <a:path w="116" h="120">
                  <a:moveTo>
                    <a:pt x="58" y="120"/>
                  </a:moveTo>
                  <a:cubicBezTo>
                    <a:pt x="27" y="119"/>
                    <a:pt x="0" y="91"/>
                    <a:pt x="1" y="60"/>
                  </a:cubicBezTo>
                  <a:cubicBezTo>
                    <a:pt x="2" y="27"/>
                    <a:pt x="28" y="0"/>
                    <a:pt x="59" y="1"/>
                  </a:cubicBezTo>
                  <a:cubicBezTo>
                    <a:pt x="90" y="1"/>
                    <a:pt x="116" y="28"/>
                    <a:pt x="116" y="61"/>
                  </a:cubicBezTo>
                  <a:cubicBezTo>
                    <a:pt x="116" y="93"/>
                    <a:pt x="89" y="120"/>
                    <a:pt x="58"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47" name="Group 19"/>
          <p:cNvGrpSpPr>
            <a:grpSpLocks noChangeAspect="1"/>
          </p:cNvGrpSpPr>
          <p:nvPr/>
        </p:nvGrpSpPr>
        <p:grpSpPr bwMode="auto">
          <a:xfrm>
            <a:off x="5274654" y="4167453"/>
            <a:ext cx="330362" cy="279005"/>
            <a:chOff x="-1116" y="868"/>
            <a:chExt cx="669" cy="565"/>
          </a:xfrm>
          <a:solidFill>
            <a:schemeClr val="bg1"/>
          </a:solidFill>
        </p:grpSpPr>
        <p:sp>
          <p:nvSpPr>
            <p:cNvPr id="48" name="Freeform 20"/>
            <p:cNvSpPr>
              <a:spLocks/>
            </p:cNvSpPr>
            <p:nvPr/>
          </p:nvSpPr>
          <p:spPr bwMode="auto">
            <a:xfrm>
              <a:off x="-1116" y="868"/>
              <a:ext cx="452" cy="565"/>
            </a:xfrm>
            <a:custGeom>
              <a:avLst/>
              <a:gdLst>
                <a:gd name="T0" fmla="*/ 86 w 189"/>
                <a:gd name="T1" fmla="*/ 111 h 236"/>
                <a:gd name="T2" fmla="*/ 71 w 189"/>
                <a:gd name="T3" fmla="*/ 69 h 236"/>
                <a:gd name="T4" fmla="*/ 107 w 189"/>
                <a:gd name="T5" fmla="*/ 9 h 236"/>
                <a:gd name="T6" fmla="*/ 174 w 189"/>
                <a:gd name="T7" fmla="*/ 30 h 236"/>
                <a:gd name="T8" fmla="*/ 171 w 189"/>
                <a:gd name="T9" fmla="*/ 100 h 236"/>
                <a:gd name="T10" fmla="*/ 154 w 189"/>
                <a:gd name="T11" fmla="*/ 149 h 236"/>
                <a:gd name="T12" fmla="*/ 148 w 189"/>
                <a:gd name="T13" fmla="*/ 164 h 236"/>
                <a:gd name="T14" fmla="*/ 117 w 189"/>
                <a:gd name="T15" fmla="*/ 234 h 236"/>
                <a:gd name="T16" fmla="*/ 27 w 189"/>
                <a:gd name="T17" fmla="*/ 234 h 236"/>
                <a:gd name="T18" fmla="*/ 8 w 189"/>
                <a:gd name="T19" fmla="*/ 192 h 236"/>
                <a:gd name="T20" fmla="*/ 75 w 189"/>
                <a:gd name="T21" fmla="*/ 116 h 236"/>
                <a:gd name="T22" fmla="*/ 86 w 189"/>
                <a:gd name="T23" fmla="*/ 1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236">
                  <a:moveTo>
                    <a:pt x="86" y="111"/>
                  </a:moveTo>
                  <a:cubicBezTo>
                    <a:pt x="81" y="96"/>
                    <a:pt x="73" y="83"/>
                    <a:pt x="71" y="69"/>
                  </a:cubicBezTo>
                  <a:cubicBezTo>
                    <a:pt x="67" y="41"/>
                    <a:pt x="82" y="18"/>
                    <a:pt x="107" y="9"/>
                  </a:cubicBezTo>
                  <a:cubicBezTo>
                    <a:pt x="131" y="0"/>
                    <a:pt x="158" y="9"/>
                    <a:pt x="174" y="30"/>
                  </a:cubicBezTo>
                  <a:cubicBezTo>
                    <a:pt x="189" y="50"/>
                    <a:pt x="189" y="80"/>
                    <a:pt x="171" y="100"/>
                  </a:cubicBezTo>
                  <a:cubicBezTo>
                    <a:pt x="158" y="115"/>
                    <a:pt x="152" y="130"/>
                    <a:pt x="154" y="149"/>
                  </a:cubicBezTo>
                  <a:cubicBezTo>
                    <a:pt x="155" y="154"/>
                    <a:pt x="152" y="161"/>
                    <a:pt x="148" y="164"/>
                  </a:cubicBezTo>
                  <a:cubicBezTo>
                    <a:pt x="128" y="183"/>
                    <a:pt x="116" y="204"/>
                    <a:pt x="117" y="234"/>
                  </a:cubicBezTo>
                  <a:cubicBezTo>
                    <a:pt x="87" y="234"/>
                    <a:pt x="57" y="236"/>
                    <a:pt x="27" y="234"/>
                  </a:cubicBezTo>
                  <a:cubicBezTo>
                    <a:pt x="8" y="232"/>
                    <a:pt x="0" y="214"/>
                    <a:pt x="8" y="192"/>
                  </a:cubicBezTo>
                  <a:cubicBezTo>
                    <a:pt x="20" y="158"/>
                    <a:pt x="42" y="132"/>
                    <a:pt x="75" y="116"/>
                  </a:cubicBezTo>
                  <a:cubicBezTo>
                    <a:pt x="79" y="114"/>
                    <a:pt x="83" y="112"/>
                    <a:pt x="86"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49" name="Freeform 21"/>
            <p:cNvSpPr>
              <a:spLocks/>
            </p:cNvSpPr>
            <p:nvPr/>
          </p:nvSpPr>
          <p:spPr bwMode="auto">
            <a:xfrm>
              <a:off x="-798" y="1117"/>
              <a:ext cx="351" cy="316"/>
            </a:xfrm>
            <a:custGeom>
              <a:avLst/>
              <a:gdLst>
                <a:gd name="T0" fmla="*/ 98 w 147"/>
                <a:gd name="T1" fmla="*/ 56 h 132"/>
                <a:gd name="T2" fmla="*/ 137 w 147"/>
                <a:gd name="T3" fmla="*/ 104 h 132"/>
                <a:gd name="T4" fmla="*/ 121 w 147"/>
                <a:gd name="T5" fmla="*/ 131 h 132"/>
                <a:gd name="T6" fmla="*/ 25 w 147"/>
                <a:gd name="T7" fmla="*/ 131 h 132"/>
                <a:gd name="T8" fmla="*/ 8 w 147"/>
                <a:gd name="T9" fmla="*/ 105 h 132"/>
                <a:gd name="T10" fmla="*/ 47 w 147"/>
                <a:gd name="T11" fmla="*/ 56 h 132"/>
                <a:gd name="T12" fmla="*/ 43 w 147"/>
                <a:gd name="T13" fmla="*/ 26 h 132"/>
                <a:gd name="T14" fmla="*/ 53 w 147"/>
                <a:gd name="T15" fmla="*/ 10 h 132"/>
                <a:gd name="T16" fmla="*/ 92 w 147"/>
                <a:gd name="T17" fmla="*/ 10 h 132"/>
                <a:gd name="T18" fmla="*/ 98 w 147"/>
                <a:gd name="T19" fmla="*/ 5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32">
                  <a:moveTo>
                    <a:pt x="98" y="56"/>
                  </a:moveTo>
                  <a:cubicBezTo>
                    <a:pt x="112" y="73"/>
                    <a:pt x="127" y="87"/>
                    <a:pt x="137" y="104"/>
                  </a:cubicBezTo>
                  <a:cubicBezTo>
                    <a:pt x="147" y="120"/>
                    <a:pt x="140" y="131"/>
                    <a:pt x="121" y="131"/>
                  </a:cubicBezTo>
                  <a:cubicBezTo>
                    <a:pt x="89" y="132"/>
                    <a:pt x="57" y="132"/>
                    <a:pt x="25" y="131"/>
                  </a:cubicBezTo>
                  <a:cubicBezTo>
                    <a:pt x="7" y="131"/>
                    <a:pt x="0" y="120"/>
                    <a:pt x="8" y="105"/>
                  </a:cubicBezTo>
                  <a:cubicBezTo>
                    <a:pt x="18" y="88"/>
                    <a:pt x="33" y="74"/>
                    <a:pt x="47" y="56"/>
                  </a:cubicBezTo>
                  <a:cubicBezTo>
                    <a:pt x="46" y="50"/>
                    <a:pt x="43" y="38"/>
                    <a:pt x="43" y="26"/>
                  </a:cubicBezTo>
                  <a:cubicBezTo>
                    <a:pt x="43" y="21"/>
                    <a:pt x="49" y="14"/>
                    <a:pt x="53" y="10"/>
                  </a:cubicBezTo>
                  <a:cubicBezTo>
                    <a:pt x="66" y="1"/>
                    <a:pt x="79" y="0"/>
                    <a:pt x="92" y="10"/>
                  </a:cubicBezTo>
                  <a:cubicBezTo>
                    <a:pt x="107" y="21"/>
                    <a:pt x="108" y="35"/>
                    <a:pt x="98"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pSp>
      <p:grpSp>
        <p:nvGrpSpPr>
          <p:cNvPr id="50" name="Group 4"/>
          <p:cNvGrpSpPr>
            <a:grpSpLocks noChangeAspect="1"/>
          </p:cNvGrpSpPr>
          <p:nvPr/>
        </p:nvGrpSpPr>
        <p:grpSpPr bwMode="auto">
          <a:xfrm>
            <a:off x="7290552" y="4153645"/>
            <a:ext cx="306296" cy="306868"/>
            <a:chOff x="-1748" y="1085"/>
            <a:chExt cx="1604" cy="1607"/>
          </a:xfrm>
          <a:solidFill>
            <a:schemeClr val="bg1"/>
          </a:solidFill>
        </p:grpSpPr>
        <p:sp>
          <p:nvSpPr>
            <p:cNvPr id="51" name="Freeform 5"/>
            <p:cNvSpPr>
              <a:spLocks/>
            </p:cNvSpPr>
            <p:nvPr/>
          </p:nvSpPr>
          <p:spPr bwMode="auto">
            <a:xfrm>
              <a:off x="-1710" y="1525"/>
              <a:ext cx="648" cy="1167"/>
            </a:xfrm>
            <a:custGeom>
              <a:avLst/>
              <a:gdLst>
                <a:gd name="T0" fmla="*/ 212 w 273"/>
                <a:gd name="T1" fmla="*/ 489 h 492"/>
                <a:gd name="T2" fmla="*/ 181 w 273"/>
                <a:gd name="T3" fmla="*/ 438 h 492"/>
                <a:gd name="T4" fmla="*/ 182 w 273"/>
                <a:gd name="T5" fmla="*/ 356 h 492"/>
                <a:gd name="T6" fmla="*/ 161 w 273"/>
                <a:gd name="T7" fmla="*/ 336 h 492"/>
                <a:gd name="T8" fmla="*/ 63 w 273"/>
                <a:gd name="T9" fmla="*/ 336 h 492"/>
                <a:gd name="T10" fmla="*/ 0 w 273"/>
                <a:gd name="T11" fmla="*/ 273 h 492"/>
                <a:gd name="T12" fmla="*/ 0 w 273"/>
                <a:gd name="T13" fmla="*/ 63 h 492"/>
                <a:gd name="T14" fmla="*/ 59 w 273"/>
                <a:gd name="T15" fmla="*/ 0 h 492"/>
                <a:gd name="T16" fmla="*/ 115 w 273"/>
                <a:gd name="T17" fmla="*/ 63 h 492"/>
                <a:gd name="T18" fmla="*/ 115 w 273"/>
                <a:gd name="T19" fmla="*/ 225 h 492"/>
                <a:gd name="T20" fmla="*/ 137 w 273"/>
                <a:gd name="T21" fmla="*/ 247 h 492"/>
                <a:gd name="T22" fmla="*/ 227 w 273"/>
                <a:gd name="T23" fmla="*/ 247 h 492"/>
                <a:gd name="T24" fmla="*/ 272 w 273"/>
                <a:gd name="T25" fmla="*/ 290 h 492"/>
                <a:gd name="T26" fmla="*/ 272 w 273"/>
                <a:gd name="T27" fmla="*/ 446 h 492"/>
                <a:gd name="T28" fmla="*/ 240 w 273"/>
                <a:gd name="T29" fmla="*/ 490 h 492"/>
                <a:gd name="T30" fmla="*/ 212 w 273"/>
                <a:gd name="T31" fmla="*/ 48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492">
                  <a:moveTo>
                    <a:pt x="212" y="489"/>
                  </a:moveTo>
                  <a:cubicBezTo>
                    <a:pt x="190" y="479"/>
                    <a:pt x="181" y="462"/>
                    <a:pt x="181" y="438"/>
                  </a:cubicBezTo>
                  <a:cubicBezTo>
                    <a:pt x="182" y="411"/>
                    <a:pt x="180" y="383"/>
                    <a:pt x="182" y="356"/>
                  </a:cubicBezTo>
                  <a:cubicBezTo>
                    <a:pt x="182" y="340"/>
                    <a:pt x="176" y="336"/>
                    <a:pt x="161" y="336"/>
                  </a:cubicBezTo>
                  <a:cubicBezTo>
                    <a:pt x="128" y="337"/>
                    <a:pt x="96" y="337"/>
                    <a:pt x="63" y="336"/>
                  </a:cubicBezTo>
                  <a:cubicBezTo>
                    <a:pt x="22" y="336"/>
                    <a:pt x="0" y="314"/>
                    <a:pt x="0" y="273"/>
                  </a:cubicBezTo>
                  <a:cubicBezTo>
                    <a:pt x="0" y="203"/>
                    <a:pt x="0" y="133"/>
                    <a:pt x="0" y="63"/>
                  </a:cubicBezTo>
                  <a:cubicBezTo>
                    <a:pt x="0" y="23"/>
                    <a:pt x="22" y="0"/>
                    <a:pt x="59" y="0"/>
                  </a:cubicBezTo>
                  <a:cubicBezTo>
                    <a:pt x="93" y="0"/>
                    <a:pt x="115" y="24"/>
                    <a:pt x="115" y="63"/>
                  </a:cubicBezTo>
                  <a:cubicBezTo>
                    <a:pt x="116" y="117"/>
                    <a:pt x="116" y="171"/>
                    <a:pt x="115" y="225"/>
                  </a:cubicBezTo>
                  <a:cubicBezTo>
                    <a:pt x="115" y="242"/>
                    <a:pt x="119" y="248"/>
                    <a:pt x="137" y="247"/>
                  </a:cubicBezTo>
                  <a:cubicBezTo>
                    <a:pt x="167" y="246"/>
                    <a:pt x="197" y="247"/>
                    <a:pt x="227" y="247"/>
                  </a:cubicBezTo>
                  <a:cubicBezTo>
                    <a:pt x="254" y="247"/>
                    <a:pt x="272" y="263"/>
                    <a:pt x="272" y="290"/>
                  </a:cubicBezTo>
                  <a:cubicBezTo>
                    <a:pt x="273" y="342"/>
                    <a:pt x="273" y="394"/>
                    <a:pt x="272" y="446"/>
                  </a:cubicBezTo>
                  <a:cubicBezTo>
                    <a:pt x="272" y="468"/>
                    <a:pt x="260" y="482"/>
                    <a:pt x="240" y="490"/>
                  </a:cubicBezTo>
                  <a:cubicBezTo>
                    <a:pt x="231" y="492"/>
                    <a:pt x="221" y="491"/>
                    <a:pt x="212"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2" name="Freeform 6"/>
            <p:cNvSpPr>
              <a:spLocks/>
            </p:cNvSpPr>
            <p:nvPr/>
          </p:nvSpPr>
          <p:spPr bwMode="auto">
            <a:xfrm>
              <a:off x="-830" y="1525"/>
              <a:ext cx="648" cy="1167"/>
            </a:xfrm>
            <a:custGeom>
              <a:avLst/>
              <a:gdLst>
                <a:gd name="T0" fmla="*/ 29 w 273"/>
                <a:gd name="T1" fmla="*/ 489 h 492"/>
                <a:gd name="T2" fmla="*/ 0 w 273"/>
                <a:gd name="T3" fmla="*/ 436 h 492"/>
                <a:gd name="T4" fmla="*/ 1 w 273"/>
                <a:gd name="T5" fmla="*/ 297 h 492"/>
                <a:gd name="T6" fmla="*/ 51 w 273"/>
                <a:gd name="T7" fmla="*/ 247 h 492"/>
                <a:gd name="T8" fmla="*/ 141 w 273"/>
                <a:gd name="T9" fmla="*/ 247 h 492"/>
                <a:gd name="T10" fmla="*/ 158 w 273"/>
                <a:gd name="T11" fmla="*/ 230 h 492"/>
                <a:gd name="T12" fmla="*/ 157 w 273"/>
                <a:gd name="T13" fmla="*/ 62 h 492"/>
                <a:gd name="T14" fmla="*/ 215 w 273"/>
                <a:gd name="T15" fmla="*/ 0 h 492"/>
                <a:gd name="T16" fmla="*/ 272 w 273"/>
                <a:gd name="T17" fmla="*/ 62 h 492"/>
                <a:gd name="T18" fmla="*/ 272 w 273"/>
                <a:gd name="T19" fmla="*/ 276 h 492"/>
                <a:gd name="T20" fmla="*/ 211 w 273"/>
                <a:gd name="T21" fmla="*/ 336 h 492"/>
                <a:gd name="T22" fmla="*/ 107 w 273"/>
                <a:gd name="T23" fmla="*/ 336 h 492"/>
                <a:gd name="T24" fmla="*/ 90 w 273"/>
                <a:gd name="T25" fmla="*/ 354 h 492"/>
                <a:gd name="T26" fmla="*/ 91 w 273"/>
                <a:gd name="T27" fmla="*/ 439 h 492"/>
                <a:gd name="T28" fmla="*/ 61 w 273"/>
                <a:gd name="T29" fmla="*/ 489 h 492"/>
                <a:gd name="T30" fmla="*/ 29 w 273"/>
                <a:gd name="T31" fmla="*/ 48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3" h="492">
                  <a:moveTo>
                    <a:pt x="29" y="489"/>
                  </a:moveTo>
                  <a:cubicBezTo>
                    <a:pt x="7" y="478"/>
                    <a:pt x="0" y="460"/>
                    <a:pt x="0" y="436"/>
                  </a:cubicBezTo>
                  <a:cubicBezTo>
                    <a:pt x="1" y="390"/>
                    <a:pt x="1" y="343"/>
                    <a:pt x="1" y="297"/>
                  </a:cubicBezTo>
                  <a:cubicBezTo>
                    <a:pt x="1" y="262"/>
                    <a:pt x="17" y="247"/>
                    <a:pt x="51" y="247"/>
                  </a:cubicBezTo>
                  <a:cubicBezTo>
                    <a:pt x="81" y="247"/>
                    <a:pt x="111" y="246"/>
                    <a:pt x="141" y="247"/>
                  </a:cubicBezTo>
                  <a:cubicBezTo>
                    <a:pt x="154" y="248"/>
                    <a:pt x="158" y="243"/>
                    <a:pt x="158" y="230"/>
                  </a:cubicBezTo>
                  <a:cubicBezTo>
                    <a:pt x="157" y="174"/>
                    <a:pt x="157" y="118"/>
                    <a:pt x="157" y="62"/>
                  </a:cubicBezTo>
                  <a:cubicBezTo>
                    <a:pt x="158" y="24"/>
                    <a:pt x="180" y="0"/>
                    <a:pt x="215" y="0"/>
                  </a:cubicBezTo>
                  <a:cubicBezTo>
                    <a:pt x="250" y="0"/>
                    <a:pt x="272" y="23"/>
                    <a:pt x="272" y="62"/>
                  </a:cubicBezTo>
                  <a:cubicBezTo>
                    <a:pt x="273" y="133"/>
                    <a:pt x="273" y="204"/>
                    <a:pt x="272" y="276"/>
                  </a:cubicBezTo>
                  <a:cubicBezTo>
                    <a:pt x="272" y="314"/>
                    <a:pt x="250" y="336"/>
                    <a:pt x="211" y="336"/>
                  </a:cubicBezTo>
                  <a:cubicBezTo>
                    <a:pt x="177" y="337"/>
                    <a:pt x="142" y="337"/>
                    <a:pt x="107" y="336"/>
                  </a:cubicBezTo>
                  <a:cubicBezTo>
                    <a:pt x="94" y="336"/>
                    <a:pt x="90" y="340"/>
                    <a:pt x="90" y="354"/>
                  </a:cubicBezTo>
                  <a:cubicBezTo>
                    <a:pt x="91" y="382"/>
                    <a:pt x="89" y="411"/>
                    <a:pt x="91" y="439"/>
                  </a:cubicBezTo>
                  <a:cubicBezTo>
                    <a:pt x="92" y="463"/>
                    <a:pt x="82" y="479"/>
                    <a:pt x="61" y="489"/>
                  </a:cubicBezTo>
                  <a:cubicBezTo>
                    <a:pt x="50" y="492"/>
                    <a:pt x="40" y="491"/>
                    <a:pt x="29" y="4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3" name="Freeform 7"/>
            <p:cNvSpPr>
              <a:spLocks/>
            </p:cNvSpPr>
            <p:nvPr/>
          </p:nvSpPr>
          <p:spPr bwMode="auto">
            <a:xfrm>
              <a:off x="-1278" y="1522"/>
              <a:ext cx="662" cy="254"/>
            </a:xfrm>
            <a:custGeom>
              <a:avLst/>
              <a:gdLst>
                <a:gd name="T0" fmla="*/ 140 w 279"/>
                <a:gd name="T1" fmla="*/ 106 h 107"/>
                <a:gd name="T2" fmla="*/ 18 w 279"/>
                <a:gd name="T3" fmla="*/ 107 h 107"/>
                <a:gd name="T4" fmla="*/ 1 w 279"/>
                <a:gd name="T5" fmla="*/ 90 h 107"/>
                <a:gd name="T6" fmla="*/ 2 w 279"/>
                <a:gd name="T7" fmla="*/ 48 h 107"/>
                <a:gd name="T8" fmla="*/ 34 w 279"/>
                <a:gd name="T9" fmla="*/ 7 h 107"/>
                <a:gd name="T10" fmla="*/ 91 w 279"/>
                <a:gd name="T11" fmla="*/ 6 h 107"/>
                <a:gd name="T12" fmla="*/ 115 w 279"/>
                <a:gd name="T13" fmla="*/ 31 h 107"/>
                <a:gd name="T14" fmla="*/ 164 w 279"/>
                <a:gd name="T15" fmla="*/ 31 h 107"/>
                <a:gd name="T16" fmla="*/ 188 w 279"/>
                <a:gd name="T17" fmla="*/ 6 h 107"/>
                <a:gd name="T18" fmla="*/ 252 w 279"/>
                <a:gd name="T19" fmla="*/ 9 h 107"/>
                <a:gd name="T20" fmla="*/ 278 w 279"/>
                <a:gd name="T21" fmla="*/ 48 h 107"/>
                <a:gd name="T22" fmla="*/ 278 w 279"/>
                <a:gd name="T23" fmla="*/ 90 h 107"/>
                <a:gd name="T24" fmla="*/ 262 w 279"/>
                <a:gd name="T25" fmla="*/ 107 h 107"/>
                <a:gd name="T26" fmla="*/ 140 w 279"/>
                <a:gd name="T27"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9" h="107">
                  <a:moveTo>
                    <a:pt x="140" y="106"/>
                  </a:moveTo>
                  <a:cubicBezTo>
                    <a:pt x="100" y="106"/>
                    <a:pt x="59" y="106"/>
                    <a:pt x="18" y="107"/>
                  </a:cubicBezTo>
                  <a:cubicBezTo>
                    <a:pt x="5" y="107"/>
                    <a:pt x="0" y="103"/>
                    <a:pt x="1" y="90"/>
                  </a:cubicBezTo>
                  <a:cubicBezTo>
                    <a:pt x="3" y="76"/>
                    <a:pt x="1" y="62"/>
                    <a:pt x="2" y="48"/>
                  </a:cubicBezTo>
                  <a:cubicBezTo>
                    <a:pt x="3" y="28"/>
                    <a:pt x="15" y="11"/>
                    <a:pt x="34" y="7"/>
                  </a:cubicBezTo>
                  <a:cubicBezTo>
                    <a:pt x="53" y="2"/>
                    <a:pt x="72" y="4"/>
                    <a:pt x="91" y="6"/>
                  </a:cubicBezTo>
                  <a:cubicBezTo>
                    <a:pt x="104" y="7"/>
                    <a:pt x="108" y="22"/>
                    <a:pt x="115" y="31"/>
                  </a:cubicBezTo>
                  <a:cubicBezTo>
                    <a:pt x="141" y="61"/>
                    <a:pt x="140" y="62"/>
                    <a:pt x="164" y="31"/>
                  </a:cubicBezTo>
                  <a:cubicBezTo>
                    <a:pt x="171" y="21"/>
                    <a:pt x="176" y="6"/>
                    <a:pt x="188" y="6"/>
                  </a:cubicBezTo>
                  <a:cubicBezTo>
                    <a:pt x="209" y="4"/>
                    <a:pt x="231" y="0"/>
                    <a:pt x="252" y="9"/>
                  </a:cubicBezTo>
                  <a:cubicBezTo>
                    <a:pt x="268" y="16"/>
                    <a:pt x="277" y="30"/>
                    <a:pt x="278" y="48"/>
                  </a:cubicBezTo>
                  <a:cubicBezTo>
                    <a:pt x="279" y="62"/>
                    <a:pt x="277" y="76"/>
                    <a:pt x="278" y="90"/>
                  </a:cubicBezTo>
                  <a:cubicBezTo>
                    <a:pt x="279" y="102"/>
                    <a:pt x="276" y="107"/>
                    <a:pt x="262" y="107"/>
                  </a:cubicBezTo>
                  <a:cubicBezTo>
                    <a:pt x="222" y="106"/>
                    <a:pt x="181" y="106"/>
                    <a:pt x="14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4" name="Freeform 8"/>
            <p:cNvSpPr>
              <a:spLocks/>
            </p:cNvSpPr>
            <p:nvPr/>
          </p:nvSpPr>
          <p:spPr bwMode="auto">
            <a:xfrm>
              <a:off x="-1122" y="1085"/>
              <a:ext cx="351" cy="356"/>
            </a:xfrm>
            <a:custGeom>
              <a:avLst/>
              <a:gdLst>
                <a:gd name="T0" fmla="*/ 73 w 148"/>
                <a:gd name="T1" fmla="*/ 150 h 150"/>
                <a:gd name="T2" fmla="*/ 0 w 148"/>
                <a:gd name="T3" fmla="*/ 76 h 150"/>
                <a:gd name="T4" fmla="*/ 75 w 148"/>
                <a:gd name="T5" fmla="*/ 1 h 150"/>
                <a:gd name="T6" fmla="*/ 148 w 148"/>
                <a:gd name="T7" fmla="*/ 76 h 150"/>
                <a:gd name="T8" fmla="*/ 73 w 148"/>
                <a:gd name="T9" fmla="*/ 150 h 150"/>
              </a:gdLst>
              <a:ahLst/>
              <a:cxnLst>
                <a:cxn ang="0">
                  <a:pos x="T0" y="T1"/>
                </a:cxn>
                <a:cxn ang="0">
                  <a:pos x="T2" y="T3"/>
                </a:cxn>
                <a:cxn ang="0">
                  <a:pos x="T4" y="T5"/>
                </a:cxn>
                <a:cxn ang="0">
                  <a:pos x="T6" y="T7"/>
                </a:cxn>
                <a:cxn ang="0">
                  <a:pos x="T8" y="T9"/>
                </a:cxn>
              </a:cxnLst>
              <a:rect l="0" t="0" r="r" b="b"/>
              <a:pathLst>
                <a:path w="148" h="150">
                  <a:moveTo>
                    <a:pt x="73" y="150"/>
                  </a:moveTo>
                  <a:cubicBezTo>
                    <a:pt x="32" y="150"/>
                    <a:pt x="0" y="117"/>
                    <a:pt x="0" y="76"/>
                  </a:cubicBezTo>
                  <a:cubicBezTo>
                    <a:pt x="0" y="35"/>
                    <a:pt x="34" y="0"/>
                    <a:pt x="75" y="1"/>
                  </a:cubicBezTo>
                  <a:cubicBezTo>
                    <a:pt x="115" y="2"/>
                    <a:pt x="148" y="36"/>
                    <a:pt x="148" y="76"/>
                  </a:cubicBezTo>
                  <a:cubicBezTo>
                    <a:pt x="148" y="117"/>
                    <a:pt x="115" y="150"/>
                    <a:pt x="73"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5" name="Freeform 9"/>
            <p:cNvSpPr>
              <a:spLocks/>
            </p:cNvSpPr>
            <p:nvPr/>
          </p:nvSpPr>
          <p:spPr bwMode="auto">
            <a:xfrm>
              <a:off x="-498" y="1088"/>
              <a:ext cx="354" cy="353"/>
            </a:xfrm>
            <a:custGeom>
              <a:avLst/>
              <a:gdLst>
                <a:gd name="T0" fmla="*/ 73 w 149"/>
                <a:gd name="T1" fmla="*/ 149 h 149"/>
                <a:gd name="T2" fmla="*/ 1 w 149"/>
                <a:gd name="T3" fmla="*/ 75 h 149"/>
                <a:gd name="T4" fmla="*/ 74 w 149"/>
                <a:gd name="T5" fmla="*/ 0 h 149"/>
                <a:gd name="T6" fmla="*/ 149 w 149"/>
                <a:gd name="T7" fmla="*/ 75 h 149"/>
                <a:gd name="T8" fmla="*/ 73 w 149"/>
                <a:gd name="T9" fmla="*/ 149 h 149"/>
              </a:gdLst>
              <a:ahLst/>
              <a:cxnLst>
                <a:cxn ang="0">
                  <a:pos x="T0" y="T1"/>
                </a:cxn>
                <a:cxn ang="0">
                  <a:pos x="T2" y="T3"/>
                </a:cxn>
                <a:cxn ang="0">
                  <a:pos x="T4" y="T5"/>
                </a:cxn>
                <a:cxn ang="0">
                  <a:pos x="T6" y="T7"/>
                </a:cxn>
                <a:cxn ang="0">
                  <a:pos x="T8" y="T9"/>
                </a:cxn>
              </a:cxnLst>
              <a:rect l="0" t="0" r="r" b="b"/>
              <a:pathLst>
                <a:path w="149" h="149">
                  <a:moveTo>
                    <a:pt x="73" y="149"/>
                  </a:moveTo>
                  <a:cubicBezTo>
                    <a:pt x="32" y="148"/>
                    <a:pt x="0" y="116"/>
                    <a:pt x="1" y="75"/>
                  </a:cubicBezTo>
                  <a:cubicBezTo>
                    <a:pt x="1" y="34"/>
                    <a:pt x="34" y="0"/>
                    <a:pt x="74" y="0"/>
                  </a:cubicBezTo>
                  <a:cubicBezTo>
                    <a:pt x="116" y="0"/>
                    <a:pt x="149" y="33"/>
                    <a:pt x="149" y="75"/>
                  </a:cubicBezTo>
                  <a:cubicBezTo>
                    <a:pt x="148" y="118"/>
                    <a:pt x="117" y="149"/>
                    <a:pt x="73"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6" name="Freeform 10"/>
            <p:cNvSpPr>
              <a:spLocks/>
            </p:cNvSpPr>
            <p:nvPr/>
          </p:nvSpPr>
          <p:spPr bwMode="auto">
            <a:xfrm>
              <a:off x="-1748" y="1088"/>
              <a:ext cx="351" cy="353"/>
            </a:xfrm>
            <a:custGeom>
              <a:avLst/>
              <a:gdLst>
                <a:gd name="T0" fmla="*/ 73 w 148"/>
                <a:gd name="T1" fmla="*/ 149 h 149"/>
                <a:gd name="T2" fmla="*/ 0 w 148"/>
                <a:gd name="T3" fmla="*/ 75 h 149"/>
                <a:gd name="T4" fmla="*/ 75 w 148"/>
                <a:gd name="T5" fmla="*/ 0 h 149"/>
                <a:gd name="T6" fmla="*/ 148 w 148"/>
                <a:gd name="T7" fmla="*/ 75 h 149"/>
                <a:gd name="T8" fmla="*/ 73 w 148"/>
                <a:gd name="T9" fmla="*/ 149 h 149"/>
              </a:gdLst>
              <a:ahLst/>
              <a:cxnLst>
                <a:cxn ang="0">
                  <a:pos x="T0" y="T1"/>
                </a:cxn>
                <a:cxn ang="0">
                  <a:pos x="T2" y="T3"/>
                </a:cxn>
                <a:cxn ang="0">
                  <a:pos x="T4" y="T5"/>
                </a:cxn>
                <a:cxn ang="0">
                  <a:pos x="T6" y="T7"/>
                </a:cxn>
                <a:cxn ang="0">
                  <a:pos x="T8" y="T9"/>
                </a:cxn>
              </a:cxnLst>
              <a:rect l="0" t="0" r="r" b="b"/>
              <a:pathLst>
                <a:path w="148" h="149">
                  <a:moveTo>
                    <a:pt x="73" y="149"/>
                  </a:moveTo>
                  <a:cubicBezTo>
                    <a:pt x="31" y="149"/>
                    <a:pt x="0" y="117"/>
                    <a:pt x="0" y="75"/>
                  </a:cubicBezTo>
                  <a:cubicBezTo>
                    <a:pt x="0" y="33"/>
                    <a:pt x="33" y="0"/>
                    <a:pt x="75" y="0"/>
                  </a:cubicBezTo>
                  <a:cubicBezTo>
                    <a:pt x="115" y="1"/>
                    <a:pt x="148" y="34"/>
                    <a:pt x="148" y="75"/>
                  </a:cubicBezTo>
                  <a:cubicBezTo>
                    <a:pt x="147" y="118"/>
                    <a:pt x="116" y="149"/>
                    <a:pt x="73"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sp>
          <p:nvSpPr>
            <p:cNvPr id="57" name="Freeform 11"/>
            <p:cNvSpPr>
              <a:spLocks/>
            </p:cNvSpPr>
            <p:nvPr/>
          </p:nvSpPr>
          <p:spPr bwMode="auto">
            <a:xfrm>
              <a:off x="-1281" y="1892"/>
              <a:ext cx="643" cy="88"/>
            </a:xfrm>
            <a:custGeom>
              <a:avLst/>
              <a:gdLst>
                <a:gd name="T0" fmla="*/ 4 w 271"/>
                <a:gd name="T1" fmla="*/ 37 h 37"/>
                <a:gd name="T2" fmla="*/ 38 w 271"/>
                <a:gd name="T3" fmla="*/ 0 h 37"/>
                <a:gd name="T4" fmla="*/ 249 w 271"/>
                <a:gd name="T5" fmla="*/ 0 h 37"/>
                <a:gd name="T6" fmla="*/ 271 w 271"/>
                <a:gd name="T7" fmla="*/ 1 h 37"/>
                <a:gd name="T8" fmla="*/ 271 w 271"/>
                <a:gd name="T9" fmla="*/ 9 h 37"/>
                <a:gd name="T10" fmla="*/ 244 w 271"/>
                <a:gd name="T11" fmla="*/ 37 h 37"/>
                <a:gd name="T12" fmla="*/ 4 w 27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271" h="37">
                  <a:moveTo>
                    <a:pt x="4" y="37"/>
                  </a:moveTo>
                  <a:cubicBezTo>
                    <a:pt x="0" y="0"/>
                    <a:pt x="0" y="0"/>
                    <a:pt x="38" y="0"/>
                  </a:cubicBezTo>
                  <a:cubicBezTo>
                    <a:pt x="108" y="0"/>
                    <a:pt x="179" y="0"/>
                    <a:pt x="249" y="0"/>
                  </a:cubicBezTo>
                  <a:cubicBezTo>
                    <a:pt x="256" y="0"/>
                    <a:pt x="264" y="1"/>
                    <a:pt x="271" y="1"/>
                  </a:cubicBezTo>
                  <a:cubicBezTo>
                    <a:pt x="271" y="4"/>
                    <a:pt x="271" y="6"/>
                    <a:pt x="271" y="9"/>
                  </a:cubicBezTo>
                  <a:cubicBezTo>
                    <a:pt x="271" y="37"/>
                    <a:pt x="271" y="37"/>
                    <a:pt x="244" y="37"/>
                  </a:cubicBezTo>
                  <a:cubicBezTo>
                    <a:pt x="164" y="37"/>
                    <a:pt x="84" y="37"/>
                    <a:pt x="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solidFill>
                  <a:prstClr val="black"/>
                </a:solidFill>
              </a:endParaRPr>
            </a:p>
          </p:txBody>
        </p:sp>
      </p:grpSp>
      <p:grpSp>
        <p:nvGrpSpPr>
          <p:cNvPr id="58" name="Group 120"/>
          <p:cNvGrpSpPr>
            <a:grpSpLocks noChangeAspect="1"/>
          </p:cNvGrpSpPr>
          <p:nvPr/>
        </p:nvGrpSpPr>
        <p:grpSpPr bwMode="auto">
          <a:xfrm>
            <a:off x="4231261" y="4220338"/>
            <a:ext cx="409347" cy="238083"/>
            <a:chOff x="832" y="2403"/>
            <a:chExt cx="1360" cy="791"/>
          </a:xfrm>
          <a:solidFill>
            <a:schemeClr val="bg1"/>
          </a:solidFill>
        </p:grpSpPr>
        <p:sp>
          <p:nvSpPr>
            <p:cNvPr id="59" name="Freeform 121"/>
            <p:cNvSpPr>
              <a:spLocks/>
            </p:cNvSpPr>
            <p:nvPr/>
          </p:nvSpPr>
          <p:spPr bwMode="auto">
            <a:xfrm>
              <a:off x="1159" y="2403"/>
              <a:ext cx="746" cy="791"/>
            </a:xfrm>
            <a:custGeom>
              <a:avLst/>
              <a:gdLst>
                <a:gd name="T0" fmla="*/ 306 w 314"/>
                <a:gd name="T1" fmla="*/ 332 h 332"/>
                <a:gd name="T2" fmla="*/ 8 w 314"/>
                <a:gd name="T3" fmla="*/ 332 h 332"/>
                <a:gd name="T4" fmla="*/ 50 w 314"/>
                <a:gd name="T5" fmla="*/ 248 h 332"/>
                <a:gd name="T6" fmla="*/ 90 w 314"/>
                <a:gd name="T7" fmla="*/ 230 h 332"/>
                <a:gd name="T8" fmla="*/ 105 w 314"/>
                <a:gd name="T9" fmla="*/ 204 h 332"/>
                <a:gd name="T10" fmla="*/ 83 w 314"/>
                <a:gd name="T11" fmla="*/ 158 h 332"/>
                <a:gd name="T12" fmla="*/ 78 w 314"/>
                <a:gd name="T13" fmla="*/ 109 h 332"/>
                <a:gd name="T14" fmla="*/ 80 w 314"/>
                <a:gd name="T15" fmla="*/ 90 h 332"/>
                <a:gd name="T16" fmla="*/ 114 w 314"/>
                <a:gd name="T17" fmla="*/ 17 h 332"/>
                <a:gd name="T18" fmla="*/ 197 w 314"/>
                <a:gd name="T19" fmla="*/ 15 h 332"/>
                <a:gd name="T20" fmla="*/ 235 w 314"/>
                <a:gd name="T21" fmla="*/ 87 h 332"/>
                <a:gd name="T22" fmla="*/ 242 w 314"/>
                <a:gd name="T23" fmla="*/ 115 h 332"/>
                <a:gd name="T24" fmla="*/ 228 w 314"/>
                <a:gd name="T25" fmla="*/ 160 h 332"/>
                <a:gd name="T26" fmla="*/ 209 w 314"/>
                <a:gd name="T27" fmla="*/ 211 h 332"/>
                <a:gd name="T28" fmla="*/ 223 w 314"/>
                <a:gd name="T29" fmla="*/ 230 h 332"/>
                <a:gd name="T30" fmla="*/ 266 w 314"/>
                <a:gd name="T31" fmla="*/ 248 h 332"/>
                <a:gd name="T32" fmla="*/ 306 w 314"/>
                <a:gd name="T33"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332">
                  <a:moveTo>
                    <a:pt x="306" y="332"/>
                  </a:moveTo>
                  <a:cubicBezTo>
                    <a:pt x="206" y="332"/>
                    <a:pt x="107" y="332"/>
                    <a:pt x="8" y="332"/>
                  </a:cubicBezTo>
                  <a:cubicBezTo>
                    <a:pt x="0" y="287"/>
                    <a:pt x="10" y="266"/>
                    <a:pt x="50" y="248"/>
                  </a:cubicBezTo>
                  <a:cubicBezTo>
                    <a:pt x="63" y="242"/>
                    <a:pt x="78" y="239"/>
                    <a:pt x="90" y="230"/>
                  </a:cubicBezTo>
                  <a:cubicBezTo>
                    <a:pt x="98" y="225"/>
                    <a:pt x="107" y="212"/>
                    <a:pt x="105" y="204"/>
                  </a:cubicBezTo>
                  <a:cubicBezTo>
                    <a:pt x="101" y="188"/>
                    <a:pt x="101" y="169"/>
                    <a:pt x="83" y="158"/>
                  </a:cubicBezTo>
                  <a:cubicBezTo>
                    <a:pt x="71" y="150"/>
                    <a:pt x="70" y="122"/>
                    <a:pt x="78" y="109"/>
                  </a:cubicBezTo>
                  <a:cubicBezTo>
                    <a:pt x="81" y="104"/>
                    <a:pt x="81" y="96"/>
                    <a:pt x="80" y="90"/>
                  </a:cubicBezTo>
                  <a:cubicBezTo>
                    <a:pt x="76" y="58"/>
                    <a:pt x="87" y="34"/>
                    <a:pt x="114" y="17"/>
                  </a:cubicBezTo>
                  <a:cubicBezTo>
                    <a:pt x="141" y="0"/>
                    <a:pt x="170" y="0"/>
                    <a:pt x="197" y="15"/>
                  </a:cubicBezTo>
                  <a:cubicBezTo>
                    <a:pt x="225" y="30"/>
                    <a:pt x="237" y="54"/>
                    <a:pt x="235" y="87"/>
                  </a:cubicBezTo>
                  <a:cubicBezTo>
                    <a:pt x="235" y="96"/>
                    <a:pt x="243" y="106"/>
                    <a:pt x="242" y="115"/>
                  </a:cubicBezTo>
                  <a:cubicBezTo>
                    <a:pt x="240" y="130"/>
                    <a:pt x="234" y="145"/>
                    <a:pt x="228" y="160"/>
                  </a:cubicBezTo>
                  <a:cubicBezTo>
                    <a:pt x="222" y="177"/>
                    <a:pt x="213" y="194"/>
                    <a:pt x="209" y="211"/>
                  </a:cubicBezTo>
                  <a:cubicBezTo>
                    <a:pt x="208" y="216"/>
                    <a:pt x="217" y="226"/>
                    <a:pt x="223" y="230"/>
                  </a:cubicBezTo>
                  <a:cubicBezTo>
                    <a:pt x="237" y="238"/>
                    <a:pt x="252" y="242"/>
                    <a:pt x="266" y="248"/>
                  </a:cubicBezTo>
                  <a:cubicBezTo>
                    <a:pt x="302" y="265"/>
                    <a:pt x="314" y="289"/>
                    <a:pt x="306"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Freeform 122"/>
            <p:cNvSpPr>
              <a:spLocks/>
            </p:cNvSpPr>
            <p:nvPr/>
          </p:nvSpPr>
          <p:spPr bwMode="auto">
            <a:xfrm>
              <a:off x="832" y="2496"/>
              <a:ext cx="467" cy="593"/>
            </a:xfrm>
            <a:custGeom>
              <a:avLst/>
              <a:gdLst>
                <a:gd name="T0" fmla="*/ 197 w 197"/>
                <a:gd name="T1" fmla="*/ 185 h 249"/>
                <a:gd name="T2" fmla="*/ 129 w 197"/>
                <a:gd name="T3" fmla="*/ 249 h 249"/>
                <a:gd name="T4" fmla="*/ 7 w 197"/>
                <a:gd name="T5" fmla="*/ 249 h 249"/>
                <a:gd name="T6" fmla="*/ 29 w 197"/>
                <a:gd name="T7" fmla="*/ 194 h 249"/>
                <a:gd name="T8" fmla="*/ 54 w 197"/>
                <a:gd name="T9" fmla="*/ 183 h 249"/>
                <a:gd name="T10" fmla="*/ 68 w 197"/>
                <a:gd name="T11" fmla="*/ 121 h 249"/>
                <a:gd name="T12" fmla="*/ 65 w 197"/>
                <a:gd name="T13" fmla="*/ 79 h 249"/>
                <a:gd name="T14" fmla="*/ 66 w 197"/>
                <a:gd name="T15" fmla="*/ 64 h 249"/>
                <a:gd name="T16" fmla="*/ 123 w 197"/>
                <a:gd name="T17" fmla="*/ 0 h 249"/>
                <a:gd name="T18" fmla="*/ 180 w 197"/>
                <a:gd name="T19" fmla="*/ 63 h 249"/>
                <a:gd name="T20" fmla="*/ 188 w 197"/>
                <a:gd name="T21" fmla="*/ 83 h 249"/>
                <a:gd name="T22" fmla="*/ 180 w 197"/>
                <a:gd name="T23" fmla="*/ 119 h 249"/>
                <a:gd name="T24" fmla="*/ 163 w 197"/>
                <a:gd name="T25" fmla="*/ 156 h 249"/>
                <a:gd name="T26" fmla="*/ 197 w 197"/>
                <a:gd name="T27" fmla="*/ 1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249">
                  <a:moveTo>
                    <a:pt x="197" y="185"/>
                  </a:moveTo>
                  <a:cubicBezTo>
                    <a:pt x="166" y="201"/>
                    <a:pt x="129" y="207"/>
                    <a:pt x="129" y="249"/>
                  </a:cubicBezTo>
                  <a:cubicBezTo>
                    <a:pt x="87" y="249"/>
                    <a:pt x="47" y="249"/>
                    <a:pt x="7" y="249"/>
                  </a:cubicBezTo>
                  <a:cubicBezTo>
                    <a:pt x="0" y="223"/>
                    <a:pt x="6" y="206"/>
                    <a:pt x="29" y="194"/>
                  </a:cubicBezTo>
                  <a:cubicBezTo>
                    <a:pt x="37" y="190"/>
                    <a:pt x="46" y="186"/>
                    <a:pt x="54" y="183"/>
                  </a:cubicBezTo>
                  <a:cubicBezTo>
                    <a:pt x="87" y="170"/>
                    <a:pt x="92" y="147"/>
                    <a:pt x="68" y="121"/>
                  </a:cubicBezTo>
                  <a:cubicBezTo>
                    <a:pt x="58" y="109"/>
                    <a:pt x="42" y="95"/>
                    <a:pt x="65" y="79"/>
                  </a:cubicBezTo>
                  <a:cubicBezTo>
                    <a:pt x="68" y="77"/>
                    <a:pt x="66" y="69"/>
                    <a:pt x="66" y="64"/>
                  </a:cubicBezTo>
                  <a:cubicBezTo>
                    <a:pt x="64" y="26"/>
                    <a:pt x="87" y="0"/>
                    <a:pt x="123" y="0"/>
                  </a:cubicBezTo>
                  <a:cubicBezTo>
                    <a:pt x="158" y="0"/>
                    <a:pt x="182" y="26"/>
                    <a:pt x="180" y="63"/>
                  </a:cubicBezTo>
                  <a:cubicBezTo>
                    <a:pt x="179" y="71"/>
                    <a:pt x="175" y="80"/>
                    <a:pt x="188" y="83"/>
                  </a:cubicBezTo>
                  <a:cubicBezTo>
                    <a:pt x="185" y="95"/>
                    <a:pt x="184" y="108"/>
                    <a:pt x="180" y="119"/>
                  </a:cubicBezTo>
                  <a:cubicBezTo>
                    <a:pt x="176" y="132"/>
                    <a:pt x="167" y="143"/>
                    <a:pt x="163" y="156"/>
                  </a:cubicBezTo>
                  <a:cubicBezTo>
                    <a:pt x="160" y="168"/>
                    <a:pt x="166" y="172"/>
                    <a:pt x="197"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Freeform 123"/>
            <p:cNvSpPr>
              <a:spLocks/>
            </p:cNvSpPr>
            <p:nvPr/>
          </p:nvSpPr>
          <p:spPr bwMode="auto">
            <a:xfrm>
              <a:off x="1722" y="2517"/>
              <a:ext cx="470" cy="575"/>
            </a:xfrm>
            <a:custGeom>
              <a:avLst/>
              <a:gdLst>
                <a:gd name="T0" fmla="*/ 1 w 198"/>
                <a:gd name="T1" fmla="*/ 121 h 241"/>
                <a:gd name="T2" fmla="*/ 29 w 198"/>
                <a:gd name="T3" fmla="*/ 81 h 241"/>
                <a:gd name="T4" fmla="*/ 40 w 198"/>
                <a:gd name="T5" fmla="*/ 41 h 241"/>
                <a:gd name="T6" fmla="*/ 109 w 198"/>
                <a:gd name="T7" fmla="*/ 6 h 241"/>
                <a:gd name="T8" fmla="*/ 158 w 198"/>
                <a:gd name="T9" fmla="*/ 60 h 241"/>
                <a:gd name="T10" fmla="*/ 189 w 198"/>
                <a:gd name="T11" fmla="*/ 121 h 241"/>
                <a:gd name="T12" fmla="*/ 146 w 198"/>
                <a:gd name="T13" fmla="*/ 145 h 241"/>
                <a:gd name="T14" fmla="*/ 131 w 198"/>
                <a:gd name="T15" fmla="*/ 159 h 241"/>
                <a:gd name="T16" fmla="*/ 143 w 198"/>
                <a:gd name="T17" fmla="*/ 176 h 241"/>
                <a:gd name="T18" fmla="*/ 167 w 198"/>
                <a:gd name="T19" fmla="*/ 187 h 241"/>
                <a:gd name="T20" fmla="*/ 196 w 198"/>
                <a:gd name="T21" fmla="*/ 241 h 241"/>
                <a:gd name="T22" fmla="*/ 143 w 198"/>
                <a:gd name="T23" fmla="*/ 241 h 241"/>
                <a:gd name="T24" fmla="*/ 86 w 198"/>
                <a:gd name="T25" fmla="*/ 241 h 241"/>
                <a:gd name="T26" fmla="*/ 34 w 198"/>
                <a:gd name="T27" fmla="*/ 183 h 241"/>
                <a:gd name="T28" fmla="*/ 47 w 198"/>
                <a:gd name="T29" fmla="*/ 176 h 241"/>
                <a:gd name="T30" fmla="*/ 60 w 198"/>
                <a:gd name="T31" fmla="*/ 158 h 241"/>
                <a:gd name="T32" fmla="*/ 44 w 198"/>
                <a:gd name="T33" fmla="*/ 145 h 241"/>
                <a:gd name="T34" fmla="*/ 0 w 198"/>
                <a:gd name="T35" fmla="*/ 127 h 241"/>
                <a:gd name="T36" fmla="*/ 1 w 198"/>
                <a:gd name="T37" fmla="*/ 12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241">
                  <a:moveTo>
                    <a:pt x="1" y="121"/>
                  </a:moveTo>
                  <a:cubicBezTo>
                    <a:pt x="21" y="114"/>
                    <a:pt x="27" y="99"/>
                    <a:pt x="29" y="81"/>
                  </a:cubicBezTo>
                  <a:cubicBezTo>
                    <a:pt x="31" y="68"/>
                    <a:pt x="35" y="54"/>
                    <a:pt x="40" y="41"/>
                  </a:cubicBezTo>
                  <a:cubicBezTo>
                    <a:pt x="52" y="14"/>
                    <a:pt x="79" y="0"/>
                    <a:pt x="109" y="6"/>
                  </a:cubicBezTo>
                  <a:cubicBezTo>
                    <a:pt x="135" y="10"/>
                    <a:pt x="154" y="31"/>
                    <a:pt x="158" y="60"/>
                  </a:cubicBezTo>
                  <a:cubicBezTo>
                    <a:pt x="161" y="83"/>
                    <a:pt x="160" y="109"/>
                    <a:pt x="189" y="121"/>
                  </a:cubicBezTo>
                  <a:cubicBezTo>
                    <a:pt x="178" y="139"/>
                    <a:pt x="161" y="140"/>
                    <a:pt x="146" y="145"/>
                  </a:cubicBezTo>
                  <a:cubicBezTo>
                    <a:pt x="140" y="147"/>
                    <a:pt x="131" y="154"/>
                    <a:pt x="131" y="159"/>
                  </a:cubicBezTo>
                  <a:cubicBezTo>
                    <a:pt x="131" y="165"/>
                    <a:pt x="138" y="172"/>
                    <a:pt x="143" y="176"/>
                  </a:cubicBezTo>
                  <a:cubicBezTo>
                    <a:pt x="150" y="181"/>
                    <a:pt x="159" y="183"/>
                    <a:pt x="167" y="187"/>
                  </a:cubicBezTo>
                  <a:cubicBezTo>
                    <a:pt x="193" y="198"/>
                    <a:pt x="198" y="208"/>
                    <a:pt x="196" y="241"/>
                  </a:cubicBezTo>
                  <a:cubicBezTo>
                    <a:pt x="178" y="241"/>
                    <a:pt x="161" y="241"/>
                    <a:pt x="143" y="241"/>
                  </a:cubicBezTo>
                  <a:cubicBezTo>
                    <a:pt x="125" y="241"/>
                    <a:pt x="107" y="241"/>
                    <a:pt x="86" y="241"/>
                  </a:cubicBezTo>
                  <a:cubicBezTo>
                    <a:pt x="88" y="206"/>
                    <a:pt x="62" y="195"/>
                    <a:pt x="34" y="183"/>
                  </a:cubicBezTo>
                  <a:cubicBezTo>
                    <a:pt x="40" y="180"/>
                    <a:pt x="44" y="179"/>
                    <a:pt x="47" y="176"/>
                  </a:cubicBezTo>
                  <a:cubicBezTo>
                    <a:pt x="52" y="171"/>
                    <a:pt x="59" y="164"/>
                    <a:pt x="60" y="158"/>
                  </a:cubicBezTo>
                  <a:cubicBezTo>
                    <a:pt x="60" y="154"/>
                    <a:pt x="50" y="148"/>
                    <a:pt x="44" y="145"/>
                  </a:cubicBezTo>
                  <a:cubicBezTo>
                    <a:pt x="30" y="138"/>
                    <a:pt x="15" y="133"/>
                    <a:pt x="0" y="127"/>
                  </a:cubicBezTo>
                  <a:cubicBezTo>
                    <a:pt x="0" y="125"/>
                    <a:pt x="1" y="123"/>
                    <a:pt x="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62" name="Group 4"/>
          <p:cNvGrpSpPr>
            <a:grpSpLocks noChangeAspect="1"/>
          </p:cNvGrpSpPr>
          <p:nvPr/>
        </p:nvGrpSpPr>
        <p:grpSpPr bwMode="auto">
          <a:xfrm>
            <a:off x="6227737" y="4163818"/>
            <a:ext cx="451065" cy="286273"/>
            <a:chOff x="-671" y="1117"/>
            <a:chExt cx="1812" cy="1150"/>
          </a:xfrm>
          <a:solidFill>
            <a:schemeClr val="bg1"/>
          </a:solidFill>
        </p:grpSpPr>
        <p:sp>
          <p:nvSpPr>
            <p:cNvPr id="63" name="Freeform 5"/>
            <p:cNvSpPr>
              <a:spLocks/>
            </p:cNvSpPr>
            <p:nvPr/>
          </p:nvSpPr>
          <p:spPr bwMode="auto">
            <a:xfrm>
              <a:off x="-671" y="1117"/>
              <a:ext cx="1435" cy="1031"/>
            </a:xfrm>
            <a:custGeom>
              <a:avLst/>
              <a:gdLst>
                <a:gd name="T0" fmla="*/ 18 w 605"/>
                <a:gd name="T1" fmla="*/ 431 h 434"/>
                <a:gd name="T2" fmla="*/ 63 w 605"/>
                <a:gd name="T3" fmla="*/ 391 h 434"/>
                <a:gd name="T4" fmla="*/ 105 w 605"/>
                <a:gd name="T5" fmla="*/ 346 h 434"/>
                <a:gd name="T6" fmla="*/ 101 w 605"/>
                <a:gd name="T7" fmla="*/ 324 h 434"/>
                <a:gd name="T8" fmla="*/ 28 w 605"/>
                <a:gd name="T9" fmla="*/ 239 h 434"/>
                <a:gd name="T10" fmla="*/ 82 w 605"/>
                <a:gd name="T11" fmla="*/ 74 h 434"/>
                <a:gd name="T12" fmla="*/ 329 w 605"/>
                <a:gd name="T13" fmla="*/ 6 h 434"/>
                <a:gd name="T14" fmla="*/ 501 w 605"/>
                <a:gd name="T15" fmla="*/ 63 h 434"/>
                <a:gd name="T16" fmla="*/ 549 w 605"/>
                <a:gd name="T17" fmla="*/ 276 h 434"/>
                <a:gd name="T18" fmla="*/ 409 w 605"/>
                <a:gd name="T19" fmla="*/ 364 h 434"/>
                <a:gd name="T20" fmla="*/ 217 w 605"/>
                <a:gd name="T21" fmla="*/ 371 h 434"/>
                <a:gd name="T22" fmla="*/ 185 w 605"/>
                <a:gd name="T23" fmla="*/ 376 h 434"/>
                <a:gd name="T24" fmla="*/ 49 w 605"/>
                <a:gd name="T25" fmla="*/ 430 h 434"/>
                <a:gd name="T26" fmla="*/ 18 w 605"/>
                <a:gd name="T27" fmla="*/ 43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5" h="434">
                  <a:moveTo>
                    <a:pt x="18" y="431"/>
                  </a:moveTo>
                  <a:cubicBezTo>
                    <a:pt x="34" y="417"/>
                    <a:pt x="48" y="404"/>
                    <a:pt x="63" y="391"/>
                  </a:cubicBezTo>
                  <a:cubicBezTo>
                    <a:pt x="78" y="378"/>
                    <a:pt x="92" y="362"/>
                    <a:pt x="105" y="346"/>
                  </a:cubicBezTo>
                  <a:cubicBezTo>
                    <a:pt x="113" y="335"/>
                    <a:pt x="111" y="331"/>
                    <a:pt x="101" y="324"/>
                  </a:cubicBezTo>
                  <a:cubicBezTo>
                    <a:pt x="68" y="303"/>
                    <a:pt x="43" y="276"/>
                    <a:pt x="28" y="239"/>
                  </a:cubicBezTo>
                  <a:cubicBezTo>
                    <a:pt x="0" y="173"/>
                    <a:pt x="36" y="109"/>
                    <a:pt x="82" y="74"/>
                  </a:cubicBezTo>
                  <a:cubicBezTo>
                    <a:pt x="155" y="17"/>
                    <a:pt x="239" y="0"/>
                    <a:pt x="329" y="6"/>
                  </a:cubicBezTo>
                  <a:cubicBezTo>
                    <a:pt x="391" y="10"/>
                    <a:pt x="449" y="27"/>
                    <a:pt x="501" y="63"/>
                  </a:cubicBezTo>
                  <a:cubicBezTo>
                    <a:pt x="578" y="116"/>
                    <a:pt x="605" y="200"/>
                    <a:pt x="549" y="276"/>
                  </a:cubicBezTo>
                  <a:cubicBezTo>
                    <a:pt x="514" y="323"/>
                    <a:pt x="464" y="348"/>
                    <a:pt x="409" y="364"/>
                  </a:cubicBezTo>
                  <a:cubicBezTo>
                    <a:pt x="346" y="382"/>
                    <a:pt x="282" y="385"/>
                    <a:pt x="217" y="371"/>
                  </a:cubicBezTo>
                  <a:cubicBezTo>
                    <a:pt x="205" y="368"/>
                    <a:pt x="196" y="370"/>
                    <a:pt x="185" y="376"/>
                  </a:cubicBezTo>
                  <a:cubicBezTo>
                    <a:pt x="142" y="399"/>
                    <a:pt x="97" y="420"/>
                    <a:pt x="49" y="430"/>
                  </a:cubicBezTo>
                  <a:cubicBezTo>
                    <a:pt x="34" y="434"/>
                    <a:pt x="33" y="434"/>
                    <a:pt x="18"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4" name="Freeform 6"/>
            <p:cNvSpPr>
              <a:spLocks/>
            </p:cNvSpPr>
            <p:nvPr/>
          </p:nvSpPr>
          <p:spPr bwMode="auto">
            <a:xfrm>
              <a:off x="335" y="1599"/>
              <a:ext cx="806" cy="668"/>
            </a:xfrm>
            <a:custGeom>
              <a:avLst/>
              <a:gdLst>
                <a:gd name="T0" fmla="*/ 336 w 340"/>
                <a:gd name="T1" fmla="*/ 281 h 281"/>
                <a:gd name="T2" fmla="*/ 245 w 340"/>
                <a:gd name="T3" fmla="*/ 244 h 281"/>
                <a:gd name="T4" fmla="*/ 204 w 340"/>
                <a:gd name="T5" fmla="*/ 237 h 281"/>
                <a:gd name="T6" fmla="*/ 12 w 340"/>
                <a:gd name="T7" fmla="*/ 202 h 281"/>
                <a:gd name="T8" fmla="*/ 1 w 340"/>
                <a:gd name="T9" fmla="*/ 190 h 281"/>
                <a:gd name="T10" fmla="*/ 16 w 340"/>
                <a:gd name="T11" fmla="*/ 182 h 281"/>
                <a:gd name="T12" fmla="*/ 174 w 340"/>
                <a:gd name="T13" fmla="*/ 43 h 281"/>
                <a:gd name="T14" fmla="*/ 178 w 340"/>
                <a:gd name="T15" fmla="*/ 30 h 281"/>
                <a:gd name="T16" fmla="*/ 217 w 340"/>
                <a:gd name="T17" fmla="*/ 9 h 281"/>
                <a:gd name="T18" fmla="*/ 310 w 340"/>
                <a:gd name="T19" fmla="*/ 66 h 281"/>
                <a:gd name="T20" fmla="*/ 303 w 340"/>
                <a:gd name="T21" fmla="*/ 187 h 281"/>
                <a:gd name="T22" fmla="*/ 302 w 340"/>
                <a:gd name="T23" fmla="*/ 242 h 281"/>
                <a:gd name="T24" fmla="*/ 321 w 340"/>
                <a:gd name="T25" fmla="*/ 260 h 281"/>
                <a:gd name="T26" fmla="*/ 340 w 340"/>
                <a:gd name="T27" fmla="*/ 276 h 281"/>
                <a:gd name="T28" fmla="*/ 336 w 340"/>
                <a:gd name="T2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81">
                  <a:moveTo>
                    <a:pt x="336" y="281"/>
                  </a:moveTo>
                  <a:cubicBezTo>
                    <a:pt x="303" y="276"/>
                    <a:pt x="273" y="261"/>
                    <a:pt x="245" y="244"/>
                  </a:cubicBezTo>
                  <a:cubicBezTo>
                    <a:pt x="232" y="236"/>
                    <a:pt x="220" y="234"/>
                    <a:pt x="204" y="237"/>
                  </a:cubicBezTo>
                  <a:cubicBezTo>
                    <a:pt x="136" y="251"/>
                    <a:pt x="71" y="244"/>
                    <a:pt x="12" y="202"/>
                  </a:cubicBezTo>
                  <a:cubicBezTo>
                    <a:pt x="7" y="199"/>
                    <a:pt x="0" y="197"/>
                    <a:pt x="1" y="190"/>
                  </a:cubicBezTo>
                  <a:cubicBezTo>
                    <a:pt x="2" y="183"/>
                    <a:pt x="10" y="184"/>
                    <a:pt x="16" y="182"/>
                  </a:cubicBezTo>
                  <a:cubicBezTo>
                    <a:pt x="86" y="156"/>
                    <a:pt x="145" y="117"/>
                    <a:pt x="174" y="43"/>
                  </a:cubicBezTo>
                  <a:cubicBezTo>
                    <a:pt x="175" y="39"/>
                    <a:pt x="177" y="34"/>
                    <a:pt x="178" y="30"/>
                  </a:cubicBezTo>
                  <a:cubicBezTo>
                    <a:pt x="186" y="0"/>
                    <a:pt x="186" y="0"/>
                    <a:pt x="217" y="9"/>
                  </a:cubicBezTo>
                  <a:cubicBezTo>
                    <a:pt x="253" y="19"/>
                    <a:pt x="286" y="35"/>
                    <a:pt x="310" y="66"/>
                  </a:cubicBezTo>
                  <a:cubicBezTo>
                    <a:pt x="340" y="105"/>
                    <a:pt x="337" y="152"/>
                    <a:pt x="303" y="187"/>
                  </a:cubicBezTo>
                  <a:cubicBezTo>
                    <a:pt x="280" y="211"/>
                    <a:pt x="279" y="217"/>
                    <a:pt x="302" y="242"/>
                  </a:cubicBezTo>
                  <a:cubicBezTo>
                    <a:pt x="308" y="248"/>
                    <a:pt x="314" y="254"/>
                    <a:pt x="321" y="260"/>
                  </a:cubicBezTo>
                  <a:cubicBezTo>
                    <a:pt x="327" y="266"/>
                    <a:pt x="333" y="271"/>
                    <a:pt x="340" y="276"/>
                  </a:cubicBezTo>
                  <a:cubicBezTo>
                    <a:pt x="339" y="278"/>
                    <a:pt x="337" y="279"/>
                    <a:pt x="336"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5" name="6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smtClean="0">
                <a:latin typeface="Arial Narrow" panose="020B0606020202030204" pitchFamily="34" charset="0"/>
                <a:cs typeface="Arial" panose="020B0604020202020204" pitchFamily="34" charset="0"/>
              </a:rPr>
              <a:t>4</a:t>
            </a:r>
            <a:endParaRPr lang="es-ES" sz="9500" dirty="0">
              <a:latin typeface="Arial Narrow" panose="020B0606020202030204" pitchFamily="34" charset="0"/>
              <a:cs typeface="Arial" panose="020B0604020202020204" pitchFamily="34" charset="0"/>
            </a:endParaRPr>
          </a:p>
        </p:txBody>
      </p:sp>
      <p:sp>
        <p:nvSpPr>
          <p:cNvPr id="67" name="66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4</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Etorkizuneko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Erronkak</a:t>
            </a:r>
            <a:endParaRPr lang="es-ES" sz="10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183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93158" y="1454966"/>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12</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1" name="10 CuadroTexto"/>
          <p:cNvSpPr txBox="1"/>
          <p:nvPr/>
        </p:nvSpPr>
        <p:spPr>
          <a:xfrm>
            <a:off x="976733" y="1608691"/>
            <a:ext cx="872019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GIZARTE ZERBITZUEN JARDUERA NAGUSIENA : EIBARKO GIZARTE BEHARREN ANTZEMATEA ETA HAUEI  BEHARREZKO ARRETA ESKAINTZEA DA</a:t>
            </a:r>
            <a:endParaRPr lang="es-ES" dirty="0"/>
          </a:p>
        </p:txBody>
      </p:sp>
      <p:sp>
        <p:nvSpPr>
          <p:cNvPr id="17" name="AutoShape 5"/>
          <p:cNvSpPr>
            <a:spLocks noChangeArrowheads="1"/>
          </p:cNvSpPr>
          <p:nvPr/>
        </p:nvSpPr>
        <p:spPr bwMode="auto">
          <a:xfrm>
            <a:off x="5757349" y="2237821"/>
            <a:ext cx="3939576" cy="753030"/>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950" dirty="0" smtClean="0"/>
              <a:t>Eibarko </a:t>
            </a:r>
            <a:r>
              <a:rPr lang="eu-ES" sz="950" dirty="0" err="1" smtClean="0"/>
              <a:t>Gizartekintzaren</a:t>
            </a:r>
            <a:r>
              <a:rPr lang="eu-ES" sz="950" dirty="0" smtClean="0"/>
              <a:t> urteko memorian jasotzen diren datuak kontuan hartuta, arretak eta prestazioak hazi egin dira, eta baita oinarrizko gizarte zerbitzuek kudeatutako izapideak ere.</a:t>
            </a:r>
            <a:endParaRPr lang="eu-ES" sz="95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26" y="2477156"/>
            <a:ext cx="4396100" cy="2874963"/>
          </a:xfrm>
          <a:prstGeom prst="rect">
            <a:avLst/>
          </a:prstGeom>
          <a:noFill/>
          <a:ln>
            <a:noFill/>
          </a:ln>
          <a:effectLst/>
          <a:extLst/>
        </p:spPr>
      </p:pic>
      <p:sp>
        <p:nvSpPr>
          <p:cNvPr id="18" name="AutoShape 5"/>
          <p:cNvSpPr>
            <a:spLocks noChangeArrowheads="1"/>
          </p:cNvSpPr>
          <p:nvPr/>
        </p:nvSpPr>
        <p:spPr bwMode="auto">
          <a:xfrm>
            <a:off x="1047750" y="2237820"/>
            <a:ext cx="4619625" cy="318135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19" name="AutoShape 5"/>
          <p:cNvSpPr>
            <a:spLocks noChangeArrowheads="1"/>
          </p:cNvSpPr>
          <p:nvPr/>
        </p:nvSpPr>
        <p:spPr bwMode="auto">
          <a:xfrm>
            <a:off x="1000127" y="2228850"/>
            <a:ext cx="3933824" cy="248306"/>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udal</a:t>
            </a:r>
            <a:r>
              <a:rPr lang="es-ES" sz="1000" b="1" dirty="0" smtClean="0"/>
              <a:t> </a:t>
            </a:r>
            <a:r>
              <a:rPr lang="es-ES" sz="1000" b="1" dirty="0" err="1" smtClean="0"/>
              <a:t>gizarte</a:t>
            </a:r>
            <a:r>
              <a:rPr lang="es-ES" sz="1000" b="1" dirty="0" smtClean="0"/>
              <a:t> </a:t>
            </a:r>
            <a:r>
              <a:rPr lang="es-ES" sz="1000" b="1" dirty="0" err="1" smtClean="0"/>
              <a:t>zerbitzuen</a:t>
            </a:r>
            <a:r>
              <a:rPr lang="es-ES" sz="1000" b="1" dirty="0" smtClean="0"/>
              <a:t> </a:t>
            </a:r>
            <a:r>
              <a:rPr lang="es-ES" sz="1000" b="1" dirty="0" err="1" smtClean="0"/>
              <a:t>antolamendua</a:t>
            </a:r>
            <a:endParaRPr lang="es-ES" sz="500" b="1" kern="700" dirty="0">
              <a:latin typeface="Arial" panose="020B0604020202020204"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400" y="3573268"/>
            <a:ext cx="3810275" cy="81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5"/>
          <p:cNvSpPr>
            <a:spLocks noChangeArrowheads="1"/>
          </p:cNvSpPr>
          <p:nvPr/>
        </p:nvSpPr>
        <p:spPr bwMode="auto">
          <a:xfrm>
            <a:off x="5757350" y="3122611"/>
            <a:ext cx="3939576" cy="144439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1" name="AutoShape 5"/>
          <p:cNvSpPr>
            <a:spLocks noChangeArrowheads="1"/>
          </p:cNvSpPr>
          <p:nvPr/>
        </p:nvSpPr>
        <p:spPr bwMode="auto">
          <a:xfrm>
            <a:off x="5757349" y="3122611"/>
            <a:ext cx="3939577"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gizarte</a:t>
            </a:r>
            <a:r>
              <a:rPr lang="es-ES" sz="1000" b="1" dirty="0" smtClean="0"/>
              <a:t> </a:t>
            </a:r>
            <a:r>
              <a:rPr lang="es-ES" sz="1000" b="1" dirty="0" err="1" smtClean="0"/>
              <a:t>zerbitzuek</a:t>
            </a:r>
            <a:r>
              <a:rPr lang="es-ES" sz="1000" b="1" dirty="0" smtClean="0"/>
              <a:t> </a:t>
            </a:r>
            <a:r>
              <a:rPr lang="es-ES" sz="1000" b="1" dirty="0" err="1" smtClean="0"/>
              <a:t>kudeatutako</a:t>
            </a:r>
            <a:r>
              <a:rPr lang="es-ES" sz="1000" b="1" dirty="0" smtClean="0"/>
              <a:t> </a:t>
            </a:r>
            <a:r>
              <a:rPr lang="es-ES" sz="1000" b="1" dirty="0" err="1" smtClean="0"/>
              <a:t>arreta</a:t>
            </a:r>
            <a:r>
              <a:rPr lang="es-ES" sz="1000" b="1" dirty="0" smtClean="0"/>
              <a:t> eta </a:t>
            </a:r>
            <a:r>
              <a:rPr lang="es-ES" sz="1000" b="1" dirty="0" err="1" smtClean="0"/>
              <a:t>izapideen</a:t>
            </a:r>
            <a:r>
              <a:rPr lang="es-ES" sz="1000" b="1" dirty="0" smtClean="0"/>
              <a:t> </a:t>
            </a:r>
            <a:r>
              <a:rPr lang="es-ES" sz="1000" b="1" dirty="0" err="1" smtClean="0"/>
              <a:t>eboluzioa</a:t>
            </a:r>
            <a:r>
              <a:rPr lang="es-ES" sz="1000" b="1" dirty="0" smtClean="0"/>
              <a:t>, </a:t>
            </a:r>
            <a:r>
              <a:rPr lang="es-ES" sz="1000" b="1" dirty="0"/>
              <a:t>2012-2016</a:t>
            </a:r>
            <a:endParaRPr lang="es-ES" sz="500" b="1" kern="700" dirty="0">
              <a:latin typeface="Arial" panose="020B0604020202020204" pitchFamily="34" charset="0"/>
            </a:endParaRPr>
          </a:p>
        </p:txBody>
      </p:sp>
      <p:sp>
        <p:nvSpPr>
          <p:cNvPr id="22" name="AutoShape 5"/>
          <p:cNvSpPr>
            <a:spLocks noChangeArrowheads="1"/>
          </p:cNvSpPr>
          <p:nvPr/>
        </p:nvSpPr>
        <p:spPr bwMode="auto">
          <a:xfrm>
            <a:off x="5781400" y="4250010"/>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Gizarte</a:t>
            </a:r>
            <a:r>
              <a:rPr lang="es-ES" sz="800" dirty="0" smtClean="0"/>
              <a:t> </a:t>
            </a:r>
            <a:r>
              <a:rPr lang="es-ES" sz="800" dirty="0" err="1" smtClean="0"/>
              <a:t>Ekintza</a:t>
            </a:r>
            <a:r>
              <a:rPr lang="es-ES" sz="800" dirty="0" smtClean="0"/>
              <a:t> </a:t>
            </a:r>
            <a:r>
              <a:rPr lang="es-ES" sz="800" dirty="0" err="1" smtClean="0"/>
              <a:t>urteko</a:t>
            </a:r>
            <a:r>
              <a:rPr lang="es-ES" sz="800" dirty="0" smtClean="0"/>
              <a:t> memoria</a:t>
            </a:r>
            <a:endParaRPr lang="es-ES" sz="300" kern="700" dirty="0">
              <a:latin typeface="Arial" panose="020B0604020202020204" pitchFamily="34" charset="0"/>
            </a:endParaRPr>
          </a:p>
        </p:txBody>
      </p:sp>
      <p:sp>
        <p:nvSpPr>
          <p:cNvPr id="2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24" name="2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Gizaate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25" name="24 CuadroTexto"/>
          <p:cNvSpPr txBox="1"/>
          <p:nvPr/>
        </p:nvSpPr>
        <p:spPr>
          <a:xfrm>
            <a:off x="3552825" y="2581217"/>
            <a:ext cx="1190625" cy="369332"/>
          </a:xfrm>
          <a:prstGeom prst="rect">
            <a:avLst/>
          </a:prstGeom>
          <a:solidFill>
            <a:srgbClr val="B03D14"/>
          </a:solidFill>
        </p:spPr>
        <p:txBody>
          <a:bodyPr wrap="square" rtlCol="0">
            <a:spAutoFit/>
          </a:bodyPr>
          <a:lstStyle/>
          <a:p>
            <a:r>
              <a:rPr lang="es-ES" b="1" dirty="0" smtClean="0">
                <a:solidFill>
                  <a:schemeClr val="bg1"/>
                </a:solidFill>
              </a:rPr>
              <a:t>EIBARKO GIZARTE ZERBITZUAK </a:t>
            </a:r>
            <a:endParaRPr lang="eu-ES" b="1" dirty="0">
              <a:solidFill>
                <a:schemeClr val="bg1"/>
              </a:solidFill>
            </a:endParaRPr>
          </a:p>
        </p:txBody>
      </p:sp>
      <p:sp>
        <p:nvSpPr>
          <p:cNvPr id="31" name="30 CuadroTexto"/>
          <p:cNvSpPr txBox="1"/>
          <p:nvPr/>
        </p:nvSpPr>
        <p:spPr>
          <a:xfrm>
            <a:off x="2830807" y="4167454"/>
            <a:ext cx="1715049" cy="1131079"/>
          </a:xfrm>
          <a:prstGeom prst="rect">
            <a:avLst/>
          </a:prstGeom>
          <a:solidFill>
            <a:srgbClr val="DEE7EB"/>
          </a:solidFill>
        </p:spPr>
        <p:txBody>
          <a:bodyPr wrap="square" rtlCol="0">
            <a:spAutoFit/>
          </a:bodyPr>
          <a:lstStyle/>
          <a:p>
            <a:pPr marL="171450" indent="-171450">
              <a:buFont typeface="Arial" panose="020B0604020202020204" pitchFamily="34" charset="0"/>
              <a:buChar char="•"/>
            </a:pPr>
            <a:r>
              <a:rPr lang="es-ES" sz="750" b="1" dirty="0" err="1" smtClean="0"/>
              <a:t>Oinarrizko</a:t>
            </a:r>
            <a:r>
              <a:rPr lang="es-ES" sz="750" b="1" dirty="0" smtClean="0"/>
              <a:t> </a:t>
            </a:r>
            <a:r>
              <a:rPr lang="es-ES" sz="750" b="1" dirty="0" err="1" smtClean="0"/>
              <a:t>zerbitzuetan</a:t>
            </a:r>
            <a:r>
              <a:rPr lang="es-ES" sz="750" b="1" dirty="0" smtClean="0"/>
              <a:t> 4 </a:t>
            </a:r>
            <a:r>
              <a:rPr lang="es-ES" sz="750" b="1" dirty="0" err="1" smtClean="0"/>
              <a:t>langile</a:t>
            </a:r>
            <a:endParaRPr lang="es-ES" sz="750" b="1" dirty="0" smtClean="0"/>
          </a:p>
          <a:p>
            <a:pPr marL="171450" indent="-171450">
              <a:buFont typeface="Arial" panose="020B0604020202020204" pitchFamily="34" charset="0"/>
              <a:buChar char="•"/>
            </a:pPr>
            <a:r>
              <a:rPr lang="es-ES" sz="750" b="1" dirty="0" err="1" smtClean="0"/>
              <a:t>Errefortzuzko</a:t>
            </a:r>
            <a:r>
              <a:rPr lang="es-ES" sz="750" b="1" dirty="0" smtClean="0"/>
              <a:t> </a:t>
            </a:r>
            <a:r>
              <a:rPr lang="es-ES" sz="750" b="1" dirty="0" err="1" smtClean="0"/>
              <a:t>gizarte</a:t>
            </a:r>
            <a:r>
              <a:rPr lang="es-ES" sz="750" b="1" dirty="0" smtClean="0"/>
              <a:t> </a:t>
            </a:r>
            <a:r>
              <a:rPr lang="es-ES" sz="750" b="1" dirty="0" err="1" smtClean="0"/>
              <a:t>langile</a:t>
            </a:r>
            <a:r>
              <a:rPr lang="es-ES" sz="750" b="1" dirty="0" smtClean="0"/>
              <a:t> </a:t>
            </a:r>
            <a:r>
              <a:rPr lang="es-ES" sz="750" b="1" dirty="0" err="1" smtClean="0"/>
              <a:t>bat</a:t>
            </a:r>
            <a:endParaRPr lang="es-ES" sz="750" b="1" dirty="0" smtClean="0"/>
          </a:p>
          <a:p>
            <a:pPr marL="171450" indent="-171450">
              <a:buFont typeface="Arial" panose="020B0604020202020204" pitchFamily="34" charset="0"/>
              <a:buChar char="•"/>
            </a:pPr>
            <a:r>
              <a:rPr lang="es-ES" sz="750" b="1" dirty="0" smtClean="0"/>
              <a:t>Familia, eta </a:t>
            </a:r>
            <a:r>
              <a:rPr lang="es-ES" sz="750" b="1" dirty="0" err="1" smtClean="0"/>
              <a:t>mendekotasun</a:t>
            </a:r>
            <a:r>
              <a:rPr lang="es-ES" sz="750" b="1" dirty="0" smtClean="0"/>
              <a:t> </a:t>
            </a:r>
            <a:r>
              <a:rPr lang="es-ES" sz="750" b="1" dirty="0" err="1" smtClean="0"/>
              <a:t>teknikari</a:t>
            </a:r>
            <a:r>
              <a:rPr lang="es-ES" sz="750" b="1" dirty="0" smtClean="0"/>
              <a:t> </a:t>
            </a:r>
            <a:r>
              <a:rPr lang="es-ES" sz="750" b="1" dirty="0" err="1" smtClean="0"/>
              <a:t>bat</a:t>
            </a:r>
            <a:endParaRPr lang="es-ES" sz="750" b="1" dirty="0" smtClean="0"/>
          </a:p>
          <a:p>
            <a:pPr marL="171450" indent="-171450">
              <a:buFont typeface="Arial" panose="020B0604020202020204" pitchFamily="34" charset="0"/>
              <a:buChar char="•"/>
            </a:pPr>
            <a:r>
              <a:rPr lang="es-ES" sz="750" b="1" dirty="0" err="1" smtClean="0"/>
              <a:t>Inmigrazio</a:t>
            </a:r>
            <a:r>
              <a:rPr lang="es-ES" sz="750" b="1" dirty="0" smtClean="0"/>
              <a:t> </a:t>
            </a:r>
            <a:r>
              <a:rPr lang="es-ES" sz="750" b="1" dirty="0" err="1" smtClean="0"/>
              <a:t>teknikari</a:t>
            </a:r>
            <a:r>
              <a:rPr lang="es-ES" sz="750" b="1" dirty="0" smtClean="0"/>
              <a:t> </a:t>
            </a:r>
            <a:r>
              <a:rPr lang="es-ES" sz="750" b="1" dirty="0" err="1" smtClean="0"/>
              <a:t>bat</a:t>
            </a:r>
            <a:endParaRPr lang="es-ES" sz="750" b="1" dirty="0" smtClean="0"/>
          </a:p>
          <a:p>
            <a:pPr marL="171450" indent="-171450">
              <a:buFont typeface="Arial" panose="020B0604020202020204" pitchFamily="34" charset="0"/>
              <a:buChar char="•"/>
            </a:pPr>
            <a:r>
              <a:rPr lang="es-ES" sz="750" b="1" dirty="0" err="1" smtClean="0"/>
              <a:t>Etxerako</a:t>
            </a:r>
            <a:r>
              <a:rPr lang="es-ES" sz="750" b="1" dirty="0" smtClean="0"/>
              <a:t> </a:t>
            </a:r>
            <a:r>
              <a:rPr lang="es-ES" sz="750" b="1" dirty="0" err="1" smtClean="0"/>
              <a:t>laguntza</a:t>
            </a:r>
            <a:r>
              <a:rPr lang="es-ES" sz="750" b="1" dirty="0" smtClean="0"/>
              <a:t> </a:t>
            </a:r>
            <a:r>
              <a:rPr lang="es-ES" sz="750" b="1" dirty="0" err="1" smtClean="0"/>
              <a:t>zerbitzuaren</a:t>
            </a:r>
            <a:r>
              <a:rPr lang="es-ES" sz="750" b="1" dirty="0" smtClean="0"/>
              <a:t> </a:t>
            </a:r>
            <a:r>
              <a:rPr lang="es-ES" sz="750" b="1" dirty="0" err="1" smtClean="0"/>
              <a:t>arduradun</a:t>
            </a:r>
            <a:r>
              <a:rPr lang="es-ES" sz="750" b="1" dirty="0" smtClean="0"/>
              <a:t> </a:t>
            </a:r>
            <a:r>
              <a:rPr lang="es-ES" sz="750" b="1" dirty="0" err="1" smtClean="0"/>
              <a:t>bat</a:t>
            </a:r>
            <a:r>
              <a:rPr lang="es-ES" sz="750" b="1" dirty="0" smtClean="0"/>
              <a:t>.</a:t>
            </a:r>
            <a:endParaRPr lang="eu-ES" sz="750" b="1" dirty="0"/>
          </a:p>
        </p:txBody>
      </p:sp>
      <p:sp>
        <p:nvSpPr>
          <p:cNvPr id="32" name="31 CuadroTexto"/>
          <p:cNvSpPr txBox="1"/>
          <p:nvPr/>
        </p:nvSpPr>
        <p:spPr>
          <a:xfrm>
            <a:off x="4675585" y="4181602"/>
            <a:ext cx="688503" cy="669414"/>
          </a:xfrm>
          <a:prstGeom prst="rect">
            <a:avLst/>
          </a:prstGeom>
          <a:solidFill>
            <a:srgbClr val="DEE7EB"/>
          </a:solidFill>
        </p:spPr>
        <p:txBody>
          <a:bodyPr wrap="square" rtlCol="0">
            <a:spAutoFit/>
          </a:bodyPr>
          <a:lstStyle/>
          <a:p>
            <a:pPr marL="171450" indent="-171450">
              <a:buFont typeface="Arial" panose="020B0604020202020204" pitchFamily="34" charset="0"/>
              <a:buChar char="•"/>
            </a:pPr>
            <a:r>
              <a:rPr lang="es-ES" sz="750" b="1" dirty="0" smtClean="0"/>
              <a:t>4 </a:t>
            </a:r>
            <a:r>
              <a:rPr lang="es-ES" sz="750" b="1" dirty="0" err="1" smtClean="0"/>
              <a:t>langile</a:t>
            </a:r>
            <a:r>
              <a:rPr lang="es-ES" sz="750" b="1" dirty="0" smtClean="0"/>
              <a:t>  </a:t>
            </a:r>
            <a:r>
              <a:rPr lang="es-ES" sz="750" b="1" dirty="0" err="1" smtClean="0"/>
              <a:t>administraritzan</a:t>
            </a:r>
            <a:r>
              <a:rPr lang="es-ES" sz="750" b="1" dirty="0" smtClean="0"/>
              <a:t> </a:t>
            </a:r>
            <a:endParaRPr lang="eu-ES" sz="750" b="1" dirty="0"/>
          </a:p>
        </p:txBody>
      </p:sp>
      <p:sp>
        <p:nvSpPr>
          <p:cNvPr id="2" name="1 Elipse"/>
          <p:cNvSpPr/>
          <p:nvPr/>
        </p:nvSpPr>
        <p:spPr>
          <a:xfrm>
            <a:off x="1238250" y="3577350"/>
            <a:ext cx="728153" cy="672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26" name="4 Marcador de contenido"/>
          <p:cNvSpPr txBox="1">
            <a:spLocks/>
          </p:cNvSpPr>
          <p:nvPr/>
        </p:nvSpPr>
        <p:spPr>
          <a:xfrm>
            <a:off x="1273713" y="3743515"/>
            <a:ext cx="657225" cy="307777"/>
          </a:xfrm>
          <a:prstGeom prst="rect">
            <a:avLst/>
          </a:prstGeom>
          <a:noFill/>
          <a:ln>
            <a:noFill/>
          </a:ln>
        </p:spPr>
        <p:txBody>
          <a:bodyPr wrap="square" rtlCol="0">
            <a:spAutoFit/>
          </a:bodyPr>
          <a:lstStyle>
            <a:lvl1pPr marL="327025" indent="-327025" algn="l" defTabSz="871538" rtl="0" fontAlgn="base">
              <a:spcBef>
                <a:spcPct val="20000"/>
              </a:spcBef>
              <a:spcAft>
                <a:spcPct val="0"/>
              </a:spcAft>
              <a:buFont typeface="Arial" charset="0"/>
              <a:buChar char="•"/>
              <a:defRPr sz="1500" b="1" kern="1200">
                <a:solidFill>
                  <a:srgbClr val="34302E"/>
                </a:solidFill>
                <a:latin typeface="Arial" panose="020B0604020202020204" pitchFamily="34" charset="0"/>
                <a:ea typeface="+mn-ea"/>
                <a:cs typeface="+mn-cs"/>
              </a:defRPr>
            </a:lvl1pPr>
            <a:lvl2pPr marL="708025" indent="-271463" algn="l" defTabSz="871538" rtl="0" fontAlgn="base">
              <a:spcBef>
                <a:spcPct val="20000"/>
              </a:spcBef>
              <a:spcAft>
                <a:spcPct val="0"/>
              </a:spcAft>
              <a:buFont typeface="Arial" charset="0"/>
              <a:buChar char="–"/>
              <a:defRPr sz="1300" kern="1200">
                <a:solidFill>
                  <a:srgbClr val="34302E"/>
                </a:solidFill>
                <a:latin typeface="Arial" panose="020B0604020202020204" pitchFamily="34" charset="0"/>
                <a:ea typeface="+mn-ea"/>
                <a:cs typeface="+mn-cs"/>
              </a:defRPr>
            </a:lvl2pPr>
            <a:lvl3pPr marL="1090613" indent="-217488" algn="l" defTabSz="871538" rtl="0" fontAlgn="base">
              <a:spcBef>
                <a:spcPct val="20000"/>
              </a:spcBef>
              <a:spcAft>
                <a:spcPct val="0"/>
              </a:spcAft>
              <a:buFont typeface="Arial" charset="0"/>
              <a:buChar char="•"/>
              <a:defRPr sz="1100" kern="1200">
                <a:solidFill>
                  <a:srgbClr val="34302E"/>
                </a:solidFill>
                <a:latin typeface="Arial" panose="020B0604020202020204" pitchFamily="34" charset="0"/>
                <a:ea typeface="+mn-ea"/>
                <a:cs typeface="+mn-cs"/>
              </a:defRPr>
            </a:lvl3pPr>
            <a:lvl4pPr marL="1527175" indent="-217488" algn="l" defTabSz="871538" rtl="0" fontAlgn="base">
              <a:spcBef>
                <a:spcPct val="20000"/>
              </a:spcBef>
              <a:spcAft>
                <a:spcPct val="0"/>
              </a:spcAft>
              <a:buFont typeface="Arial" charset="0"/>
              <a:buChar char="–"/>
              <a:defRPr sz="1000" kern="1200">
                <a:solidFill>
                  <a:srgbClr val="34302E"/>
                </a:solidFill>
                <a:latin typeface="Arial" panose="020B0604020202020204" pitchFamily="34" charset="0"/>
                <a:ea typeface="+mn-ea"/>
                <a:cs typeface="+mn-cs"/>
              </a:defRPr>
            </a:lvl4pPr>
            <a:lvl5pPr marL="1962150" indent="-217488" algn="l" defTabSz="871538" rtl="0" fontAlgn="base">
              <a:spcBef>
                <a:spcPct val="20000"/>
              </a:spcBef>
              <a:spcAft>
                <a:spcPct val="0"/>
              </a:spcAft>
              <a:buFont typeface="Arial" charset="0"/>
              <a:buChar char="»"/>
              <a:defRPr sz="900" kern="1200">
                <a:solidFill>
                  <a:srgbClr val="34302E"/>
                </a:solidFill>
                <a:latin typeface="Arial" panose="020B0604020202020204" pitchFamily="34" charset="0"/>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charset="0"/>
              <a:buNone/>
            </a:pPr>
            <a:r>
              <a:rPr lang="es-ES" sz="700" dirty="0" err="1" smtClean="0">
                <a:solidFill>
                  <a:schemeClr val="bg1"/>
                </a:solidFill>
                <a:latin typeface="Century Gothic" panose="020B0502020202020204" pitchFamily="34" charset="0"/>
              </a:rPr>
              <a:t>Gizarte</a:t>
            </a:r>
            <a:r>
              <a:rPr lang="es-ES" sz="700" dirty="0" smtClean="0">
                <a:solidFill>
                  <a:schemeClr val="bg1"/>
                </a:solidFill>
                <a:latin typeface="Century Gothic" panose="020B0502020202020204" pitchFamily="34" charset="0"/>
              </a:rPr>
              <a:t> </a:t>
            </a:r>
            <a:r>
              <a:rPr lang="es-ES" sz="700" dirty="0" err="1" smtClean="0">
                <a:solidFill>
                  <a:schemeClr val="bg1"/>
                </a:solidFill>
                <a:latin typeface="Century Gothic" panose="020B0502020202020204" pitchFamily="34" charset="0"/>
              </a:rPr>
              <a:t>Zerbitzuak</a:t>
            </a:r>
            <a:endParaRPr lang="eu-ES" sz="700" dirty="0">
              <a:solidFill>
                <a:schemeClr val="bg1"/>
              </a:solidFill>
              <a:latin typeface="Century Gothic" panose="020B0502020202020204" pitchFamily="34" charset="0"/>
            </a:endParaRPr>
          </a:p>
        </p:txBody>
      </p:sp>
      <p:sp>
        <p:nvSpPr>
          <p:cNvPr id="33" name="32 Elipse"/>
          <p:cNvSpPr/>
          <p:nvPr/>
        </p:nvSpPr>
        <p:spPr>
          <a:xfrm>
            <a:off x="2023553" y="3589648"/>
            <a:ext cx="728153" cy="672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27" name="4 Marcador de contenido"/>
          <p:cNvSpPr txBox="1">
            <a:spLocks/>
          </p:cNvSpPr>
          <p:nvPr/>
        </p:nvSpPr>
        <p:spPr>
          <a:xfrm>
            <a:off x="2020650" y="3780308"/>
            <a:ext cx="791107" cy="20005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700" b="1" dirty="0" err="1" smtClean="0">
                <a:solidFill>
                  <a:schemeClr val="bg1"/>
                </a:solidFill>
                <a:latin typeface="Century Gothic" panose="020B0502020202020204" pitchFamily="34" charset="0"/>
              </a:rPr>
              <a:t>Berdintasuna</a:t>
            </a:r>
            <a:r>
              <a:rPr lang="es-ES" sz="700" b="1" dirty="0" smtClean="0">
                <a:solidFill>
                  <a:schemeClr val="bg1"/>
                </a:solidFill>
                <a:latin typeface="Century Gothic" panose="020B0502020202020204" pitchFamily="34" charset="0"/>
              </a:rPr>
              <a:t> </a:t>
            </a:r>
            <a:endParaRPr lang="eu-ES" sz="700" b="1" dirty="0">
              <a:solidFill>
                <a:schemeClr val="bg1"/>
              </a:solidFill>
              <a:latin typeface="Century Gothic" panose="020B0502020202020204" pitchFamily="34" charset="0"/>
            </a:endParaRPr>
          </a:p>
        </p:txBody>
      </p:sp>
      <p:sp>
        <p:nvSpPr>
          <p:cNvPr id="34" name="33 Elipse"/>
          <p:cNvSpPr/>
          <p:nvPr/>
        </p:nvSpPr>
        <p:spPr>
          <a:xfrm>
            <a:off x="2885235" y="3549259"/>
            <a:ext cx="728153" cy="632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29" name="4 Marcador de contenido"/>
          <p:cNvSpPr txBox="1">
            <a:spLocks/>
          </p:cNvSpPr>
          <p:nvPr/>
        </p:nvSpPr>
        <p:spPr>
          <a:xfrm>
            <a:off x="2932860" y="3677840"/>
            <a:ext cx="720080" cy="415498"/>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700" b="1" dirty="0" err="1" smtClean="0">
                <a:solidFill>
                  <a:schemeClr val="bg1"/>
                </a:solidFill>
                <a:latin typeface="Century Gothic" panose="020B0502020202020204" pitchFamily="34" charset="0"/>
              </a:rPr>
              <a:t>Oinarrizko</a:t>
            </a:r>
            <a:r>
              <a:rPr lang="es-ES" sz="700" b="1" dirty="0" smtClean="0">
                <a:solidFill>
                  <a:schemeClr val="bg1"/>
                </a:solidFill>
                <a:latin typeface="Century Gothic" panose="020B0502020202020204" pitchFamily="34" charset="0"/>
              </a:rPr>
              <a:t> </a:t>
            </a:r>
            <a:r>
              <a:rPr lang="es-ES" sz="700" b="1" dirty="0" err="1" smtClean="0">
                <a:solidFill>
                  <a:schemeClr val="bg1"/>
                </a:solidFill>
                <a:latin typeface="Century Gothic" panose="020B0502020202020204" pitchFamily="34" charset="0"/>
              </a:rPr>
              <a:t>Gizarte</a:t>
            </a:r>
            <a:r>
              <a:rPr lang="es-ES" sz="700" b="1" dirty="0" smtClean="0">
                <a:solidFill>
                  <a:schemeClr val="bg1"/>
                </a:solidFill>
                <a:latin typeface="Century Gothic" panose="020B0502020202020204" pitchFamily="34" charset="0"/>
              </a:rPr>
              <a:t> </a:t>
            </a:r>
            <a:r>
              <a:rPr lang="es-ES" sz="700" b="1" dirty="0">
                <a:solidFill>
                  <a:schemeClr val="bg1"/>
                </a:solidFill>
                <a:latin typeface="Century Gothic" panose="020B0502020202020204" pitchFamily="34" charset="0"/>
              </a:rPr>
              <a:t> </a:t>
            </a:r>
            <a:r>
              <a:rPr lang="es-ES" sz="700" b="1" dirty="0" err="1" smtClean="0">
                <a:solidFill>
                  <a:schemeClr val="bg1"/>
                </a:solidFill>
                <a:latin typeface="Century Gothic" panose="020B0502020202020204" pitchFamily="34" charset="0"/>
              </a:rPr>
              <a:t>Zerbitzuak</a:t>
            </a:r>
            <a:r>
              <a:rPr lang="es-ES" sz="700" b="1" dirty="0" smtClean="0">
                <a:solidFill>
                  <a:schemeClr val="bg1"/>
                </a:solidFill>
                <a:latin typeface="Century Gothic" panose="020B0502020202020204" pitchFamily="34" charset="0"/>
              </a:rPr>
              <a:t> </a:t>
            </a:r>
            <a:endParaRPr lang="eu-ES" sz="700" b="1" dirty="0">
              <a:solidFill>
                <a:schemeClr val="bg1"/>
              </a:solidFill>
              <a:latin typeface="Century Gothic" panose="020B0502020202020204" pitchFamily="34" charset="0"/>
            </a:endParaRPr>
          </a:p>
        </p:txBody>
      </p:sp>
      <p:sp>
        <p:nvSpPr>
          <p:cNvPr id="35" name="34 Elipse"/>
          <p:cNvSpPr/>
          <p:nvPr/>
        </p:nvSpPr>
        <p:spPr>
          <a:xfrm>
            <a:off x="3738506" y="3535111"/>
            <a:ext cx="769250" cy="632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36" name="4 Marcador de contenido"/>
          <p:cNvSpPr txBox="1">
            <a:spLocks/>
          </p:cNvSpPr>
          <p:nvPr/>
        </p:nvSpPr>
        <p:spPr>
          <a:xfrm>
            <a:off x="3786130" y="3663692"/>
            <a:ext cx="760721" cy="30777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ES" sz="700" b="1" dirty="0" err="1">
                <a:solidFill>
                  <a:schemeClr val="bg1"/>
                </a:solidFill>
                <a:latin typeface="Century Gothic" panose="020B0502020202020204" pitchFamily="34" charset="0"/>
              </a:rPr>
              <a:t>Esku</a:t>
            </a:r>
            <a:r>
              <a:rPr lang="es-ES" sz="700" b="1" dirty="0">
                <a:solidFill>
                  <a:schemeClr val="bg1"/>
                </a:solidFill>
                <a:latin typeface="Century Gothic" panose="020B0502020202020204" pitchFamily="34" charset="0"/>
              </a:rPr>
              <a:t> </a:t>
            </a:r>
            <a:r>
              <a:rPr lang="es-ES" sz="700" b="1" dirty="0" err="1">
                <a:solidFill>
                  <a:schemeClr val="bg1"/>
                </a:solidFill>
                <a:latin typeface="Century Gothic" panose="020B0502020202020204" pitchFamily="34" charset="0"/>
              </a:rPr>
              <a:t>Hartze</a:t>
            </a:r>
            <a:r>
              <a:rPr lang="es-ES" sz="700" b="1" dirty="0">
                <a:solidFill>
                  <a:schemeClr val="bg1"/>
                </a:solidFill>
                <a:latin typeface="Century Gothic" panose="020B0502020202020204" pitchFamily="34" charset="0"/>
              </a:rPr>
              <a:t> </a:t>
            </a:r>
            <a:r>
              <a:rPr lang="es-ES" sz="700" b="1" dirty="0" err="1">
                <a:solidFill>
                  <a:schemeClr val="bg1"/>
                </a:solidFill>
                <a:latin typeface="Century Gothic" panose="020B0502020202020204" pitchFamily="34" charset="0"/>
              </a:rPr>
              <a:t>Komunitarioa</a:t>
            </a:r>
            <a:endParaRPr lang="es-ES" sz="700" b="1" dirty="0" smtClean="0">
              <a:solidFill>
                <a:schemeClr val="bg1"/>
              </a:solidFill>
              <a:latin typeface="Century Gothic" panose="020B0502020202020204" pitchFamily="34" charset="0"/>
            </a:endParaRPr>
          </a:p>
        </p:txBody>
      </p:sp>
      <p:sp>
        <p:nvSpPr>
          <p:cNvPr id="37" name="36 Elipse"/>
          <p:cNvSpPr/>
          <p:nvPr/>
        </p:nvSpPr>
        <p:spPr>
          <a:xfrm>
            <a:off x="4646770" y="3564163"/>
            <a:ext cx="769250" cy="6323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28" name="4 Marcador de contenido"/>
          <p:cNvSpPr txBox="1">
            <a:spLocks/>
          </p:cNvSpPr>
          <p:nvPr/>
        </p:nvSpPr>
        <p:spPr>
          <a:xfrm>
            <a:off x="4728854" y="3726445"/>
            <a:ext cx="605081" cy="30777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700" b="1" dirty="0" err="1" smtClean="0">
                <a:solidFill>
                  <a:schemeClr val="bg1"/>
                </a:solidFill>
                <a:latin typeface="Century Gothic" panose="020B0502020202020204" pitchFamily="34" charset="0"/>
              </a:rPr>
              <a:t>Administraritza</a:t>
            </a:r>
            <a:endParaRPr lang="eu-ES" sz="700" b="1" dirty="0">
              <a:solidFill>
                <a:schemeClr val="bg1"/>
              </a:solidFill>
              <a:latin typeface="Century Gothic" panose="020B0502020202020204" pitchFamily="34" charset="0"/>
            </a:endParaRPr>
          </a:p>
        </p:txBody>
      </p:sp>
      <p:sp>
        <p:nvSpPr>
          <p:cNvPr id="39" name="38 CuadroTexto"/>
          <p:cNvSpPr txBox="1"/>
          <p:nvPr/>
        </p:nvSpPr>
        <p:spPr>
          <a:xfrm>
            <a:off x="1411382" y="3036787"/>
            <a:ext cx="1419425" cy="338554"/>
          </a:xfrm>
          <a:prstGeom prst="rect">
            <a:avLst/>
          </a:prstGeom>
          <a:solidFill>
            <a:srgbClr val="9DB7C2"/>
          </a:solidFill>
        </p:spPr>
        <p:txBody>
          <a:bodyPr wrap="square" rtlCol="0">
            <a:spAutoFit/>
          </a:bodyPr>
          <a:lstStyle/>
          <a:p>
            <a:r>
              <a:rPr lang="es-ES" sz="800" b="1" dirty="0" err="1" smtClean="0">
                <a:latin typeface="Century Gothic" panose="020B0502020202020204" pitchFamily="34" charset="0"/>
              </a:rPr>
              <a:t>Politika</a:t>
            </a:r>
            <a:r>
              <a:rPr lang="es-ES" sz="800" b="1" dirty="0" smtClean="0">
                <a:latin typeface="Century Gothic" panose="020B0502020202020204" pitchFamily="34" charset="0"/>
              </a:rPr>
              <a:t> </a:t>
            </a:r>
            <a:r>
              <a:rPr lang="es-ES" sz="800" b="1" dirty="0" err="1" smtClean="0">
                <a:latin typeface="Century Gothic" panose="020B0502020202020204" pitchFamily="34" charset="0"/>
              </a:rPr>
              <a:t>aholkularitza</a:t>
            </a:r>
            <a:r>
              <a:rPr lang="es-ES" sz="800" b="1" dirty="0" smtClean="0">
                <a:latin typeface="Century Gothic" panose="020B0502020202020204" pitchFamily="34" charset="0"/>
              </a:rPr>
              <a:t> 2 </a:t>
            </a:r>
            <a:r>
              <a:rPr lang="es-ES" sz="800" b="1" dirty="0" err="1" smtClean="0">
                <a:latin typeface="Century Gothic" panose="020B0502020202020204" pitchFamily="34" charset="0"/>
              </a:rPr>
              <a:t>batzorde</a:t>
            </a:r>
            <a:endParaRPr lang="eu-ES" sz="800" b="1" dirty="0">
              <a:latin typeface="Century Gothic" panose="020B0502020202020204" pitchFamily="34" charset="0"/>
            </a:endParaRPr>
          </a:p>
        </p:txBody>
      </p:sp>
      <p:sp>
        <p:nvSpPr>
          <p:cNvPr id="40" name="39 CuadroTexto"/>
          <p:cNvSpPr txBox="1"/>
          <p:nvPr/>
        </p:nvSpPr>
        <p:spPr>
          <a:xfrm>
            <a:off x="4208054" y="3044723"/>
            <a:ext cx="1207966" cy="338554"/>
          </a:xfrm>
          <a:prstGeom prst="rect">
            <a:avLst/>
          </a:prstGeom>
          <a:solidFill>
            <a:srgbClr val="9DB7C2"/>
          </a:solidFill>
        </p:spPr>
        <p:txBody>
          <a:bodyPr wrap="square" rtlCol="0">
            <a:spAutoFit/>
          </a:bodyPr>
          <a:lstStyle/>
          <a:p>
            <a:r>
              <a:rPr lang="es-ES" sz="800" b="1" dirty="0" err="1" smtClean="0">
                <a:latin typeface="Century Gothic" panose="020B0502020202020204" pitchFamily="34" charset="0"/>
              </a:rPr>
              <a:t>Sailaren</a:t>
            </a:r>
            <a:r>
              <a:rPr lang="es-ES" sz="800" b="1" dirty="0" smtClean="0">
                <a:latin typeface="Century Gothic" panose="020B0502020202020204" pitchFamily="34" charset="0"/>
              </a:rPr>
              <a:t> </a:t>
            </a:r>
            <a:r>
              <a:rPr lang="es-ES" sz="800" b="1" dirty="0" err="1" smtClean="0">
                <a:latin typeface="Century Gothic" panose="020B0502020202020204" pitchFamily="34" charset="0"/>
              </a:rPr>
              <a:t>arduradun</a:t>
            </a:r>
            <a:r>
              <a:rPr lang="es-ES" sz="800" b="1" dirty="0" smtClean="0">
                <a:latin typeface="Century Gothic" panose="020B0502020202020204" pitchFamily="34" charset="0"/>
              </a:rPr>
              <a:t> </a:t>
            </a:r>
            <a:r>
              <a:rPr lang="es-ES" sz="800" b="1" dirty="0" err="1" smtClean="0">
                <a:latin typeface="Century Gothic" panose="020B0502020202020204" pitchFamily="34" charset="0"/>
              </a:rPr>
              <a:t>bat</a:t>
            </a:r>
            <a:endParaRPr lang="eu-ES" sz="800" b="1" dirty="0">
              <a:latin typeface="Century Gothic" panose="020B0502020202020204" pitchFamily="34" charset="0"/>
            </a:endParaRPr>
          </a:p>
        </p:txBody>
      </p:sp>
      <p:sp>
        <p:nvSpPr>
          <p:cNvPr id="41" name="40 CuadroTexto"/>
          <p:cNvSpPr txBox="1"/>
          <p:nvPr/>
        </p:nvSpPr>
        <p:spPr>
          <a:xfrm>
            <a:off x="5852027" y="3715095"/>
            <a:ext cx="1005974" cy="207749"/>
          </a:xfrm>
          <a:prstGeom prst="rect">
            <a:avLst/>
          </a:prstGeom>
          <a:solidFill>
            <a:schemeClr val="accent1">
              <a:lumMod val="40000"/>
              <a:lumOff val="60000"/>
            </a:schemeClr>
          </a:solidFill>
        </p:spPr>
        <p:txBody>
          <a:bodyPr wrap="square" rtlCol="0">
            <a:spAutoFit/>
          </a:bodyPr>
          <a:lstStyle/>
          <a:p>
            <a:r>
              <a:rPr lang="es-ES" sz="750" b="1" dirty="0" err="1" smtClean="0"/>
              <a:t>Arreta</a:t>
            </a:r>
            <a:r>
              <a:rPr lang="es-ES" sz="750" b="1" dirty="0" smtClean="0"/>
              <a:t> </a:t>
            </a:r>
            <a:r>
              <a:rPr lang="es-ES" sz="750" b="1" dirty="0" err="1" smtClean="0"/>
              <a:t>kop</a:t>
            </a:r>
            <a:endParaRPr lang="eu-ES" sz="750" b="1" dirty="0"/>
          </a:p>
        </p:txBody>
      </p:sp>
      <p:sp>
        <p:nvSpPr>
          <p:cNvPr id="42" name="41 CuadroTexto"/>
          <p:cNvSpPr txBox="1"/>
          <p:nvPr/>
        </p:nvSpPr>
        <p:spPr>
          <a:xfrm>
            <a:off x="5852027" y="3932313"/>
            <a:ext cx="1005974" cy="323165"/>
          </a:xfrm>
          <a:prstGeom prst="rect">
            <a:avLst/>
          </a:prstGeom>
          <a:solidFill>
            <a:schemeClr val="accent1">
              <a:lumMod val="40000"/>
              <a:lumOff val="60000"/>
            </a:schemeClr>
          </a:solidFill>
        </p:spPr>
        <p:txBody>
          <a:bodyPr wrap="square" rtlCol="0">
            <a:spAutoFit/>
          </a:bodyPr>
          <a:lstStyle/>
          <a:p>
            <a:r>
              <a:rPr lang="es-ES" sz="750" b="1" dirty="0" err="1" smtClean="0"/>
              <a:t>Kudeatutako</a:t>
            </a:r>
            <a:r>
              <a:rPr lang="es-ES" sz="750" b="1" dirty="0" smtClean="0"/>
              <a:t> </a:t>
            </a:r>
            <a:r>
              <a:rPr lang="es-ES" sz="750" b="1" dirty="0" err="1" smtClean="0"/>
              <a:t>Izapide</a:t>
            </a:r>
            <a:r>
              <a:rPr lang="es-ES" sz="750" b="1" dirty="0" smtClean="0"/>
              <a:t> </a:t>
            </a:r>
            <a:r>
              <a:rPr lang="es-ES" sz="750" b="1" dirty="0" err="1" smtClean="0"/>
              <a:t>Kop</a:t>
            </a:r>
            <a:endParaRPr lang="eu-ES" sz="750" b="1" dirty="0"/>
          </a:p>
        </p:txBody>
      </p:sp>
    </p:spTree>
    <p:extLst>
      <p:ext uri="{BB962C8B-B14F-4D97-AF65-F5344CB8AC3E}">
        <p14:creationId xmlns:p14="http://schemas.microsoft.com/office/powerpoint/2010/main" val="39130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13</a:t>
            </a:fld>
            <a:endParaRPr lang="es-ES" altLang="es-ES" dirty="0" smtClean="0"/>
          </a:p>
        </p:txBody>
      </p:sp>
      <p:sp>
        <p:nvSpPr>
          <p:cNvPr id="43"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4" name="AutoShape 5"/>
          <p:cNvSpPr>
            <a:spLocks noChangeArrowheads="1"/>
          </p:cNvSpPr>
          <p:nvPr/>
        </p:nvSpPr>
        <p:spPr bwMode="auto">
          <a:xfrm>
            <a:off x="994760" y="2657891"/>
            <a:ext cx="5329840" cy="164740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_tradnl" sz="950" b="1" dirty="0" smtClean="0"/>
              <a:t>Alto nivel de participación </a:t>
            </a:r>
            <a:r>
              <a:rPr lang="es-ES_tradnl" sz="950" dirty="0" smtClean="0"/>
              <a:t>en el Diagnóstico Social de </a:t>
            </a:r>
            <a:r>
              <a:rPr lang="es-ES_tradnl" sz="950" dirty="0" err="1" smtClean="0"/>
              <a:t>Eibar</a:t>
            </a:r>
            <a:r>
              <a:rPr lang="es-ES_tradnl" sz="950" dirty="0" smtClean="0"/>
              <a:t> (más de 50 entidades).</a:t>
            </a:r>
          </a:p>
          <a:p>
            <a:pPr marL="171450" indent="-171450">
              <a:buClr>
                <a:srgbClr val="BD4013"/>
              </a:buClr>
              <a:buFont typeface="Century Gothic" panose="020B0502020202020204" pitchFamily="34" charset="0"/>
              <a:buChar char="►"/>
            </a:pPr>
            <a:endParaRPr lang="es-ES_tradnl" sz="950" dirty="0" smtClean="0"/>
          </a:p>
          <a:p>
            <a:pPr marL="171450" indent="-171450">
              <a:buClr>
                <a:srgbClr val="BD4013"/>
              </a:buClr>
              <a:buFont typeface="Century Gothic" panose="020B0502020202020204" pitchFamily="34" charset="0"/>
              <a:buChar char="►"/>
            </a:pPr>
            <a:r>
              <a:rPr lang="es-ES_tradnl" sz="950" dirty="0" smtClean="0"/>
              <a:t>La participación más numerosa corresponde a entidades relacionadas con la </a:t>
            </a:r>
            <a:r>
              <a:rPr lang="es-ES_tradnl" sz="950" b="1" dirty="0" smtClean="0"/>
              <a:t>infancia, juventud, adolescencia y familia. </a:t>
            </a:r>
          </a:p>
          <a:p>
            <a:pPr marL="171450" indent="-171450">
              <a:buClr>
                <a:srgbClr val="BD4013"/>
              </a:buClr>
              <a:buFont typeface="Century Gothic" panose="020B0502020202020204" pitchFamily="34" charset="0"/>
              <a:buChar char="►"/>
            </a:pPr>
            <a:endParaRPr lang="es-ES_tradnl" sz="950" dirty="0"/>
          </a:p>
          <a:p>
            <a:pPr marL="171450" indent="-171450">
              <a:buClr>
                <a:srgbClr val="BD4013"/>
              </a:buClr>
              <a:buFont typeface="Century Gothic" panose="020B0502020202020204" pitchFamily="34" charset="0"/>
              <a:buChar char="►"/>
            </a:pPr>
            <a:r>
              <a:rPr lang="es-ES_tradnl" sz="950" dirty="0" smtClean="0"/>
              <a:t>La mayoría de las entidades ofrecen </a:t>
            </a:r>
            <a:r>
              <a:rPr lang="es-ES_tradnl" sz="950" b="1" dirty="0" smtClean="0"/>
              <a:t>información y asesoramiento, actuaciones de sensibilización o denuncia y formación. </a:t>
            </a:r>
          </a:p>
          <a:p>
            <a:pPr marL="171450" indent="-171450">
              <a:buClr>
                <a:srgbClr val="BD4013"/>
              </a:buClr>
              <a:buFont typeface="Century Gothic" panose="020B0502020202020204" pitchFamily="34" charset="0"/>
              <a:buChar char="►"/>
            </a:pPr>
            <a:endParaRPr lang="es-ES_tradnl" sz="950" dirty="0"/>
          </a:p>
          <a:p>
            <a:pPr marL="171450" indent="-171450">
              <a:buClr>
                <a:srgbClr val="BD4013"/>
              </a:buClr>
              <a:buFont typeface="Century Gothic" panose="020B0502020202020204" pitchFamily="34" charset="0"/>
              <a:buChar char="►"/>
            </a:pPr>
            <a:r>
              <a:rPr lang="es-ES_tradnl" sz="950" dirty="0" smtClean="0"/>
              <a:t>La organizaciones sociales han registrado un aumento de actividad en los últimos 5 años y reconocen que tienen que realizar cambios para adecuarse a la evolución de las necesidades sociales.</a:t>
            </a:r>
          </a:p>
          <a:p>
            <a:pPr marL="171450" indent="-171450">
              <a:buClr>
                <a:srgbClr val="BD4013"/>
              </a:buClr>
              <a:buFont typeface="Century Gothic" panose="020B0502020202020204" pitchFamily="34" charset="0"/>
              <a:buChar char="►"/>
            </a:pPr>
            <a:endParaRPr lang="es-ES_tradnl" sz="950" dirty="0"/>
          </a:p>
          <a:p>
            <a:pPr marL="171450" indent="-171450">
              <a:buClr>
                <a:srgbClr val="BD4013"/>
              </a:buClr>
              <a:buFont typeface="Century Gothic" panose="020B0502020202020204" pitchFamily="34" charset="0"/>
              <a:buChar char="►"/>
            </a:pPr>
            <a:endParaRPr lang="es-ES_tradnl" sz="950" dirty="0" smtClean="0"/>
          </a:p>
        </p:txBody>
      </p:sp>
      <p:sp>
        <p:nvSpPr>
          <p:cNvPr id="45" name="44 Rectángulo"/>
          <p:cNvSpPr/>
          <p:nvPr/>
        </p:nvSpPr>
        <p:spPr>
          <a:xfrm>
            <a:off x="824180" y="1553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LAS NECESIDADES SOCIALES DESDE LOS AGENTES CLAVE</a:t>
            </a:r>
            <a:endParaRPr lang="es-ES" sz="1600" b="1" dirty="0">
              <a:solidFill>
                <a:schemeClr val="bg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0" name="9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11"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
        <p:nvSpPr>
          <p:cNvPr id="12" name="11 CuadroTexto"/>
          <p:cNvSpPr txBox="1"/>
          <p:nvPr/>
        </p:nvSpPr>
        <p:spPr>
          <a:xfrm>
            <a:off x="976733" y="2037316"/>
            <a:ext cx="872019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AUMENTO DE ACTIVIDAD EN LOS ÚLTIMOS 5 AÑOS. RECONOCEN QUE TIENEN QUE REALIZAR CAMBIOS PARA ADECUARSE A LA EVOLUCIÓN DE LAS NECESIDADES SOCIALES.</a:t>
            </a:r>
            <a:endParaRPr lang="es-ES" dirty="0"/>
          </a:p>
        </p:txBody>
      </p:sp>
      <p:sp>
        <p:nvSpPr>
          <p:cNvPr id="14" name="AutoShape 5"/>
          <p:cNvSpPr>
            <a:spLocks noChangeArrowheads="1"/>
          </p:cNvSpPr>
          <p:nvPr/>
        </p:nvSpPr>
        <p:spPr bwMode="auto">
          <a:xfrm>
            <a:off x="1004283" y="4381501"/>
            <a:ext cx="4354587" cy="201083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16" name="AutoShape 5"/>
          <p:cNvSpPr>
            <a:spLocks noChangeArrowheads="1"/>
          </p:cNvSpPr>
          <p:nvPr/>
        </p:nvSpPr>
        <p:spPr bwMode="auto">
          <a:xfrm>
            <a:off x="1004283" y="6073224"/>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602"/>
          <a:stretch/>
        </p:blipFill>
        <p:spPr bwMode="auto">
          <a:xfrm>
            <a:off x="1103694" y="4695274"/>
            <a:ext cx="42105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544" y="4492923"/>
            <a:ext cx="4298631" cy="163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
          <p:cNvSpPr>
            <a:spLocks noChangeArrowheads="1"/>
          </p:cNvSpPr>
          <p:nvPr/>
        </p:nvSpPr>
        <p:spPr bwMode="auto">
          <a:xfrm>
            <a:off x="5465688" y="4381269"/>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Necesidad media de las organización sociales de </a:t>
            </a:r>
            <a:r>
              <a:rPr lang="es-ES" sz="1000" b="1" dirty="0" err="1"/>
              <a:t>Eibar</a:t>
            </a:r>
            <a:endParaRPr lang="es-ES" sz="500" b="1" kern="700" dirty="0">
              <a:latin typeface="Arial" panose="020B0604020202020204" pitchFamily="34" charset="0"/>
            </a:endParaRPr>
          </a:p>
        </p:txBody>
      </p:sp>
      <p:sp>
        <p:nvSpPr>
          <p:cNvPr id="20" name="AutoShape 5"/>
          <p:cNvSpPr>
            <a:spLocks noChangeArrowheads="1"/>
          </p:cNvSpPr>
          <p:nvPr/>
        </p:nvSpPr>
        <p:spPr bwMode="auto">
          <a:xfrm>
            <a:off x="5465688" y="6125542"/>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a:t>
            </a:r>
            <a:r>
              <a:rPr lang="es-ES" sz="800" i="1" dirty="0"/>
              <a:t>organizaciones</a:t>
            </a:r>
            <a:r>
              <a:rPr lang="es-ES" sz="800" dirty="0"/>
              <a:t> sociales de </a:t>
            </a:r>
            <a:r>
              <a:rPr lang="es-ES" sz="800" dirty="0" err="1"/>
              <a:t>Eibar</a:t>
            </a:r>
            <a:r>
              <a:rPr lang="es-ES" sz="800" dirty="0"/>
              <a:t>, 2017, IKEI.</a:t>
            </a:r>
            <a:endParaRPr lang="es-ES" sz="300" kern="700" dirty="0">
              <a:latin typeface="Arial" panose="020B0604020202020204" pitchFamily="34" charset="0"/>
            </a:endParaRPr>
          </a:p>
        </p:txBody>
      </p:sp>
      <p:sp>
        <p:nvSpPr>
          <p:cNvPr id="22" name="AutoShape 5"/>
          <p:cNvSpPr>
            <a:spLocks noChangeArrowheads="1"/>
          </p:cNvSpPr>
          <p:nvPr/>
        </p:nvSpPr>
        <p:spPr bwMode="auto">
          <a:xfrm>
            <a:off x="5429252" y="4378833"/>
            <a:ext cx="4354587" cy="201083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8073" y="2637280"/>
            <a:ext cx="2001703" cy="143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utoShape 5"/>
          <p:cNvSpPr>
            <a:spLocks noChangeArrowheads="1"/>
          </p:cNvSpPr>
          <p:nvPr/>
        </p:nvSpPr>
        <p:spPr bwMode="auto">
          <a:xfrm>
            <a:off x="6400800" y="2655455"/>
            <a:ext cx="3296126" cy="164984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6" name="AutoShape 5"/>
          <p:cNvSpPr>
            <a:spLocks noChangeArrowheads="1"/>
          </p:cNvSpPr>
          <p:nvPr/>
        </p:nvSpPr>
        <p:spPr bwMode="auto">
          <a:xfrm>
            <a:off x="6400800" y="4047758"/>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24" name="AutoShape 5"/>
          <p:cNvSpPr>
            <a:spLocks noChangeArrowheads="1"/>
          </p:cNvSpPr>
          <p:nvPr/>
        </p:nvSpPr>
        <p:spPr bwMode="auto">
          <a:xfrm>
            <a:off x="1004283" y="4378833"/>
            <a:ext cx="451346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Ámbitos de intervención de las organizaciones sociales participantes</a:t>
            </a:r>
            <a:endParaRPr lang="es-ES" sz="500" b="1" kern="700" dirty="0">
              <a:latin typeface="Arial" panose="020B0604020202020204" pitchFamily="34" charset="0"/>
            </a:endParaRPr>
          </a:p>
        </p:txBody>
      </p:sp>
      <p:sp>
        <p:nvSpPr>
          <p:cNvPr id="27" name="AutoShape 5"/>
          <p:cNvSpPr>
            <a:spLocks noChangeArrowheads="1"/>
          </p:cNvSpPr>
          <p:nvPr/>
        </p:nvSpPr>
        <p:spPr bwMode="auto">
          <a:xfrm>
            <a:off x="6417795" y="2692410"/>
            <a:ext cx="1188750"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Crecimiento de la actividad que presta la organización en el último año</a:t>
            </a:r>
            <a:endParaRPr lang="es-ES" sz="500" b="1" kern="700" dirty="0">
              <a:latin typeface="Arial" panose="020B0604020202020204" pitchFamily="34" charset="0"/>
            </a:endParaRPr>
          </a:p>
        </p:txBody>
      </p:sp>
    </p:spTree>
    <p:extLst>
      <p:ext uri="{BB962C8B-B14F-4D97-AF65-F5344CB8AC3E}">
        <p14:creationId xmlns:p14="http://schemas.microsoft.com/office/powerpoint/2010/main" val="3167023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14</a:t>
            </a:fld>
            <a:endParaRPr lang="es-ES" altLang="es-ES" dirty="0" smtClean="0"/>
          </a:p>
        </p:txBody>
      </p:sp>
      <p:sp>
        <p:nvSpPr>
          <p:cNvPr id="43"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4" name="AutoShape 5"/>
          <p:cNvSpPr>
            <a:spLocks noChangeArrowheads="1"/>
          </p:cNvSpPr>
          <p:nvPr/>
        </p:nvSpPr>
        <p:spPr bwMode="auto">
          <a:xfrm>
            <a:off x="994760" y="2657891"/>
            <a:ext cx="5329840" cy="164740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950" dirty="0" smtClean="0"/>
              <a:t>Eibarko  Gizarte Diagnostikoan </a:t>
            </a:r>
            <a:r>
              <a:rPr lang="eu-ES" sz="950" b="1" dirty="0" smtClean="0"/>
              <a:t>Partaidetza maila altua </a:t>
            </a:r>
            <a:r>
              <a:rPr lang="eu-ES" sz="950" dirty="0" smtClean="0"/>
              <a:t>(50 erakundeetatik gora).</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Partaidetza nagusiena, </a:t>
            </a:r>
            <a:r>
              <a:rPr lang="eu-ES" sz="950" b="1" dirty="0" smtClean="0"/>
              <a:t>Haurtzaro, Nerabezaro eta Familia arloan aritzen diren </a:t>
            </a:r>
            <a:r>
              <a:rPr lang="eu-ES" sz="950" dirty="0" smtClean="0"/>
              <a:t>erakundeena izan da.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Erakunde gehienek, </a:t>
            </a:r>
            <a:r>
              <a:rPr lang="eu-ES" sz="950" b="1" dirty="0" smtClean="0"/>
              <a:t>informazioa, aholkularitza, prestakuntza, sentsibilizazio eta salapen jarduerak </a:t>
            </a:r>
            <a:r>
              <a:rPr lang="eu-ES" sz="950" dirty="0" smtClean="0"/>
              <a:t>eskaintzan dituzte. </a:t>
            </a:r>
            <a:r>
              <a:rPr lang="eu-ES" sz="950" b="1" dirty="0" smtClean="0"/>
              <a:t>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Erakundeek, azken 5 urteetan, jarduerak goraka egin duela eta aldaketak egin beharko dituztela egoera berriei egokitzeko aitortzen dute.</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endParaRPr lang="eu-ES" sz="950" dirty="0" smtClean="0"/>
          </a:p>
        </p:txBody>
      </p:sp>
      <p:sp>
        <p:nvSpPr>
          <p:cNvPr id="45" name="44 Rectángulo"/>
          <p:cNvSpPr/>
          <p:nvPr/>
        </p:nvSpPr>
        <p:spPr>
          <a:xfrm>
            <a:off x="824180" y="1457325"/>
            <a:ext cx="9005620" cy="522103"/>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EIBARKO ERAGILE/ERAKUNDE NAGUSIEK EGITEN </a:t>
            </a:r>
            <a:r>
              <a:rPr lang="es-DO" sz="1600" b="1" dirty="0">
                <a:solidFill>
                  <a:schemeClr val="bg1"/>
                </a:solidFill>
              </a:rPr>
              <a:t>DUTEN GIZARTE BEHARREN BALORAZIOA </a:t>
            </a:r>
            <a:endParaRPr lang="es-ES" sz="1600" b="1" dirty="0">
              <a:solidFill>
                <a:schemeClr val="bg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2" name="11 CuadroTexto"/>
          <p:cNvSpPr txBox="1"/>
          <p:nvPr/>
        </p:nvSpPr>
        <p:spPr>
          <a:xfrm>
            <a:off x="976733" y="2037316"/>
            <a:ext cx="872019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AZKEN BOST URTEETAN ERAKUNDEEN JARDUERAK GORA EGIN DU ETA GIZARTE BEHAR BERRIEI EGOKITZEKO ALDAKETAK EGIN BEHARKO DITUZTELA AITORTZEN DUTE.</a:t>
            </a:r>
            <a:endParaRPr lang="es-ES" dirty="0"/>
          </a:p>
        </p:txBody>
      </p:sp>
      <p:sp>
        <p:nvSpPr>
          <p:cNvPr id="14" name="AutoShape 5"/>
          <p:cNvSpPr>
            <a:spLocks noChangeArrowheads="1"/>
          </p:cNvSpPr>
          <p:nvPr/>
        </p:nvSpPr>
        <p:spPr bwMode="auto">
          <a:xfrm>
            <a:off x="1004283" y="4381501"/>
            <a:ext cx="4354587" cy="201083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19" name="AutoShape 5"/>
          <p:cNvSpPr>
            <a:spLocks noChangeArrowheads="1"/>
          </p:cNvSpPr>
          <p:nvPr/>
        </p:nvSpPr>
        <p:spPr bwMode="auto">
          <a:xfrm>
            <a:off x="5465688" y="4381269"/>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Eibarko erakundeen behar desberdinen bataz bestekoa</a:t>
            </a:r>
            <a:endParaRPr lang="eu-ES" sz="500" b="1" kern="700" dirty="0">
              <a:latin typeface="Arial" panose="020B0604020202020204" pitchFamily="34" charset="0"/>
            </a:endParaRPr>
          </a:p>
        </p:txBody>
      </p:sp>
      <p:sp>
        <p:nvSpPr>
          <p:cNvPr id="22" name="AutoShape 5"/>
          <p:cNvSpPr>
            <a:spLocks noChangeArrowheads="1"/>
          </p:cNvSpPr>
          <p:nvPr/>
        </p:nvSpPr>
        <p:spPr bwMode="auto">
          <a:xfrm>
            <a:off x="5429252" y="4378833"/>
            <a:ext cx="4354587" cy="201083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5" name="AutoShape 5"/>
          <p:cNvSpPr>
            <a:spLocks noChangeArrowheads="1"/>
          </p:cNvSpPr>
          <p:nvPr/>
        </p:nvSpPr>
        <p:spPr bwMode="auto">
          <a:xfrm>
            <a:off x="6400800" y="2655455"/>
            <a:ext cx="3296126" cy="164984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9" name="AutoShape 5"/>
          <p:cNvSpPr>
            <a:spLocks noChangeArrowheads="1"/>
          </p:cNvSpPr>
          <p:nvPr/>
        </p:nvSpPr>
        <p:spPr bwMode="auto">
          <a:xfrm>
            <a:off x="6401844" y="2675380"/>
            <a:ext cx="1188750"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Azkeneko urtean, erakundeak prestatzen duen jardueraren hazkuntza </a:t>
            </a:r>
            <a:endParaRPr lang="eu-ES" sz="500" b="1" kern="700" dirty="0">
              <a:latin typeface="Arial" panose="020B0604020202020204" pitchFamily="34" charset="0"/>
            </a:endParaRPr>
          </a:p>
        </p:txBody>
      </p:sp>
      <p:sp>
        <p:nvSpPr>
          <p:cNvPr id="32" name="AutoShape 5"/>
          <p:cNvSpPr>
            <a:spLocks noChangeArrowheads="1"/>
          </p:cNvSpPr>
          <p:nvPr/>
        </p:nvSpPr>
        <p:spPr bwMode="auto">
          <a:xfrm>
            <a:off x="952226" y="4381269"/>
            <a:ext cx="451346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Inkestan</a:t>
            </a:r>
            <a:r>
              <a:rPr lang="es-ES" sz="1000" b="1" dirty="0" smtClean="0"/>
              <a:t> </a:t>
            </a:r>
            <a:r>
              <a:rPr lang="es-ES" sz="1000" b="1" dirty="0"/>
              <a:t>p</a:t>
            </a:r>
            <a:r>
              <a:rPr lang="es-ES" sz="1000" b="1" dirty="0" smtClean="0"/>
              <a:t>arte </a:t>
            </a:r>
            <a:r>
              <a:rPr lang="es-ES" sz="1000" b="1" dirty="0" err="1" smtClean="0"/>
              <a:t>hartu</a:t>
            </a:r>
            <a:r>
              <a:rPr lang="es-ES" sz="1000" b="1" dirty="0" smtClean="0"/>
              <a:t> </a:t>
            </a:r>
            <a:r>
              <a:rPr lang="es-ES" sz="1000" b="1" dirty="0" err="1" smtClean="0"/>
              <a:t>duten</a:t>
            </a:r>
            <a:r>
              <a:rPr lang="es-ES" sz="1000" b="1" dirty="0" smtClean="0"/>
              <a:t> </a:t>
            </a:r>
            <a:r>
              <a:rPr lang="es-ES" sz="1000" b="1" dirty="0" err="1" smtClean="0"/>
              <a:t>Erakundeen</a:t>
            </a:r>
            <a:r>
              <a:rPr lang="es-ES" sz="1000" b="1" dirty="0" smtClean="0"/>
              <a:t> </a:t>
            </a:r>
            <a:r>
              <a:rPr lang="es-ES" sz="1000" b="1" dirty="0" err="1" smtClean="0"/>
              <a:t>Esku</a:t>
            </a:r>
            <a:r>
              <a:rPr lang="es-ES" sz="1000" b="1" dirty="0" smtClean="0"/>
              <a:t> – </a:t>
            </a:r>
            <a:r>
              <a:rPr lang="es-ES" sz="1000" b="1" dirty="0" err="1" smtClean="0"/>
              <a:t>hartze</a:t>
            </a:r>
            <a:r>
              <a:rPr lang="es-ES" sz="1000" b="1" dirty="0" smtClean="0"/>
              <a:t> </a:t>
            </a:r>
            <a:r>
              <a:rPr lang="es-ES" sz="1000" b="1" dirty="0" err="1" smtClean="0"/>
              <a:t>Esparrua</a:t>
            </a:r>
            <a:endParaRPr lang="es-ES" sz="500" b="1" kern="700" dirty="0">
              <a:latin typeface="Arial" panose="020B0604020202020204" pitchFamily="34" charset="0"/>
            </a:endParaRPr>
          </a:p>
        </p:txBody>
      </p:sp>
      <p:sp>
        <p:nvSpPr>
          <p:cNvPr id="3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34" name="3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35" name="AutoShape 5"/>
          <p:cNvSpPr>
            <a:spLocks noChangeArrowheads="1"/>
          </p:cNvSpPr>
          <p:nvPr/>
        </p:nvSpPr>
        <p:spPr bwMode="auto">
          <a:xfrm>
            <a:off x="6401844" y="4035932"/>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36" name="AutoShape 5"/>
          <p:cNvSpPr>
            <a:spLocks noChangeArrowheads="1"/>
          </p:cNvSpPr>
          <p:nvPr/>
        </p:nvSpPr>
        <p:spPr bwMode="auto">
          <a:xfrm>
            <a:off x="5396021" y="6094209"/>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37" name="AutoShape 5"/>
          <p:cNvSpPr>
            <a:spLocks noChangeArrowheads="1"/>
          </p:cNvSpPr>
          <p:nvPr/>
        </p:nvSpPr>
        <p:spPr bwMode="auto">
          <a:xfrm>
            <a:off x="1004283" y="6117353"/>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859" y="2675380"/>
            <a:ext cx="1971675" cy="141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95" y="4620257"/>
            <a:ext cx="46577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4567571"/>
            <a:ext cx="3679786" cy="15365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090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15</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5" name="1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1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
        <p:nvSpPr>
          <p:cNvPr id="11" name="10 CuadroTexto"/>
          <p:cNvSpPr txBox="1"/>
          <p:nvPr/>
        </p:nvSpPr>
        <p:spPr>
          <a:xfrm>
            <a:off x="976733" y="1608691"/>
            <a:ext cx="8720192"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pPr algn="ctr"/>
            <a:r>
              <a:rPr lang="es-ES" dirty="0"/>
              <a:t>SE </a:t>
            </a:r>
            <a:r>
              <a:rPr lang="es-ES" dirty="0" smtClean="0"/>
              <a:t>PERCIBEN QUE EXISTEN “BASTANTES” NECESIDADES SOCIALES EN EIBAR</a:t>
            </a:r>
            <a:endParaRPr lang="es-ES" dirty="0"/>
          </a:p>
        </p:txBody>
      </p:sp>
      <p:sp>
        <p:nvSpPr>
          <p:cNvPr id="17" name="AutoShape 5"/>
          <p:cNvSpPr>
            <a:spLocks noChangeArrowheads="1"/>
          </p:cNvSpPr>
          <p:nvPr/>
        </p:nvSpPr>
        <p:spPr bwMode="auto">
          <a:xfrm>
            <a:off x="1003953" y="2220443"/>
            <a:ext cx="4130021" cy="2018553"/>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950" dirty="0" smtClean="0"/>
              <a:t>La </a:t>
            </a:r>
            <a:r>
              <a:rPr lang="es-ES" sz="950" dirty="0"/>
              <a:t>previsión de crecimiento de las necesidades sociales es superior en el caso de las personas mayores: </a:t>
            </a:r>
            <a:r>
              <a:rPr lang="es-ES" sz="950" b="1" dirty="0"/>
              <a:t>un 62,5% cree que van a </a:t>
            </a:r>
            <a:r>
              <a:rPr lang="es-ES" sz="950" b="1" dirty="0" smtClean="0"/>
              <a:t>crecer.</a:t>
            </a:r>
          </a:p>
          <a:p>
            <a:pPr marL="171450" lvl="0" indent="-171450">
              <a:buClr>
                <a:srgbClr val="BD4013"/>
              </a:buClr>
              <a:buFont typeface="Century Gothic" panose="020B0502020202020204" pitchFamily="34" charset="0"/>
              <a:buChar char="►"/>
            </a:pPr>
            <a:endParaRPr lang="es-ES" sz="950" dirty="0"/>
          </a:p>
          <a:p>
            <a:pPr marL="171450" lvl="0" indent="-171450">
              <a:buClr>
                <a:srgbClr val="BD4013"/>
              </a:buClr>
              <a:buFont typeface="Century Gothic" panose="020B0502020202020204" pitchFamily="34" charset="0"/>
              <a:buChar char="►"/>
            </a:pPr>
            <a:r>
              <a:rPr lang="es-ES" sz="950" dirty="0" smtClean="0"/>
              <a:t>A pesar de creer que las necesidades de mayor grado de incidencia corresponden al ámbito de inmigración y diversidad cultural, se cree que a futuro, el ámbito con mayor grado de crecimiento será el de las </a:t>
            </a:r>
            <a:r>
              <a:rPr lang="es-ES" sz="950" b="1" dirty="0" smtClean="0"/>
              <a:t>personas mayores</a:t>
            </a:r>
            <a:r>
              <a:rPr lang="es-ES" sz="950" dirty="0" smtClean="0"/>
              <a:t>. </a:t>
            </a:r>
          </a:p>
          <a:p>
            <a:pPr marL="171450" lvl="0" indent="-171450">
              <a:buClr>
                <a:srgbClr val="BD4013"/>
              </a:buClr>
              <a:buFont typeface="Century Gothic" panose="020B0502020202020204" pitchFamily="34" charset="0"/>
              <a:buChar char="►"/>
            </a:pPr>
            <a:endParaRPr lang="es-ES" sz="950" b="1" dirty="0"/>
          </a:p>
          <a:p>
            <a:pPr marL="171450" lvl="0" indent="-171450">
              <a:buClr>
                <a:srgbClr val="BD4013"/>
              </a:buClr>
              <a:buFont typeface="Century Gothic" panose="020B0502020202020204" pitchFamily="34" charset="0"/>
              <a:buChar char="►"/>
            </a:pPr>
            <a:r>
              <a:rPr lang="es-ES" sz="950" b="1" dirty="0" smtClean="0"/>
              <a:t>La </a:t>
            </a:r>
            <a:r>
              <a:rPr lang="es-ES" sz="950" b="1" dirty="0"/>
              <a:t>necesidad de recursos económicos y la búsqueda de empleo </a:t>
            </a:r>
            <a:r>
              <a:rPr lang="es-ES" sz="950" dirty="0"/>
              <a:t>son las principales necesidades sociales, junto al desarrollo de habilidades sociales o la falta de información sobre los </a:t>
            </a:r>
            <a:r>
              <a:rPr lang="es-ES" sz="950" dirty="0" smtClean="0"/>
              <a:t>recursos.</a:t>
            </a:r>
          </a:p>
          <a:p>
            <a:pPr marL="171450" lvl="0" indent="-171450">
              <a:buClr>
                <a:srgbClr val="BD4013"/>
              </a:buClr>
              <a:buFont typeface="Century Gothic" panose="020B0502020202020204" pitchFamily="34" charset="0"/>
              <a:buChar char="►"/>
            </a:pPr>
            <a:endParaRPr lang="es-ES" sz="950" dirty="0" smtClean="0"/>
          </a:p>
          <a:p>
            <a:pPr marL="171450" lvl="0" indent="-171450">
              <a:buClr>
                <a:srgbClr val="BD4013"/>
              </a:buClr>
              <a:buFont typeface="Century Gothic" panose="020B0502020202020204" pitchFamily="34" charset="0"/>
              <a:buChar char="►"/>
            </a:pPr>
            <a:endParaRPr lang="es-ES" sz="950" dirty="0"/>
          </a:p>
          <a:p>
            <a:pPr marL="171450" lvl="0" indent="-171450">
              <a:buClr>
                <a:srgbClr val="BD4013"/>
              </a:buClr>
              <a:buFont typeface="Century Gothic" panose="020B0502020202020204" pitchFamily="34" charset="0"/>
              <a:buChar char="►"/>
            </a:pPr>
            <a:endParaRPr lang="es-ES" sz="950" dirty="0" smtClean="0"/>
          </a:p>
          <a:p>
            <a:pPr marL="171450" lvl="0" indent="-171450">
              <a:buClr>
                <a:srgbClr val="BD4013"/>
              </a:buClr>
              <a:buFont typeface="Century Gothic" panose="020B0502020202020204" pitchFamily="34" charset="0"/>
              <a:buChar char="►"/>
            </a:pPr>
            <a:endParaRPr lang="es-ES" sz="950" dirty="0"/>
          </a:p>
          <a:p>
            <a:pPr marL="171450" lvl="0" indent="-171450">
              <a:buClr>
                <a:srgbClr val="BD4013"/>
              </a:buClr>
              <a:buFont typeface="Century Gothic" panose="020B0502020202020204" pitchFamily="34" charset="0"/>
              <a:buChar char="►"/>
            </a:pPr>
            <a:endParaRPr lang="es-ES" sz="950" dirty="0"/>
          </a:p>
        </p:txBody>
      </p:sp>
      <p:sp>
        <p:nvSpPr>
          <p:cNvPr id="24" name="AutoShape 5"/>
          <p:cNvSpPr>
            <a:spLocks noChangeArrowheads="1"/>
          </p:cNvSpPr>
          <p:nvPr/>
        </p:nvSpPr>
        <p:spPr bwMode="auto">
          <a:xfrm>
            <a:off x="5310864" y="4097401"/>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25" name="AutoShape 5"/>
          <p:cNvSpPr>
            <a:spLocks noChangeArrowheads="1"/>
          </p:cNvSpPr>
          <p:nvPr/>
        </p:nvSpPr>
        <p:spPr bwMode="auto">
          <a:xfrm>
            <a:off x="5296377" y="2208691"/>
            <a:ext cx="4354587" cy="2096609"/>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7" name="AutoShape 5"/>
          <p:cNvSpPr>
            <a:spLocks noChangeArrowheads="1"/>
          </p:cNvSpPr>
          <p:nvPr/>
        </p:nvSpPr>
        <p:spPr bwMode="auto">
          <a:xfrm>
            <a:off x="1350515" y="4465559"/>
            <a:ext cx="1188750"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Valoración general de las necesidades sociales de </a:t>
            </a:r>
            <a:r>
              <a:rPr lang="es-ES" sz="1000" b="1" dirty="0" err="1"/>
              <a:t>Eibar</a:t>
            </a:r>
            <a:endParaRPr lang="es-ES" sz="500" b="1" kern="700" dirty="0">
              <a:latin typeface="Arial" panose="020B0604020202020204" pitchFamily="34" charset="0"/>
            </a:endParaRPr>
          </a:p>
        </p:txBody>
      </p:sp>
      <p:sp>
        <p:nvSpPr>
          <p:cNvPr id="28" name="AutoShape 5"/>
          <p:cNvSpPr>
            <a:spLocks noChangeArrowheads="1"/>
          </p:cNvSpPr>
          <p:nvPr/>
        </p:nvSpPr>
        <p:spPr bwMode="auto">
          <a:xfrm>
            <a:off x="1349471" y="4445634"/>
            <a:ext cx="3296126" cy="164984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772" y="4527572"/>
            <a:ext cx="1856241" cy="139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utoShape 5"/>
          <p:cNvSpPr>
            <a:spLocks noChangeArrowheads="1"/>
          </p:cNvSpPr>
          <p:nvPr/>
        </p:nvSpPr>
        <p:spPr bwMode="auto">
          <a:xfrm>
            <a:off x="1349471" y="5837937"/>
            <a:ext cx="3248542"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7638" y="4678883"/>
            <a:ext cx="3485437" cy="1514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5"/>
          <p:cNvSpPr>
            <a:spLocks noChangeArrowheads="1"/>
          </p:cNvSpPr>
          <p:nvPr/>
        </p:nvSpPr>
        <p:spPr bwMode="auto">
          <a:xfrm>
            <a:off x="5286852" y="4364000"/>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Previsión de crecimiento de las necesidades sociales por ámbitos de intervención en </a:t>
            </a:r>
            <a:r>
              <a:rPr lang="es-ES" sz="1000" b="1" dirty="0" err="1"/>
              <a:t>Eibar</a:t>
            </a:r>
            <a:endParaRPr lang="es-ES" sz="500" b="1" kern="700" dirty="0">
              <a:latin typeface="Arial" panose="020B0604020202020204" pitchFamily="34" charset="0"/>
            </a:endParaRPr>
          </a:p>
        </p:txBody>
      </p:sp>
      <p:sp>
        <p:nvSpPr>
          <p:cNvPr id="31" name="AutoShape 5"/>
          <p:cNvSpPr>
            <a:spLocks noChangeArrowheads="1"/>
          </p:cNvSpPr>
          <p:nvPr/>
        </p:nvSpPr>
        <p:spPr bwMode="auto">
          <a:xfrm>
            <a:off x="5264903" y="6107305"/>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32" name="AutoShape 5"/>
          <p:cNvSpPr>
            <a:spLocks noChangeArrowheads="1"/>
          </p:cNvSpPr>
          <p:nvPr/>
        </p:nvSpPr>
        <p:spPr bwMode="auto">
          <a:xfrm>
            <a:off x="5296377" y="4375408"/>
            <a:ext cx="4354587" cy="200126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69"/>
          <a:stretch/>
        </p:blipFill>
        <p:spPr bwMode="auto">
          <a:xfrm>
            <a:off x="5877639" y="2424451"/>
            <a:ext cx="3111814" cy="173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AutoShape 5"/>
          <p:cNvSpPr>
            <a:spLocks noChangeArrowheads="1"/>
          </p:cNvSpPr>
          <p:nvPr/>
        </p:nvSpPr>
        <p:spPr bwMode="auto">
          <a:xfrm>
            <a:off x="5332813" y="2211128"/>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smtClean="0"/>
              <a:t>Nivel de incidencia medio de las necesidades sociales en </a:t>
            </a:r>
            <a:r>
              <a:rPr lang="es-ES" sz="1000" b="1" dirty="0" err="1"/>
              <a:t>Eibar</a:t>
            </a:r>
            <a:endParaRPr lang="es-ES" sz="500" b="1" kern="700" dirty="0">
              <a:latin typeface="Arial" panose="020B0604020202020204" pitchFamily="34" charset="0"/>
            </a:endParaRPr>
          </a:p>
        </p:txBody>
      </p:sp>
    </p:spTree>
    <p:extLst>
      <p:ext uri="{BB962C8B-B14F-4D97-AF65-F5344CB8AC3E}">
        <p14:creationId xmlns:p14="http://schemas.microsoft.com/office/powerpoint/2010/main" val="312524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87941" y="1525941"/>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16</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1" name="10 CuadroTexto"/>
          <p:cNvSpPr txBox="1"/>
          <p:nvPr/>
        </p:nvSpPr>
        <p:spPr>
          <a:xfrm>
            <a:off x="972717" y="1580871"/>
            <a:ext cx="8720192"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pPr algn="ctr"/>
            <a:r>
              <a:rPr lang="es-ES" dirty="0" smtClean="0"/>
              <a:t>EIBARREN GIZARTE BEHAR “DEZENTE” DAUDELA NABARMENTZEN DA</a:t>
            </a:r>
            <a:endParaRPr lang="es-ES" dirty="0"/>
          </a:p>
        </p:txBody>
      </p:sp>
      <p:sp>
        <p:nvSpPr>
          <p:cNvPr id="17" name="AutoShape 5"/>
          <p:cNvSpPr>
            <a:spLocks noChangeArrowheads="1"/>
          </p:cNvSpPr>
          <p:nvPr/>
        </p:nvSpPr>
        <p:spPr bwMode="auto">
          <a:xfrm>
            <a:off x="1003953" y="2220443"/>
            <a:ext cx="4130021" cy="2018553"/>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950" dirty="0" smtClean="0"/>
              <a:t>Eibarren gehien haziko diren gizarte beharrak, adineko pertsonekin lotuak daude, </a:t>
            </a:r>
            <a:r>
              <a:rPr lang="eu-ES" sz="950" b="1" dirty="0" smtClean="0"/>
              <a:t>%62,5ak  haziko direla uste du.</a:t>
            </a:r>
          </a:p>
          <a:p>
            <a:pPr marL="171450" lvl="0" indent="-171450">
              <a:buClr>
                <a:srgbClr val="BD4013"/>
              </a:buClr>
              <a:buFont typeface="Century Gothic" panose="020B0502020202020204" pitchFamily="34" charset="0"/>
              <a:buChar char="►"/>
            </a:pPr>
            <a:endParaRPr lang="eu-ES" sz="950" b="1" dirty="0" smtClean="0"/>
          </a:p>
          <a:p>
            <a:pPr marL="171450" lvl="0" indent="-171450">
              <a:buClr>
                <a:srgbClr val="BD4013"/>
              </a:buClr>
              <a:buFont typeface="Century Gothic" panose="020B0502020202020204" pitchFamily="34" charset="0"/>
              <a:buChar char="►"/>
            </a:pPr>
            <a:r>
              <a:rPr lang="eu-ES" sz="950" dirty="0" smtClean="0"/>
              <a:t>Nahiz eta gehien ematen diren gizarte beharrak, inmigrazioa eta aniztasunarekin lotuta egon, etorkizunera begira, </a:t>
            </a:r>
            <a:r>
              <a:rPr lang="eu-ES" sz="950" b="1" dirty="0" smtClean="0"/>
              <a:t>adineko pertsonen esparruan </a:t>
            </a:r>
            <a:r>
              <a:rPr lang="eu-ES" sz="950" dirty="0" smtClean="0"/>
              <a:t>izango dira gehien haziko direnak. </a:t>
            </a:r>
          </a:p>
          <a:p>
            <a:pPr marL="171450" lvl="0" indent="-171450">
              <a:buClr>
                <a:srgbClr val="BD4013"/>
              </a:buClr>
              <a:buFont typeface="Century Gothic" panose="020B0502020202020204" pitchFamily="34" charset="0"/>
              <a:buChar char="►"/>
            </a:pPr>
            <a:endParaRPr lang="eu-ES" sz="950" b="1" dirty="0" smtClean="0"/>
          </a:p>
          <a:p>
            <a:pPr marL="171450" lvl="0" indent="-171450">
              <a:buClr>
                <a:srgbClr val="BD4013"/>
              </a:buClr>
              <a:buFont typeface="Century Gothic" panose="020B0502020202020204" pitchFamily="34" charset="0"/>
              <a:buChar char="►"/>
            </a:pPr>
            <a:r>
              <a:rPr lang="eu-ES" sz="950" dirty="0" smtClean="0"/>
              <a:t>Gizarte behar nagusienak, </a:t>
            </a:r>
            <a:r>
              <a:rPr lang="eu-ES" sz="950" b="1" dirty="0" smtClean="0"/>
              <a:t>Ekonomia baliabideak eta enplegu bilaketa dira,</a:t>
            </a:r>
            <a:r>
              <a:rPr lang="eu-ES" sz="950" dirty="0" smtClean="0"/>
              <a:t> informazio eta giza trebetasun faltarekin batera. </a:t>
            </a:r>
          </a:p>
          <a:p>
            <a:pPr marL="171450" lvl="0" indent="-171450">
              <a:buClr>
                <a:srgbClr val="BD4013"/>
              </a:buClr>
              <a:buFont typeface="Century Gothic" panose="020B0502020202020204" pitchFamily="34" charset="0"/>
              <a:buChar char="►"/>
            </a:pPr>
            <a:endParaRPr lang="eu-ES" sz="950" dirty="0" smtClean="0"/>
          </a:p>
          <a:p>
            <a:pPr marL="171450" lvl="0" indent="-171450">
              <a:buClr>
                <a:srgbClr val="BD4013"/>
              </a:buClr>
              <a:buFont typeface="Century Gothic" panose="020B0502020202020204" pitchFamily="34" charset="0"/>
              <a:buChar char="►"/>
            </a:pPr>
            <a:endParaRPr lang="eu-ES" sz="950" dirty="0" smtClean="0"/>
          </a:p>
          <a:p>
            <a:pPr marL="171450" lvl="0" indent="-171450">
              <a:buClr>
                <a:srgbClr val="BD4013"/>
              </a:buClr>
              <a:buFont typeface="Century Gothic" panose="020B0502020202020204" pitchFamily="34" charset="0"/>
              <a:buChar char="►"/>
            </a:pPr>
            <a:endParaRPr lang="es-ES" sz="950" dirty="0"/>
          </a:p>
          <a:p>
            <a:pPr marL="171450" lvl="0" indent="-171450">
              <a:buClr>
                <a:srgbClr val="BD4013"/>
              </a:buClr>
              <a:buFont typeface="Century Gothic" panose="020B0502020202020204" pitchFamily="34" charset="0"/>
              <a:buChar char="►"/>
            </a:pPr>
            <a:endParaRPr lang="es-ES" sz="950" dirty="0"/>
          </a:p>
        </p:txBody>
      </p:sp>
      <p:sp>
        <p:nvSpPr>
          <p:cNvPr id="25" name="AutoShape 5"/>
          <p:cNvSpPr>
            <a:spLocks noChangeArrowheads="1"/>
          </p:cNvSpPr>
          <p:nvPr/>
        </p:nvSpPr>
        <p:spPr bwMode="auto">
          <a:xfrm>
            <a:off x="5296377" y="2208691"/>
            <a:ext cx="4354587" cy="2096609"/>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7" name="AutoShape 5"/>
          <p:cNvSpPr>
            <a:spLocks noChangeArrowheads="1"/>
          </p:cNvSpPr>
          <p:nvPr/>
        </p:nvSpPr>
        <p:spPr bwMode="auto">
          <a:xfrm>
            <a:off x="1003953" y="4465559"/>
            <a:ext cx="15353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gizarte</a:t>
            </a:r>
            <a:r>
              <a:rPr lang="es-ES" sz="1000" b="1" dirty="0" smtClean="0"/>
              <a:t> </a:t>
            </a:r>
            <a:r>
              <a:rPr lang="es-ES" sz="1000" b="1" dirty="0" err="1" smtClean="0"/>
              <a:t>beharren</a:t>
            </a:r>
            <a:r>
              <a:rPr lang="es-ES" sz="1000" b="1" dirty="0" smtClean="0"/>
              <a:t> </a:t>
            </a:r>
            <a:r>
              <a:rPr lang="es-ES" sz="1000" b="1" dirty="0" err="1" smtClean="0"/>
              <a:t>balorazio</a:t>
            </a:r>
            <a:r>
              <a:rPr lang="es-ES" sz="1000" b="1" dirty="0" smtClean="0"/>
              <a:t> </a:t>
            </a:r>
            <a:r>
              <a:rPr lang="es-ES" sz="1000" b="1" dirty="0" err="1" smtClean="0"/>
              <a:t>orokorra</a:t>
            </a:r>
            <a:endParaRPr lang="es-ES" sz="500" b="1" kern="700" dirty="0">
              <a:latin typeface="Arial" panose="020B0604020202020204" pitchFamily="34" charset="0"/>
            </a:endParaRPr>
          </a:p>
        </p:txBody>
      </p:sp>
      <p:sp>
        <p:nvSpPr>
          <p:cNvPr id="28" name="AutoShape 5"/>
          <p:cNvSpPr>
            <a:spLocks noChangeArrowheads="1"/>
          </p:cNvSpPr>
          <p:nvPr/>
        </p:nvSpPr>
        <p:spPr bwMode="auto">
          <a:xfrm>
            <a:off x="1003953" y="4445634"/>
            <a:ext cx="3641644" cy="176066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30" name="AutoShape 5"/>
          <p:cNvSpPr>
            <a:spLocks noChangeArrowheads="1"/>
          </p:cNvSpPr>
          <p:nvPr/>
        </p:nvSpPr>
        <p:spPr bwMode="auto">
          <a:xfrm>
            <a:off x="5286852" y="4364000"/>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Esku</a:t>
            </a:r>
            <a:r>
              <a:rPr lang="es-ES" sz="1000" b="1" dirty="0" smtClean="0"/>
              <a:t> </a:t>
            </a:r>
            <a:r>
              <a:rPr lang="es-ES" sz="1000" b="1" dirty="0" err="1" smtClean="0"/>
              <a:t>hartze</a:t>
            </a:r>
            <a:r>
              <a:rPr lang="es-ES" sz="1000" b="1" dirty="0" smtClean="0"/>
              <a:t> </a:t>
            </a:r>
            <a:r>
              <a:rPr lang="es-ES" sz="1000" b="1" dirty="0" err="1" smtClean="0"/>
              <a:t>esparru</a:t>
            </a:r>
            <a:r>
              <a:rPr lang="es-ES" sz="1000" b="1" dirty="0" smtClean="0"/>
              <a:t> </a:t>
            </a:r>
            <a:r>
              <a:rPr lang="es-ES" sz="1000" b="1" dirty="0" err="1" smtClean="0"/>
              <a:t>bakoitzeko</a:t>
            </a:r>
            <a:r>
              <a:rPr lang="es-ES" sz="1000" b="1" dirty="0" smtClean="0"/>
              <a:t>, </a:t>
            </a:r>
            <a:r>
              <a:rPr lang="es-ES" sz="1000" b="1" dirty="0" err="1" smtClean="0"/>
              <a:t>gehien</a:t>
            </a:r>
            <a:r>
              <a:rPr lang="es-ES" sz="1000" b="1" dirty="0" smtClean="0"/>
              <a:t> </a:t>
            </a:r>
            <a:r>
              <a:rPr lang="es-ES" sz="1000" b="1" dirty="0" err="1" smtClean="0"/>
              <a:t>haziko</a:t>
            </a:r>
            <a:r>
              <a:rPr lang="es-ES" sz="1000" b="1" dirty="0" smtClean="0"/>
              <a:t> </a:t>
            </a:r>
            <a:r>
              <a:rPr lang="es-ES" sz="1000" b="1" dirty="0" err="1" smtClean="0"/>
              <a:t>diren</a:t>
            </a:r>
            <a:r>
              <a:rPr lang="es-ES" sz="1000" b="1" dirty="0" smtClean="0"/>
              <a:t> </a:t>
            </a:r>
            <a:r>
              <a:rPr lang="es-ES" sz="1000" b="1" dirty="0" err="1" smtClean="0"/>
              <a:t>gizarte</a:t>
            </a:r>
            <a:r>
              <a:rPr lang="es-ES" sz="1000" b="1" dirty="0" smtClean="0"/>
              <a:t> </a:t>
            </a:r>
            <a:r>
              <a:rPr lang="es-ES" sz="1000" b="1" dirty="0" err="1" smtClean="0"/>
              <a:t>beharrak</a:t>
            </a:r>
            <a:endParaRPr lang="es-ES" sz="500" b="1" kern="700" dirty="0">
              <a:latin typeface="Arial" panose="020B0604020202020204" pitchFamily="34" charset="0"/>
            </a:endParaRPr>
          </a:p>
        </p:txBody>
      </p:sp>
      <p:sp>
        <p:nvSpPr>
          <p:cNvPr id="32" name="AutoShape 5"/>
          <p:cNvSpPr>
            <a:spLocks noChangeArrowheads="1"/>
          </p:cNvSpPr>
          <p:nvPr/>
        </p:nvSpPr>
        <p:spPr bwMode="auto">
          <a:xfrm>
            <a:off x="5296377" y="4375408"/>
            <a:ext cx="4354587" cy="200126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1"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22" name="21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26" name="AutoShape 5"/>
          <p:cNvSpPr>
            <a:spLocks noChangeArrowheads="1"/>
          </p:cNvSpPr>
          <p:nvPr/>
        </p:nvSpPr>
        <p:spPr bwMode="auto">
          <a:xfrm>
            <a:off x="965854" y="6013128"/>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33" name="AutoShape 5"/>
          <p:cNvSpPr>
            <a:spLocks noChangeArrowheads="1"/>
          </p:cNvSpPr>
          <p:nvPr/>
        </p:nvSpPr>
        <p:spPr bwMode="auto">
          <a:xfrm>
            <a:off x="5286852" y="4111014"/>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34" name="AutoShape 5"/>
          <p:cNvSpPr>
            <a:spLocks noChangeArrowheads="1"/>
          </p:cNvSpPr>
          <p:nvPr/>
        </p:nvSpPr>
        <p:spPr bwMode="auto">
          <a:xfrm>
            <a:off x="5332813" y="6156003"/>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843" y="2487696"/>
            <a:ext cx="2941519" cy="16518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630" y="4678883"/>
            <a:ext cx="3337694" cy="14557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265" y="4501124"/>
            <a:ext cx="1992777" cy="149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5"/>
          <p:cNvSpPr>
            <a:spLocks noChangeArrowheads="1"/>
          </p:cNvSpPr>
          <p:nvPr/>
        </p:nvSpPr>
        <p:spPr bwMode="auto">
          <a:xfrm>
            <a:off x="5332813" y="2211128"/>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Gizarte</a:t>
            </a:r>
            <a:r>
              <a:rPr lang="es-ES" sz="1000" b="1" dirty="0" smtClean="0"/>
              <a:t> </a:t>
            </a:r>
            <a:r>
              <a:rPr lang="es-ES" sz="1000" b="1" dirty="0" err="1" smtClean="0"/>
              <a:t>erakundeek</a:t>
            </a:r>
            <a:r>
              <a:rPr lang="es-ES" sz="1000" b="1" dirty="0" smtClean="0"/>
              <a:t> </a:t>
            </a:r>
            <a:r>
              <a:rPr lang="es-ES" sz="1000" b="1" dirty="0" err="1" smtClean="0"/>
              <a:t>Eibarren</a:t>
            </a:r>
            <a:r>
              <a:rPr lang="es-ES" sz="1000" b="1" dirty="0"/>
              <a:t> </a:t>
            </a:r>
            <a:r>
              <a:rPr lang="es-ES" sz="1000" b="1" dirty="0" smtClean="0"/>
              <a:t> </a:t>
            </a:r>
            <a:r>
              <a:rPr lang="es-ES" sz="1000" b="1" dirty="0" err="1" smtClean="0"/>
              <a:t>gehien</a:t>
            </a:r>
            <a:r>
              <a:rPr lang="es-ES" sz="1000" b="1" dirty="0" smtClean="0"/>
              <a:t> </a:t>
            </a:r>
            <a:r>
              <a:rPr lang="es-ES" sz="1000" b="1" dirty="0" err="1" smtClean="0"/>
              <a:t>antzematen</a:t>
            </a:r>
            <a:r>
              <a:rPr lang="es-ES" sz="1000" b="1" dirty="0" smtClean="0"/>
              <a:t> </a:t>
            </a:r>
            <a:r>
              <a:rPr lang="es-ES" sz="1000" b="1" dirty="0" err="1" smtClean="0"/>
              <a:t>dituzten</a:t>
            </a:r>
            <a:r>
              <a:rPr lang="es-ES" sz="1000" b="1" dirty="0" smtClean="0"/>
              <a:t> </a:t>
            </a:r>
            <a:r>
              <a:rPr lang="es-ES" sz="1000" b="1" dirty="0" err="1" smtClean="0"/>
              <a:t>egoerak</a:t>
            </a:r>
            <a:r>
              <a:rPr lang="es-ES" sz="1000" b="1" dirty="0" smtClean="0"/>
              <a:t> </a:t>
            </a:r>
            <a:endParaRPr lang="es-ES" sz="500" b="1" kern="700" dirty="0">
              <a:latin typeface="Arial" panose="020B0604020202020204" pitchFamily="34" charset="0"/>
            </a:endParaRPr>
          </a:p>
        </p:txBody>
      </p:sp>
    </p:spTree>
    <p:extLst>
      <p:ext uri="{BB962C8B-B14F-4D97-AF65-F5344CB8AC3E}">
        <p14:creationId xmlns:p14="http://schemas.microsoft.com/office/powerpoint/2010/main" val="28469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17</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5" name="1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1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
        <p:nvSpPr>
          <p:cNvPr id="11" name="10 CuadroTexto"/>
          <p:cNvSpPr txBox="1"/>
          <p:nvPr/>
        </p:nvSpPr>
        <p:spPr>
          <a:xfrm>
            <a:off x="976733" y="1608691"/>
            <a:ext cx="872019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EXISTE UN BUEN NIVEL DE RELACIÓN Y DE COORDINACIÓN ENTRE LAS ORGANIZACIONES SOCIALES Y LOS SERVICIOS SOCIALES MUNICIPALES. </a:t>
            </a:r>
            <a:endParaRPr lang="es-ES" dirty="0"/>
          </a:p>
        </p:txBody>
      </p:sp>
      <p:sp>
        <p:nvSpPr>
          <p:cNvPr id="17" name="AutoShape 5"/>
          <p:cNvSpPr>
            <a:spLocks noChangeArrowheads="1"/>
          </p:cNvSpPr>
          <p:nvPr/>
        </p:nvSpPr>
        <p:spPr bwMode="auto">
          <a:xfrm>
            <a:off x="1003953" y="2220442"/>
            <a:ext cx="4596747" cy="2030883"/>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dirty="0" smtClean="0"/>
              <a:t>Se valora positivamente la relación entre las organizaciones sociales y los servicios sociales, aunque aproximadamente la mitad de las entidades cree que el trabajo en red es mejorable. </a:t>
            </a:r>
          </a:p>
          <a:p>
            <a:pPr marL="171450" lvl="0" indent="-171450">
              <a:buClr>
                <a:srgbClr val="BD4013"/>
              </a:buClr>
              <a:buFont typeface="Century Gothic" panose="020B0502020202020204" pitchFamily="34" charset="0"/>
              <a:buChar char="►"/>
            </a:pPr>
            <a:endParaRPr lang="es-ES" b="1" dirty="0"/>
          </a:p>
          <a:p>
            <a:pPr marL="171450" lvl="0" indent="-171450">
              <a:buClr>
                <a:srgbClr val="BD4013"/>
              </a:buClr>
              <a:buFont typeface="Century Gothic" panose="020B0502020202020204" pitchFamily="34" charset="0"/>
              <a:buChar char="►"/>
            </a:pPr>
            <a:r>
              <a:rPr lang="es-ES" b="1" dirty="0" smtClean="0"/>
              <a:t>El nivel de satisfacción con la actividad de los servicios sociales de muy bueno: 8,3 puntos sobre 10.</a:t>
            </a:r>
          </a:p>
          <a:p>
            <a:pPr marL="171450" lvl="0" indent="-171450">
              <a:buClr>
                <a:srgbClr val="BD4013"/>
              </a:buClr>
              <a:buFont typeface="Century Gothic" panose="020B0502020202020204" pitchFamily="34" charset="0"/>
              <a:buChar char="►"/>
            </a:pPr>
            <a:endParaRPr lang="es-ES" b="1" dirty="0"/>
          </a:p>
          <a:p>
            <a:pPr marL="171450" lvl="0" indent="-171450">
              <a:buClr>
                <a:srgbClr val="BD4013"/>
              </a:buClr>
              <a:buFont typeface="Century Gothic" panose="020B0502020202020204" pitchFamily="34" charset="0"/>
              <a:buChar char="►"/>
            </a:pPr>
            <a:r>
              <a:rPr lang="es-ES" dirty="0" smtClean="0"/>
              <a:t>Valoración </a:t>
            </a:r>
            <a:r>
              <a:rPr lang="es-ES" dirty="0"/>
              <a:t>sobre los recursos de atención por ámbitos de intervención:</a:t>
            </a:r>
          </a:p>
          <a:p>
            <a:pPr marL="628650" lvl="1" indent="-171450">
              <a:buClr>
                <a:srgbClr val="BD4013"/>
              </a:buClr>
              <a:buFont typeface="Century Gothic" panose="020B0502020202020204" pitchFamily="34" charset="0"/>
              <a:buChar char="►"/>
            </a:pPr>
            <a:r>
              <a:rPr lang="es-ES" dirty="0" smtClean="0"/>
              <a:t>Lo </a:t>
            </a:r>
            <a:r>
              <a:rPr lang="es-ES" dirty="0"/>
              <a:t>mejor valorado: adicciones y personas mayores</a:t>
            </a:r>
          </a:p>
          <a:p>
            <a:pPr marL="628650" lvl="1" indent="-171450">
              <a:buClr>
                <a:srgbClr val="BD4013"/>
              </a:buClr>
              <a:buFont typeface="Century Gothic" panose="020B0502020202020204" pitchFamily="34" charset="0"/>
              <a:buChar char="►"/>
            </a:pPr>
            <a:r>
              <a:rPr lang="es-ES" dirty="0" smtClean="0"/>
              <a:t>Lo </a:t>
            </a:r>
            <a:r>
              <a:rPr lang="es-ES" dirty="0"/>
              <a:t>peor valorado: discapacidad, enfermedad mental y exclusión </a:t>
            </a:r>
            <a:r>
              <a:rPr lang="es-ES" dirty="0" smtClean="0"/>
              <a:t>social</a:t>
            </a:r>
            <a:endParaRPr lang="es-ES" dirty="0"/>
          </a:p>
          <a:p>
            <a:pPr marL="171450" lvl="0" indent="-171450">
              <a:buClr>
                <a:srgbClr val="BD4013"/>
              </a:buClr>
              <a:buFont typeface="Century Gothic" panose="020B0502020202020204" pitchFamily="34" charset="0"/>
              <a:buChar char="►"/>
            </a:pPr>
            <a:r>
              <a:rPr lang="es-ES" b="1" dirty="0" smtClean="0"/>
              <a:t>La </a:t>
            </a:r>
            <a:r>
              <a:rPr lang="es-ES" b="1" dirty="0"/>
              <a:t>prevención de situaciones de riesgo entre menores y la intervención con familias y menores en riesgo o situación de exclusión </a:t>
            </a:r>
            <a:r>
              <a:rPr lang="es-ES" dirty="0"/>
              <a:t>encabezan el ranking de las actuaciones </a:t>
            </a:r>
            <a:r>
              <a:rPr lang="es-ES" dirty="0" smtClean="0"/>
              <a:t>prioritarias.</a:t>
            </a:r>
          </a:p>
          <a:p>
            <a:pPr marL="171450" lvl="0" indent="-171450">
              <a:buClr>
                <a:srgbClr val="BD4013"/>
              </a:buClr>
              <a:buFont typeface="Century Gothic" panose="020B0502020202020204" pitchFamily="34" charset="0"/>
              <a:buChar char="►"/>
            </a:pPr>
            <a:endParaRPr lang="es-ES" dirty="0"/>
          </a:p>
          <a:p>
            <a:pPr marL="171450" lvl="0" indent="-171450">
              <a:buClr>
                <a:srgbClr val="BD4013"/>
              </a:buClr>
              <a:buFont typeface="Century Gothic" panose="020B0502020202020204" pitchFamily="34" charset="0"/>
              <a:buChar char="►"/>
            </a:pPr>
            <a:endParaRPr lang="es-E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675" y="2556909"/>
            <a:ext cx="3638976" cy="302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5"/>
          <p:cNvSpPr>
            <a:spLocks noChangeArrowheads="1"/>
          </p:cNvSpPr>
          <p:nvPr/>
        </p:nvSpPr>
        <p:spPr bwMode="auto">
          <a:xfrm>
            <a:off x="5686424" y="2229171"/>
            <a:ext cx="4000975"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Principales actuaciones se deben reforzar o mejorar desde los servicios sociales municipales de </a:t>
            </a:r>
            <a:r>
              <a:rPr lang="es-ES" sz="1000" b="1" dirty="0" err="1"/>
              <a:t>Eibar</a:t>
            </a:r>
            <a:endParaRPr lang="es-ES" sz="500" b="1" kern="700" dirty="0">
              <a:latin typeface="Arial" panose="020B0604020202020204" pitchFamily="34" charset="0"/>
            </a:endParaRPr>
          </a:p>
        </p:txBody>
      </p:sp>
      <p:sp>
        <p:nvSpPr>
          <p:cNvPr id="34" name="AutoShape 5"/>
          <p:cNvSpPr>
            <a:spLocks noChangeArrowheads="1"/>
          </p:cNvSpPr>
          <p:nvPr/>
        </p:nvSpPr>
        <p:spPr bwMode="auto">
          <a:xfrm>
            <a:off x="5702101" y="5510971"/>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35" name="AutoShape 5"/>
          <p:cNvSpPr>
            <a:spLocks noChangeArrowheads="1"/>
          </p:cNvSpPr>
          <p:nvPr/>
        </p:nvSpPr>
        <p:spPr bwMode="auto">
          <a:xfrm>
            <a:off x="5686424" y="2237318"/>
            <a:ext cx="4000976" cy="354302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410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16672"/>
          <a:stretch/>
        </p:blipFill>
        <p:spPr bwMode="auto">
          <a:xfrm>
            <a:off x="2713527" y="4291094"/>
            <a:ext cx="2887174" cy="192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5"/>
          <p:cNvSpPr>
            <a:spLocks noChangeArrowheads="1"/>
          </p:cNvSpPr>
          <p:nvPr/>
        </p:nvSpPr>
        <p:spPr bwMode="auto">
          <a:xfrm>
            <a:off x="965854" y="4296556"/>
            <a:ext cx="1884476"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Satisfacción media con la red de atención de </a:t>
            </a:r>
            <a:r>
              <a:rPr lang="es-ES" sz="1000" b="1" dirty="0" err="1"/>
              <a:t>Eibar</a:t>
            </a:r>
            <a:r>
              <a:rPr lang="es-ES" sz="1000" b="1" dirty="0"/>
              <a:t> por ámbitos de intervención</a:t>
            </a:r>
            <a:endParaRPr lang="es-ES" sz="500" b="1" kern="700" dirty="0">
              <a:latin typeface="Arial" panose="020B0604020202020204" pitchFamily="34" charset="0"/>
            </a:endParaRPr>
          </a:p>
        </p:txBody>
      </p:sp>
      <p:sp>
        <p:nvSpPr>
          <p:cNvPr id="37" name="AutoShape 5"/>
          <p:cNvSpPr>
            <a:spLocks noChangeArrowheads="1"/>
          </p:cNvSpPr>
          <p:nvPr/>
        </p:nvSpPr>
        <p:spPr bwMode="auto">
          <a:xfrm>
            <a:off x="1003953" y="5300600"/>
            <a:ext cx="2325593" cy="269368"/>
          </a:xfrm>
          <a:prstGeom prst="foldedCorner">
            <a:avLst>
              <a:gd name="adj" fmla="val 0"/>
            </a:avLst>
          </a:prstGeom>
          <a:noFill/>
          <a:ln w="9525">
            <a:noFill/>
            <a:round/>
            <a:headEnd/>
            <a:tailEnd/>
          </a:ln>
          <a:effectLst/>
          <a:extLst/>
        </p:spPr>
        <p:txBody>
          <a:bodyPr wrap="square"/>
          <a:lstStyle/>
          <a:p>
            <a:pPr>
              <a:buClr>
                <a:srgbClr val="BD4013"/>
              </a:buClr>
            </a:pPr>
            <a:r>
              <a:rPr lang="es-ES_tradnl" sz="800" dirty="0"/>
              <a:t>(*) En adicciones únicamente se cuenta con la opinión de una organización social.</a:t>
            </a:r>
          </a:p>
          <a:p>
            <a:pPr lvl="0">
              <a:buClr>
                <a:srgbClr val="BD4013"/>
              </a:buClr>
            </a:pPr>
            <a:r>
              <a:rPr lang="es-ES" sz="800" dirty="0" smtClean="0"/>
              <a:t>Fuente</a:t>
            </a:r>
            <a:r>
              <a:rPr lang="es-ES" sz="800" dirty="0"/>
              <a:t>: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38" name="AutoShape 5"/>
          <p:cNvSpPr>
            <a:spLocks noChangeArrowheads="1"/>
          </p:cNvSpPr>
          <p:nvPr/>
        </p:nvSpPr>
        <p:spPr bwMode="auto">
          <a:xfrm>
            <a:off x="1003953" y="4303183"/>
            <a:ext cx="4596747" cy="190311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Tree>
    <p:extLst>
      <p:ext uri="{BB962C8B-B14F-4D97-AF65-F5344CB8AC3E}">
        <p14:creationId xmlns:p14="http://schemas.microsoft.com/office/powerpoint/2010/main" val="2599921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59365" y="1478324"/>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18</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1" name="10 CuadroTexto"/>
          <p:cNvSpPr txBox="1"/>
          <p:nvPr/>
        </p:nvSpPr>
        <p:spPr>
          <a:xfrm>
            <a:off x="976733" y="1608691"/>
            <a:ext cx="8720192"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ERAKUNDEEN ETA GIZARTE ZERBITZUEN ARTEKO HARREMANA ETA KOORDINAKETA MAILA ONA DA</a:t>
            </a:r>
            <a:endParaRPr lang="es-ES" dirty="0"/>
          </a:p>
        </p:txBody>
      </p:sp>
      <p:sp>
        <p:nvSpPr>
          <p:cNvPr id="17" name="AutoShape 5"/>
          <p:cNvSpPr>
            <a:spLocks noChangeArrowheads="1"/>
          </p:cNvSpPr>
          <p:nvPr/>
        </p:nvSpPr>
        <p:spPr bwMode="auto">
          <a:xfrm>
            <a:off x="1003953" y="2001367"/>
            <a:ext cx="4596747" cy="2030883"/>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dirty="0" smtClean="0"/>
              <a:t>Gizarte Zerbitzuekin duten harremana positiboki baloratzen da, nahiz eta, erakundeen erdiak, sare-lana hobetu daitekeela adierazi. </a:t>
            </a:r>
          </a:p>
          <a:p>
            <a:pPr marL="171450" lvl="0" indent="-171450">
              <a:buClr>
                <a:srgbClr val="BD4013"/>
              </a:buClr>
              <a:buFont typeface="Century Gothic" panose="020B0502020202020204" pitchFamily="34" charset="0"/>
              <a:buChar char="►"/>
            </a:pPr>
            <a:endParaRPr lang="eu-ES" b="1" dirty="0" smtClean="0"/>
          </a:p>
          <a:p>
            <a:pPr marL="171450" lvl="0" indent="-171450">
              <a:buClr>
                <a:srgbClr val="BD4013"/>
              </a:buClr>
              <a:buFont typeface="Century Gothic" panose="020B0502020202020204" pitchFamily="34" charset="0"/>
              <a:buChar char="►"/>
            </a:pPr>
            <a:r>
              <a:rPr lang="eu-ES" b="1" dirty="0" smtClean="0"/>
              <a:t>Gizarte Zerbitzuen jarduerarekin asetze maila oso ona da: 10 puntutatik 8,3 lortzen ditu. </a:t>
            </a:r>
          </a:p>
          <a:p>
            <a:pPr marL="171450" lvl="0" indent="-171450">
              <a:buClr>
                <a:srgbClr val="BD4013"/>
              </a:buClr>
              <a:buFont typeface="Century Gothic" panose="020B0502020202020204" pitchFamily="34" charset="0"/>
              <a:buChar char="►"/>
            </a:pPr>
            <a:endParaRPr lang="eu-ES" b="1" dirty="0" smtClean="0"/>
          </a:p>
          <a:p>
            <a:pPr marL="171450" lvl="0" indent="-171450">
              <a:buClr>
                <a:srgbClr val="BD4013"/>
              </a:buClr>
              <a:buFont typeface="Century Gothic" panose="020B0502020202020204" pitchFamily="34" charset="0"/>
              <a:buChar char="►"/>
            </a:pPr>
            <a:r>
              <a:rPr lang="eu-ES" dirty="0" smtClean="0"/>
              <a:t>Eskura dauden baliabideen </a:t>
            </a:r>
            <a:r>
              <a:rPr lang="eu-ES" dirty="0" err="1" smtClean="0"/>
              <a:t>bolarazioa</a:t>
            </a:r>
            <a:r>
              <a:rPr lang="eu-ES" dirty="0" smtClean="0"/>
              <a:t>, </a:t>
            </a:r>
            <a:r>
              <a:rPr lang="eu-ES" dirty="0" err="1" smtClean="0"/>
              <a:t>esku-artze</a:t>
            </a:r>
            <a:r>
              <a:rPr lang="eu-ES" dirty="0" smtClean="0"/>
              <a:t> esparru bakoitzeko:</a:t>
            </a:r>
          </a:p>
          <a:p>
            <a:pPr marL="628650" lvl="0" indent="-171450">
              <a:buClr>
                <a:srgbClr val="BD4013"/>
              </a:buClr>
              <a:buFont typeface="Century Gothic" panose="020B0502020202020204" pitchFamily="34" charset="0"/>
              <a:buChar char="►"/>
            </a:pPr>
            <a:r>
              <a:rPr lang="eu-ES" dirty="0" smtClean="0"/>
              <a:t>Balorazio hoberena: mendekotasunak eta adineko pertsonak </a:t>
            </a:r>
          </a:p>
          <a:p>
            <a:pPr marL="628650" lvl="0" indent="-171450">
              <a:buClr>
                <a:srgbClr val="BD4013"/>
              </a:buClr>
              <a:buFont typeface="Century Gothic" panose="020B0502020202020204" pitchFamily="34" charset="0"/>
              <a:buChar char="►"/>
            </a:pPr>
            <a:r>
              <a:rPr lang="eu-ES" dirty="0" smtClean="0"/>
              <a:t>Balorazio okerrena: desgaitasuna, gaixotasun mentala eta gizarte baztertzea</a:t>
            </a:r>
          </a:p>
          <a:p>
            <a:pPr marL="628650" lvl="1" indent="-171450">
              <a:buClr>
                <a:srgbClr val="BD4013"/>
              </a:buClr>
              <a:buFont typeface="Century Gothic" panose="020B0502020202020204" pitchFamily="34" charset="0"/>
              <a:buChar char="►"/>
            </a:pPr>
            <a:endParaRPr lang="eu-ES" dirty="0" smtClean="0"/>
          </a:p>
          <a:p>
            <a:pPr marL="171450" lvl="0" indent="-171450">
              <a:buClr>
                <a:srgbClr val="BD4013"/>
              </a:buClr>
              <a:buFont typeface="Century Gothic" panose="020B0502020202020204" pitchFamily="34" charset="0"/>
              <a:buChar char="►"/>
            </a:pPr>
            <a:r>
              <a:rPr lang="eu-ES" dirty="0" smtClean="0"/>
              <a:t>Lehentasuna eman beharreko jardueren </a:t>
            </a:r>
            <a:r>
              <a:rPr lang="eu-ES" dirty="0" err="1" smtClean="0"/>
              <a:t>Ranking-a</a:t>
            </a:r>
            <a:r>
              <a:rPr lang="eu-ES" dirty="0" smtClean="0"/>
              <a:t>: </a:t>
            </a:r>
            <a:r>
              <a:rPr lang="eu-ES" b="1" dirty="0" smtClean="0"/>
              <a:t>arriskuan dagoen haurtzaroaren prebentzioa, familiekin esku hartzea eta gizartetik baztertzeko arriskuan dagoen haurtzaroa dira. </a:t>
            </a:r>
          </a:p>
          <a:p>
            <a:pPr marL="171450" lvl="0" indent="-171450">
              <a:buClr>
                <a:srgbClr val="BD4013"/>
              </a:buClr>
              <a:buFont typeface="Century Gothic" panose="020B0502020202020204" pitchFamily="34" charset="0"/>
              <a:buChar char="►"/>
            </a:pPr>
            <a:endParaRPr lang="eu-ES" dirty="0"/>
          </a:p>
        </p:txBody>
      </p:sp>
      <p:sp>
        <p:nvSpPr>
          <p:cNvPr id="33" name="AutoShape 5"/>
          <p:cNvSpPr>
            <a:spLocks noChangeArrowheads="1"/>
          </p:cNvSpPr>
          <p:nvPr/>
        </p:nvSpPr>
        <p:spPr bwMode="auto">
          <a:xfrm>
            <a:off x="5686424" y="2010096"/>
            <a:ext cx="4000975"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gizarte</a:t>
            </a:r>
            <a:r>
              <a:rPr lang="es-ES" sz="1000" b="1" dirty="0" smtClean="0"/>
              <a:t> </a:t>
            </a:r>
            <a:r>
              <a:rPr lang="es-ES" sz="1000" b="1" dirty="0" err="1" smtClean="0"/>
              <a:t>zerbitzuetatik</a:t>
            </a:r>
            <a:r>
              <a:rPr lang="es-ES" sz="1000" b="1" dirty="0" smtClean="0"/>
              <a:t> </a:t>
            </a:r>
            <a:r>
              <a:rPr lang="es-ES" sz="1000" b="1" dirty="0" err="1" smtClean="0"/>
              <a:t>indartu</a:t>
            </a:r>
            <a:r>
              <a:rPr lang="es-ES" sz="1000" b="1" dirty="0" smtClean="0"/>
              <a:t> </a:t>
            </a:r>
            <a:r>
              <a:rPr lang="es-ES" sz="1000" b="1" dirty="0" err="1" smtClean="0"/>
              <a:t>beharreko</a:t>
            </a:r>
            <a:r>
              <a:rPr lang="es-ES" sz="1000" b="1" dirty="0" smtClean="0"/>
              <a:t> </a:t>
            </a:r>
            <a:r>
              <a:rPr lang="es-ES" sz="1000" b="1" dirty="0" err="1" smtClean="0"/>
              <a:t>jarduerak</a:t>
            </a:r>
            <a:r>
              <a:rPr lang="es-ES" sz="1000" b="1" dirty="0" smtClean="0"/>
              <a:t> </a:t>
            </a:r>
            <a:endParaRPr lang="es-ES" sz="500" b="1" kern="700" dirty="0">
              <a:latin typeface="Arial" panose="020B0604020202020204" pitchFamily="34" charset="0"/>
            </a:endParaRPr>
          </a:p>
        </p:txBody>
      </p:sp>
      <p:sp>
        <p:nvSpPr>
          <p:cNvPr id="35" name="AutoShape 5"/>
          <p:cNvSpPr>
            <a:spLocks noChangeArrowheads="1"/>
          </p:cNvSpPr>
          <p:nvPr/>
        </p:nvSpPr>
        <p:spPr bwMode="auto">
          <a:xfrm>
            <a:off x="5686424" y="2018242"/>
            <a:ext cx="4000976" cy="400009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36" name="AutoShape 5"/>
          <p:cNvSpPr>
            <a:spLocks noChangeArrowheads="1"/>
          </p:cNvSpPr>
          <p:nvPr/>
        </p:nvSpPr>
        <p:spPr bwMode="auto">
          <a:xfrm>
            <a:off x="965854" y="4153681"/>
            <a:ext cx="1884476"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Esku-hartze</a:t>
            </a:r>
            <a:r>
              <a:rPr lang="es-ES" sz="1000" b="1" dirty="0" smtClean="0"/>
              <a:t> </a:t>
            </a:r>
            <a:r>
              <a:rPr lang="es-ES" sz="1000" b="1" dirty="0" err="1" smtClean="0"/>
              <a:t>esparru</a:t>
            </a:r>
            <a:r>
              <a:rPr lang="es-ES" sz="1000" b="1" dirty="0" smtClean="0"/>
              <a:t> </a:t>
            </a:r>
            <a:r>
              <a:rPr lang="es-ES" sz="1000" b="1" dirty="0" err="1" smtClean="0"/>
              <a:t>bakoitzeko</a:t>
            </a:r>
            <a:r>
              <a:rPr lang="es-ES" sz="1000" b="1" dirty="0" smtClean="0"/>
              <a:t> </a:t>
            </a:r>
            <a:r>
              <a:rPr lang="es-ES" sz="1000" b="1" dirty="0" err="1" smtClean="0"/>
              <a:t>Eibarko</a:t>
            </a:r>
            <a:r>
              <a:rPr lang="es-ES" sz="1000" b="1" dirty="0" smtClean="0"/>
              <a:t> </a:t>
            </a:r>
            <a:r>
              <a:rPr lang="es-ES" sz="1000" b="1" dirty="0" err="1" smtClean="0"/>
              <a:t>arreta</a:t>
            </a:r>
            <a:r>
              <a:rPr lang="es-ES" sz="1000" b="1" dirty="0" smtClean="0"/>
              <a:t> </a:t>
            </a:r>
            <a:r>
              <a:rPr lang="es-ES" sz="1000" b="1" dirty="0" err="1" smtClean="0"/>
              <a:t>sarearen</a:t>
            </a:r>
            <a:r>
              <a:rPr lang="es-ES" sz="1000" b="1" dirty="0" smtClean="0"/>
              <a:t> </a:t>
            </a:r>
            <a:r>
              <a:rPr lang="es-ES" sz="1000" b="1" dirty="0" err="1" smtClean="0"/>
              <a:t>asetze</a:t>
            </a:r>
            <a:r>
              <a:rPr lang="es-ES" sz="1000" b="1" dirty="0" smtClean="0"/>
              <a:t> </a:t>
            </a:r>
            <a:r>
              <a:rPr lang="es-ES" sz="1000" b="1" dirty="0" err="1" smtClean="0"/>
              <a:t>maila</a:t>
            </a:r>
            <a:endParaRPr lang="es-ES" sz="500" b="1" kern="700" dirty="0">
              <a:latin typeface="Arial" panose="020B0604020202020204" pitchFamily="34" charset="0"/>
            </a:endParaRPr>
          </a:p>
        </p:txBody>
      </p:sp>
      <p:sp>
        <p:nvSpPr>
          <p:cNvPr id="37" name="AutoShape 5"/>
          <p:cNvSpPr>
            <a:spLocks noChangeArrowheads="1"/>
          </p:cNvSpPr>
          <p:nvPr/>
        </p:nvSpPr>
        <p:spPr bwMode="auto">
          <a:xfrm>
            <a:off x="1079055" y="5111864"/>
            <a:ext cx="1882423" cy="269368"/>
          </a:xfrm>
          <a:prstGeom prst="foldedCorner">
            <a:avLst>
              <a:gd name="adj" fmla="val 0"/>
            </a:avLst>
          </a:prstGeom>
          <a:noFill/>
          <a:ln w="9525">
            <a:noFill/>
            <a:round/>
            <a:headEnd/>
            <a:tailEnd/>
          </a:ln>
          <a:effectLst/>
          <a:extLst/>
        </p:spPr>
        <p:txBody>
          <a:bodyPr wrap="square"/>
          <a:lstStyle/>
          <a:p>
            <a:pPr>
              <a:buClr>
                <a:srgbClr val="BD4013"/>
              </a:buClr>
            </a:pPr>
            <a:r>
              <a:rPr lang="es-ES_tradnl" sz="800" dirty="0"/>
              <a:t>(*) </a:t>
            </a:r>
            <a:r>
              <a:rPr lang="es-ES_tradnl" sz="800" dirty="0" err="1" smtClean="0"/>
              <a:t>Mendekotasunen</a:t>
            </a:r>
            <a:r>
              <a:rPr lang="es-ES_tradnl" sz="800" dirty="0" smtClean="0"/>
              <a:t> </a:t>
            </a:r>
            <a:r>
              <a:rPr lang="es-ES_tradnl" sz="800" dirty="0" err="1" smtClean="0"/>
              <a:t>esparruan</a:t>
            </a:r>
            <a:r>
              <a:rPr lang="es-ES_tradnl" sz="800" dirty="0" smtClean="0"/>
              <a:t>, </a:t>
            </a:r>
            <a:r>
              <a:rPr lang="es-ES_tradnl" sz="800" dirty="0" err="1" smtClean="0"/>
              <a:t>erakunde</a:t>
            </a:r>
            <a:r>
              <a:rPr lang="es-ES_tradnl" sz="800" dirty="0" smtClean="0"/>
              <a:t> </a:t>
            </a:r>
            <a:r>
              <a:rPr lang="es-ES_tradnl" sz="800" dirty="0" err="1" smtClean="0"/>
              <a:t>bakar</a:t>
            </a:r>
            <a:r>
              <a:rPr lang="es-ES_tradnl" sz="800" dirty="0" smtClean="0"/>
              <a:t> </a:t>
            </a:r>
            <a:r>
              <a:rPr lang="es-ES_tradnl" sz="800" dirty="0" err="1" smtClean="0"/>
              <a:t>batek</a:t>
            </a:r>
            <a:r>
              <a:rPr lang="es-ES_tradnl" sz="800" dirty="0" smtClean="0"/>
              <a:t> </a:t>
            </a:r>
            <a:r>
              <a:rPr lang="es-ES_tradnl" sz="800" dirty="0" err="1" smtClean="0"/>
              <a:t>erantzun</a:t>
            </a:r>
            <a:r>
              <a:rPr lang="es-ES_tradnl" sz="800" dirty="0" smtClean="0"/>
              <a:t> du.</a:t>
            </a:r>
            <a:endParaRPr lang="es-ES_tradnl" sz="800" dirty="0"/>
          </a:p>
        </p:txBody>
      </p:sp>
      <p:sp>
        <p:nvSpPr>
          <p:cNvPr id="38" name="AutoShape 5"/>
          <p:cNvSpPr>
            <a:spLocks noChangeArrowheads="1"/>
          </p:cNvSpPr>
          <p:nvPr/>
        </p:nvSpPr>
        <p:spPr bwMode="auto">
          <a:xfrm>
            <a:off x="1003953" y="4160308"/>
            <a:ext cx="4596747" cy="190311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18" name="1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20" name="19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grpSp>
        <p:nvGrpSpPr>
          <p:cNvPr id="6" name="5 Grupo"/>
          <p:cNvGrpSpPr/>
          <p:nvPr/>
        </p:nvGrpSpPr>
        <p:grpSpPr>
          <a:xfrm>
            <a:off x="2713527" y="4148219"/>
            <a:ext cx="2887174" cy="1927290"/>
            <a:chOff x="2713527" y="4291094"/>
            <a:chExt cx="2887174" cy="1927290"/>
          </a:xfrm>
        </p:grpSpPr>
        <p:pic>
          <p:nvPicPr>
            <p:cNvPr id="410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r="16672"/>
            <a:stretch/>
          </p:blipFill>
          <p:spPr bwMode="auto">
            <a:xfrm>
              <a:off x="2713527" y="4291094"/>
              <a:ext cx="2887174" cy="192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824981" y="4322233"/>
              <a:ext cx="996488" cy="323165"/>
            </a:xfrm>
            <a:prstGeom prst="rect">
              <a:avLst/>
            </a:prstGeom>
            <a:solidFill>
              <a:srgbClr val="DEE7EB"/>
            </a:solidFill>
          </p:spPr>
          <p:txBody>
            <a:bodyPr wrap="square" rtlCol="0">
              <a:spAutoFit/>
            </a:bodyPr>
            <a:lstStyle/>
            <a:p>
              <a:r>
                <a:rPr lang="es-ES" sz="750" dirty="0" err="1" smtClean="0"/>
                <a:t>Gizarte</a:t>
              </a:r>
              <a:r>
                <a:rPr lang="es-ES" sz="750" dirty="0" smtClean="0"/>
                <a:t> </a:t>
              </a:r>
              <a:r>
                <a:rPr lang="es-ES" sz="750" dirty="0" err="1" smtClean="0"/>
                <a:t>baztertzea</a:t>
              </a:r>
              <a:endParaRPr lang="eu-ES" sz="750" dirty="0"/>
            </a:p>
          </p:txBody>
        </p:sp>
        <p:sp>
          <p:nvSpPr>
            <p:cNvPr id="26" name="25 CuadroTexto"/>
            <p:cNvSpPr txBox="1"/>
            <p:nvPr/>
          </p:nvSpPr>
          <p:spPr>
            <a:xfrm>
              <a:off x="4718979" y="5780340"/>
              <a:ext cx="786939" cy="323165"/>
            </a:xfrm>
            <a:prstGeom prst="rect">
              <a:avLst/>
            </a:prstGeom>
            <a:solidFill>
              <a:srgbClr val="DEE7EB"/>
            </a:solidFill>
          </p:spPr>
          <p:txBody>
            <a:bodyPr wrap="square" rtlCol="0">
              <a:spAutoFit/>
            </a:bodyPr>
            <a:lstStyle/>
            <a:p>
              <a:r>
                <a:rPr lang="es-ES" sz="750" dirty="0" err="1" smtClean="0"/>
                <a:t>Mendekotasunak</a:t>
              </a:r>
              <a:r>
                <a:rPr lang="es-ES" sz="750" dirty="0" smtClean="0"/>
                <a:t> (*)</a:t>
              </a:r>
              <a:endParaRPr lang="eu-ES" sz="750" dirty="0"/>
            </a:p>
          </p:txBody>
        </p:sp>
        <p:sp>
          <p:nvSpPr>
            <p:cNvPr id="27" name="26 CuadroTexto"/>
            <p:cNvSpPr txBox="1"/>
            <p:nvPr/>
          </p:nvSpPr>
          <p:spPr>
            <a:xfrm>
              <a:off x="5019788" y="5214961"/>
              <a:ext cx="495656" cy="553998"/>
            </a:xfrm>
            <a:prstGeom prst="rect">
              <a:avLst/>
            </a:prstGeom>
            <a:solidFill>
              <a:srgbClr val="DEE7EB"/>
            </a:solidFill>
          </p:spPr>
          <p:txBody>
            <a:bodyPr wrap="square" rtlCol="0">
              <a:spAutoFit/>
            </a:bodyPr>
            <a:lstStyle/>
            <a:p>
              <a:r>
                <a:rPr lang="es-ES" sz="750" dirty="0" err="1" smtClean="0"/>
                <a:t>Haurtzaro</a:t>
              </a:r>
              <a:r>
                <a:rPr lang="es-ES" sz="750" dirty="0" smtClean="0"/>
                <a:t> eta familia</a:t>
              </a:r>
              <a:endParaRPr lang="eu-ES" sz="750" dirty="0"/>
            </a:p>
          </p:txBody>
        </p:sp>
        <p:sp>
          <p:nvSpPr>
            <p:cNvPr id="28" name="27 CuadroTexto"/>
            <p:cNvSpPr txBox="1"/>
            <p:nvPr/>
          </p:nvSpPr>
          <p:spPr>
            <a:xfrm>
              <a:off x="4926897" y="4659977"/>
              <a:ext cx="664745" cy="323165"/>
            </a:xfrm>
            <a:prstGeom prst="rect">
              <a:avLst/>
            </a:prstGeom>
            <a:solidFill>
              <a:srgbClr val="DEE7EB"/>
            </a:solidFill>
          </p:spPr>
          <p:txBody>
            <a:bodyPr wrap="square" rtlCol="0">
              <a:spAutoFit/>
            </a:bodyPr>
            <a:lstStyle/>
            <a:p>
              <a:r>
                <a:rPr lang="es-ES" sz="750" dirty="0" err="1" smtClean="0"/>
                <a:t>Inmigrazioa</a:t>
              </a:r>
              <a:endParaRPr lang="eu-ES" sz="750" dirty="0"/>
            </a:p>
          </p:txBody>
        </p:sp>
        <p:sp>
          <p:nvSpPr>
            <p:cNvPr id="29" name="28 CuadroTexto"/>
            <p:cNvSpPr txBox="1"/>
            <p:nvPr/>
          </p:nvSpPr>
          <p:spPr>
            <a:xfrm>
              <a:off x="3047203" y="4685104"/>
              <a:ext cx="664745" cy="323165"/>
            </a:xfrm>
            <a:prstGeom prst="rect">
              <a:avLst/>
            </a:prstGeom>
            <a:solidFill>
              <a:srgbClr val="DEE7EB"/>
            </a:solidFill>
          </p:spPr>
          <p:txBody>
            <a:bodyPr wrap="square" rtlCol="0">
              <a:spAutoFit/>
            </a:bodyPr>
            <a:lstStyle/>
            <a:p>
              <a:r>
                <a:rPr lang="es-ES" sz="750" dirty="0" err="1" smtClean="0"/>
                <a:t>Berdintasuna</a:t>
              </a:r>
              <a:endParaRPr lang="eu-ES" sz="750" dirty="0"/>
            </a:p>
          </p:txBody>
        </p:sp>
        <p:sp>
          <p:nvSpPr>
            <p:cNvPr id="30" name="29 CuadroTexto"/>
            <p:cNvSpPr txBox="1"/>
            <p:nvPr/>
          </p:nvSpPr>
          <p:spPr>
            <a:xfrm>
              <a:off x="2884228" y="5254739"/>
              <a:ext cx="664745" cy="323165"/>
            </a:xfrm>
            <a:prstGeom prst="rect">
              <a:avLst/>
            </a:prstGeom>
            <a:solidFill>
              <a:srgbClr val="DEE7EB"/>
            </a:solidFill>
          </p:spPr>
          <p:txBody>
            <a:bodyPr wrap="square" rtlCol="0">
              <a:spAutoFit/>
            </a:bodyPr>
            <a:lstStyle/>
            <a:p>
              <a:r>
                <a:rPr lang="es-ES" sz="750" dirty="0" err="1" smtClean="0"/>
                <a:t>Adineko</a:t>
              </a:r>
              <a:r>
                <a:rPr lang="es-ES" sz="750" dirty="0" smtClean="0"/>
                <a:t> </a:t>
              </a:r>
              <a:r>
                <a:rPr lang="es-ES" sz="750" dirty="0" err="1" smtClean="0"/>
                <a:t>pertsonak</a:t>
              </a:r>
              <a:endParaRPr lang="eu-ES" sz="750" dirty="0"/>
            </a:p>
          </p:txBody>
        </p:sp>
        <p:sp>
          <p:nvSpPr>
            <p:cNvPr id="31" name="30 CuadroTexto"/>
            <p:cNvSpPr txBox="1"/>
            <p:nvPr/>
          </p:nvSpPr>
          <p:spPr>
            <a:xfrm>
              <a:off x="3216600" y="5722631"/>
              <a:ext cx="906939" cy="438582"/>
            </a:xfrm>
            <a:prstGeom prst="rect">
              <a:avLst/>
            </a:prstGeom>
            <a:solidFill>
              <a:srgbClr val="DEE7EB"/>
            </a:solidFill>
          </p:spPr>
          <p:txBody>
            <a:bodyPr wrap="square" rtlCol="0">
              <a:spAutoFit/>
            </a:bodyPr>
            <a:lstStyle/>
            <a:p>
              <a:r>
                <a:rPr lang="es-ES" sz="750" dirty="0" err="1" smtClean="0"/>
                <a:t>Desgaitasun</a:t>
              </a:r>
              <a:r>
                <a:rPr lang="es-ES" sz="750" dirty="0" smtClean="0"/>
                <a:t> eta </a:t>
              </a:r>
              <a:r>
                <a:rPr lang="es-ES" sz="750" dirty="0" err="1" smtClean="0"/>
                <a:t>gaixotasun</a:t>
              </a:r>
              <a:r>
                <a:rPr lang="es-ES" sz="750" dirty="0" smtClean="0"/>
                <a:t> </a:t>
              </a:r>
              <a:r>
                <a:rPr lang="es-ES" sz="750" dirty="0" err="1" smtClean="0"/>
                <a:t>mentala</a:t>
              </a:r>
              <a:endParaRPr lang="eu-ES" sz="750" dirty="0"/>
            </a:p>
          </p:txBody>
        </p:sp>
        <p:sp>
          <p:nvSpPr>
            <p:cNvPr id="5" name="4 CuadroTexto"/>
            <p:cNvSpPr txBox="1"/>
            <p:nvPr/>
          </p:nvSpPr>
          <p:spPr>
            <a:xfrm>
              <a:off x="4113675" y="4606115"/>
              <a:ext cx="342900" cy="215444"/>
            </a:xfrm>
            <a:prstGeom prst="rect">
              <a:avLst/>
            </a:prstGeom>
            <a:solidFill>
              <a:schemeClr val="bg1"/>
            </a:solidFill>
          </p:spPr>
          <p:txBody>
            <a:bodyPr wrap="square" rtlCol="0">
              <a:spAutoFit/>
            </a:bodyPr>
            <a:lstStyle/>
            <a:p>
              <a:r>
                <a:rPr lang="es-ES" sz="800" b="1" dirty="0" smtClean="0"/>
                <a:t>5,4</a:t>
              </a:r>
              <a:endParaRPr lang="eu-ES" sz="800" b="1" dirty="0"/>
            </a:p>
          </p:txBody>
        </p:sp>
        <p:sp>
          <p:nvSpPr>
            <p:cNvPr id="39" name="38 CuadroTexto"/>
            <p:cNvSpPr txBox="1"/>
            <p:nvPr/>
          </p:nvSpPr>
          <p:spPr>
            <a:xfrm>
              <a:off x="4650019" y="4758515"/>
              <a:ext cx="342900" cy="215444"/>
            </a:xfrm>
            <a:prstGeom prst="rect">
              <a:avLst/>
            </a:prstGeom>
            <a:solidFill>
              <a:schemeClr val="bg1"/>
            </a:solidFill>
          </p:spPr>
          <p:txBody>
            <a:bodyPr wrap="square" rtlCol="0">
              <a:spAutoFit/>
            </a:bodyPr>
            <a:lstStyle/>
            <a:p>
              <a:r>
                <a:rPr lang="es-ES" sz="800" b="1" dirty="0" smtClean="0"/>
                <a:t>6,1</a:t>
              </a:r>
              <a:endParaRPr lang="eu-ES" sz="800" b="1" dirty="0"/>
            </a:p>
          </p:txBody>
        </p:sp>
        <p:sp>
          <p:nvSpPr>
            <p:cNvPr id="40" name="39 CuadroTexto"/>
            <p:cNvSpPr txBox="1"/>
            <p:nvPr/>
          </p:nvSpPr>
          <p:spPr>
            <a:xfrm>
              <a:off x="4769548" y="5336543"/>
              <a:ext cx="342900" cy="215444"/>
            </a:xfrm>
            <a:prstGeom prst="rect">
              <a:avLst/>
            </a:prstGeom>
            <a:solidFill>
              <a:schemeClr val="bg1"/>
            </a:solidFill>
          </p:spPr>
          <p:txBody>
            <a:bodyPr wrap="square" rtlCol="0">
              <a:spAutoFit/>
            </a:bodyPr>
            <a:lstStyle/>
            <a:p>
              <a:r>
                <a:rPr lang="es-ES" sz="800" b="1" dirty="0" smtClean="0"/>
                <a:t>6,0</a:t>
              </a:r>
              <a:endParaRPr lang="eu-ES" sz="800" b="1" dirty="0"/>
            </a:p>
          </p:txBody>
        </p:sp>
        <p:sp>
          <p:nvSpPr>
            <p:cNvPr id="41" name="40 CuadroTexto"/>
            <p:cNvSpPr txBox="1"/>
            <p:nvPr/>
          </p:nvSpPr>
          <p:spPr>
            <a:xfrm flipH="1">
              <a:off x="4449992" y="5883404"/>
              <a:ext cx="342902" cy="215444"/>
            </a:xfrm>
            <a:prstGeom prst="rect">
              <a:avLst/>
            </a:prstGeom>
            <a:solidFill>
              <a:schemeClr val="bg1"/>
            </a:solidFill>
          </p:spPr>
          <p:txBody>
            <a:bodyPr wrap="square" rtlCol="0">
              <a:spAutoFit/>
            </a:bodyPr>
            <a:lstStyle/>
            <a:p>
              <a:r>
                <a:rPr lang="es-ES" sz="800" b="1" dirty="0" smtClean="0"/>
                <a:t>7,5</a:t>
              </a:r>
              <a:endParaRPr lang="eu-ES" sz="800" b="1" dirty="0"/>
            </a:p>
          </p:txBody>
        </p:sp>
        <p:sp>
          <p:nvSpPr>
            <p:cNvPr id="42" name="41 CuadroTexto"/>
            <p:cNvSpPr txBox="1"/>
            <p:nvPr/>
          </p:nvSpPr>
          <p:spPr>
            <a:xfrm>
              <a:off x="3482081" y="5336543"/>
              <a:ext cx="342900" cy="215444"/>
            </a:xfrm>
            <a:prstGeom prst="rect">
              <a:avLst/>
            </a:prstGeom>
            <a:solidFill>
              <a:schemeClr val="bg1"/>
            </a:solidFill>
          </p:spPr>
          <p:txBody>
            <a:bodyPr wrap="square" rtlCol="0">
              <a:spAutoFit/>
            </a:bodyPr>
            <a:lstStyle/>
            <a:p>
              <a:r>
                <a:rPr lang="es-ES" sz="800" b="1" dirty="0" smtClean="0"/>
                <a:t>6,3</a:t>
              </a:r>
              <a:endParaRPr lang="eu-ES" sz="800" b="1" dirty="0"/>
            </a:p>
          </p:txBody>
        </p:sp>
        <p:sp>
          <p:nvSpPr>
            <p:cNvPr id="43" name="42 CuadroTexto"/>
            <p:cNvSpPr txBox="1"/>
            <p:nvPr/>
          </p:nvSpPr>
          <p:spPr>
            <a:xfrm>
              <a:off x="3653531" y="4792825"/>
              <a:ext cx="342900" cy="215444"/>
            </a:xfrm>
            <a:prstGeom prst="rect">
              <a:avLst/>
            </a:prstGeom>
            <a:solidFill>
              <a:schemeClr val="bg1"/>
            </a:solidFill>
          </p:spPr>
          <p:txBody>
            <a:bodyPr wrap="square" rtlCol="0">
              <a:spAutoFit/>
            </a:bodyPr>
            <a:lstStyle/>
            <a:p>
              <a:r>
                <a:rPr lang="es-ES" sz="800" b="1" dirty="0" smtClean="0"/>
                <a:t>5,7</a:t>
              </a:r>
              <a:endParaRPr lang="eu-ES" sz="800" b="1" dirty="0"/>
            </a:p>
          </p:txBody>
        </p:sp>
        <p:sp>
          <p:nvSpPr>
            <p:cNvPr id="44" name="43 CuadroTexto"/>
            <p:cNvSpPr txBox="1"/>
            <p:nvPr/>
          </p:nvSpPr>
          <p:spPr>
            <a:xfrm flipH="1">
              <a:off x="3903653" y="5719585"/>
              <a:ext cx="342902" cy="215444"/>
            </a:xfrm>
            <a:prstGeom prst="rect">
              <a:avLst/>
            </a:prstGeom>
            <a:solidFill>
              <a:schemeClr val="bg1"/>
            </a:solidFill>
          </p:spPr>
          <p:txBody>
            <a:bodyPr wrap="square" rtlCol="0">
              <a:spAutoFit/>
            </a:bodyPr>
            <a:lstStyle/>
            <a:p>
              <a:r>
                <a:rPr lang="es-ES" sz="800" b="1" dirty="0" smtClean="0"/>
                <a:t>5,0</a:t>
              </a:r>
              <a:endParaRPr lang="eu-ES" sz="800" b="1" dirty="0"/>
            </a:p>
          </p:txBody>
        </p:sp>
      </p:grpSp>
      <p:sp>
        <p:nvSpPr>
          <p:cNvPr id="45" name="AutoShape 5"/>
          <p:cNvSpPr>
            <a:spLocks noChangeArrowheads="1"/>
          </p:cNvSpPr>
          <p:nvPr/>
        </p:nvSpPr>
        <p:spPr bwMode="auto">
          <a:xfrm>
            <a:off x="5686424" y="5529679"/>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46" name="AutoShape 5"/>
          <p:cNvSpPr>
            <a:spLocks noChangeArrowheads="1"/>
          </p:cNvSpPr>
          <p:nvPr/>
        </p:nvSpPr>
        <p:spPr bwMode="auto">
          <a:xfrm>
            <a:off x="1025949" y="5713567"/>
            <a:ext cx="2190651"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078" y="2370351"/>
            <a:ext cx="3660073" cy="303876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52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19</a:t>
            </a:fld>
            <a:endParaRPr lang="es-ES" altLang="es-ES" dirty="0" smtClean="0"/>
          </a:p>
        </p:txBody>
      </p:sp>
      <p:sp>
        <p:nvSpPr>
          <p:cNvPr id="43" name="Rounded Rectangle 2"/>
          <p:cNvSpPr/>
          <p:nvPr/>
        </p:nvSpPr>
        <p:spPr>
          <a:xfrm>
            <a:off x="887941" y="1541600"/>
            <a:ext cx="8941859" cy="498302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0" name="9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11"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
        <p:nvSpPr>
          <p:cNvPr id="15" name="14 CuadroTexto"/>
          <p:cNvSpPr txBox="1"/>
          <p:nvPr/>
        </p:nvSpPr>
        <p:spPr>
          <a:xfrm>
            <a:off x="1030777" y="1902901"/>
            <a:ext cx="8656185"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LOS COLECTIVOS IDENTIFICADOS CON MAYOR NECESIDAD POR LA POBLACIÓN DE EIBAR SON:</a:t>
            </a:r>
          </a:p>
          <a:p>
            <a:r>
              <a:rPr lang="es-ES" dirty="0" smtClean="0"/>
              <a:t>LAS PERSONAS MAYORES Y LA POBLACIÓN DESEMPLEADA. </a:t>
            </a:r>
            <a:endParaRPr lang="es-ES" dirty="0"/>
          </a:p>
        </p:txBody>
      </p:sp>
      <p:sp>
        <p:nvSpPr>
          <p:cNvPr id="16" name="AutoShape 5"/>
          <p:cNvSpPr>
            <a:spLocks noChangeArrowheads="1"/>
          </p:cNvSpPr>
          <p:nvPr/>
        </p:nvSpPr>
        <p:spPr bwMode="auto">
          <a:xfrm>
            <a:off x="1040739" y="2498547"/>
            <a:ext cx="4188485" cy="175416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950" dirty="0" smtClean="0"/>
              <a:t>Más </a:t>
            </a:r>
            <a:r>
              <a:rPr lang="es-ES" sz="950" dirty="0"/>
              <a:t>de una de cada dos personas encuestadas afirma que hay bastantes y/o muchas necesidades sociales en </a:t>
            </a:r>
            <a:r>
              <a:rPr lang="es-ES" sz="950" dirty="0" err="1"/>
              <a:t>Eibar</a:t>
            </a:r>
            <a:r>
              <a:rPr lang="es-ES" sz="950" dirty="0"/>
              <a:t> (55,1</a:t>
            </a:r>
            <a:r>
              <a:rPr lang="es-ES" sz="950" dirty="0" smtClean="0"/>
              <a:t>%).</a:t>
            </a:r>
            <a:endParaRPr lang="es-ES" sz="950" dirty="0"/>
          </a:p>
          <a:p>
            <a:pPr marL="171450" indent="-171450">
              <a:buClr>
                <a:srgbClr val="BD4013"/>
              </a:buClr>
              <a:buFont typeface="Century Gothic" panose="020B0502020202020204" pitchFamily="34" charset="0"/>
              <a:buChar char="►"/>
            </a:pPr>
            <a:r>
              <a:rPr lang="es-ES" sz="950" dirty="0" smtClean="0"/>
              <a:t>Los </a:t>
            </a:r>
            <a:r>
              <a:rPr lang="es-ES" sz="950" dirty="0"/>
              <a:t>colectivos que se identifican en situación de mayor riesgo </a:t>
            </a:r>
            <a:r>
              <a:rPr lang="es-ES" sz="950" dirty="0" smtClean="0"/>
              <a:t>: </a:t>
            </a:r>
            <a:r>
              <a:rPr lang="es-ES" sz="950" dirty="0"/>
              <a:t>Las personas mayores (49%) y las personas desempleadas (47</a:t>
            </a:r>
            <a:r>
              <a:rPr lang="es-ES" sz="950" dirty="0" smtClean="0"/>
              <a:t>%).</a:t>
            </a:r>
            <a:endParaRPr lang="es-ES" sz="950" dirty="0"/>
          </a:p>
          <a:p>
            <a:pPr marL="171450" indent="-171450">
              <a:buClr>
                <a:srgbClr val="BD4013"/>
              </a:buClr>
              <a:buFont typeface="Century Gothic" panose="020B0502020202020204" pitchFamily="34" charset="0"/>
              <a:buChar char="►"/>
            </a:pPr>
            <a:r>
              <a:rPr lang="es-ES" sz="950" dirty="0" smtClean="0"/>
              <a:t>Las </a:t>
            </a:r>
            <a:r>
              <a:rPr lang="es-ES" sz="950" dirty="0"/>
              <a:t>adicciones en menores y el consumo abusivo de alcohol y drogas son las realidades sociales que las personas encuestadas perciben en mayor medida  en </a:t>
            </a:r>
            <a:r>
              <a:rPr lang="es-ES" sz="950" dirty="0" err="1"/>
              <a:t>Eibar</a:t>
            </a:r>
            <a:r>
              <a:rPr lang="es-ES" sz="950" dirty="0"/>
              <a:t>. </a:t>
            </a:r>
          </a:p>
          <a:p>
            <a:pPr marL="171450" indent="-171450">
              <a:buClr>
                <a:srgbClr val="BD4013"/>
              </a:buClr>
              <a:buFont typeface="Century Gothic" panose="020B0502020202020204" pitchFamily="34" charset="0"/>
              <a:buChar char="►"/>
            </a:pPr>
            <a:r>
              <a:rPr lang="es-ES" sz="950" dirty="0" smtClean="0"/>
              <a:t>Entre </a:t>
            </a:r>
            <a:r>
              <a:rPr lang="es-ES" sz="950" dirty="0"/>
              <a:t>las mujeres y el colectivo de personas extrajeras, es significativo el porcentaje de personas que asegura que la soledad en personas mayores también es una realidad social frecuente en </a:t>
            </a:r>
            <a:r>
              <a:rPr lang="es-ES" sz="950" dirty="0" err="1"/>
              <a:t>Eibar</a:t>
            </a:r>
            <a:r>
              <a:rPr lang="es-ES" sz="950" dirty="0"/>
              <a:t>.</a:t>
            </a:r>
          </a:p>
          <a:p>
            <a:pPr marL="171450" indent="-171450">
              <a:buClr>
                <a:srgbClr val="BD4013"/>
              </a:buClr>
              <a:buFont typeface="Century Gothic" panose="020B0502020202020204" pitchFamily="34" charset="0"/>
              <a:buChar char="►"/>
            </a:pPr>
            <a:endParaRPr lang="es-ES" sz="95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243" y="2822745"/>
            <a:ext cx="2972107" cy="153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5"/>
          <p:cNvSpPr>
            <a:spLocks noChangeArrowheads="1"/>
          </p:cNvSpPr>
          <p:nvPr/>
        </p:nvSpPr>
        <p:spPr bwMode="auto">
          <a:xfrm>
            <a:off x="5291795" y="2600941"/>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Valoración de los principales colectivos con necesidad en el municipio de </a:t>
            </a:r>
            <a:r>
              <a:rPr lang="es-ES" sz="1000" b="1" dirty="0" err="1"/>
              <a:t>Eibar</a:t>
            </a:r>
            <a:endParaRPr lang="es-ES" sz="500" b="1" kern="700" dirty="0">
              <a:latin typeface="Arial" panose="020B0604020202020204" pitchFamily="34" charset="0"/>
            </a:endParaRPr>
          </a:p>
        </p:txBody>
      </p:sp>
      <p:sp>
        <p:nvSpPr>
          <p:cNvPr id="13" name="AutoShape 5"/>
          <p:cNvSpPr>
            <a:spLocks noChangeArrowheads="1"/>
          </p:cNvSpPr>
          <p:nvPr/>
        </p:nvSpPr>
        <p:spPr bwMode="auto">
          <a:xfrm>
            <a:off x="5358870" y="4299007"/>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14" name="AutoShape 5"/>
          <p:cNvSpPr>
            <a:spLocks noChangeArrowheads="1"/>
          </p:cNvSpPr>
          <p:nvPr/>
        </p:nvSpPr>
        <p:spPr bwMode="auto">
          <a:xfrm>
            <a:off x="5318125" y="2600942"/>
            <a:ext cx="4337781" cy="189123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6493" y="4691098"/>
            <a:ext cx="2765157" cy="160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5"/>
          <p:cNvSpPr>
            <a:spLocks noChangeArrowheads="1"/>
          </p:cNvSpPr>
          <p:nvPr/>
        </p:nvSpPr>
        <p:spPr bwMode="auto">
          <a:xfrm>
            <a:off x="5321755" y="4562718"/>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Valoración de los principales colectivos con necesidad en el municipio de </a:t>
            </a:r>
            <a:r>
              <a:rPr lang="es-ES" sz="1000" b="1" dirty="0" err="1"/>
              <a:t>Eibar</a:t>
            </a:r>
            <a:endParaRPr lang="es-ES" sz="500" b="1" kern="700" dirty="0">
              <a:latin typeface="Arial" panose="020B0604020202020204" pitchFamily="34" charset="0"/>
            </a:endParaRPr>
          </a:p>
        </p:txBody>
      </p:sp>
      <p:sp>
        <p:nvSpPr>
          <p:cNvPr id="18" name="AutoShape 5"/>
          <p:cNvSpPr>
            <a:spLocks noChangeArrowheads="1"/>
          </p:cNvSpPr>
          <p:nvPr/>
        </p:nvSpPr>
        <p:spPr bwMode="auto">
          <a:xfrm>
            <a:off x="5321755" y="6223057"/>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19" name="AutoShape 5"/>
          <p:cNvSpPr>
            <a:spLocks noChangeArrowheads="1"/>
          </p:cNvSpPr>
          <p:nvPr/>
        </p:nvSpPr>
        <p:spPr bwMode="auto">
          <a:xfrm>
            <a:off x="5318124" y="4558148"/>
            <a:ext cx="4414001" cy="184588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050" y="4663473"/>
            <a:ext cx="3979862" cy="156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5"/>
          <p:cNvSpPr>
            <a:spLocks noChangeArrowheads="1"/>
          </p:cNvSpPr>
          <p:nvPr/>
        </p:nvSpPr>
        <p:spPr bwMode="auto">
          <a:xfrm>
            <a:off x="1040739" y="4306724"/>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Percepción del nivel de incidencia medio de las realidades sociales por sexo y nacionalidad</a:t>
            </a:r>
            <a:endParaRPr lang="es-ES" sz="500" b="1" kern="700" dirty="0">
              <a:latin typeface="Arial" panose="020B0604020202020204" pitchFamily="34" charset="0"/>
            </a:endParaRPr>
          </a:p>
        </p:txBody>
      </p:sp>
      <p:sp>
        <p:nvSpPr>
          <p:cNvPr id="21" name="AutoShape 5"/>
          <p:cNvSpPr>
            <a:spLocks noChangeArrowheads="1"/>
          </p:cNvSpPr>
          <p:nvPr/>
        </p:nvSpPr>
        <p:spPr bwMode="auto">
          <a:xfrm>
            <a:off x="1040739" y="6212762"/>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22" name="AutoShape 5"/>
          <p:cNvSpPr>
            <a:spLocks noChangeArrowheads="1"/>
          </p:cNvSpPr>
          <p:nvPr/>
        </p:nvSpPr>
        <p:spPr bwMode="auto">
          <a:xfrm>
            <a:off x="1040740" y="4382897"/>
            <a:ext cx="4188483" cy="2049709"/>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3" name="22 Rectángulo"/>
          <p:cNvSpPr/>
          <p:nvPr/>
        </p:nvSpPr>
        <p:spPr>
          <a:xfrm>
            <a:off x="902041" y="1391508"/>
            <a:ext cx="9005620" cy="425668"/>
          </a:xfrm>
          <a:prstGeom prst="rect">
            <a:avLst/>
          </a:prstGeom>
          <a:solidFill>
            <a:srgbClr val="5E8696"/>
          </a:solidFill>
        </p:spPr>
        <p:txBody>
          <a:bodyPr wrap="square" anchor="ctr">
            <a:noAutofit/>
          </a:bodyPr>
          <a:lstStyle/>
          <a:p>
            <a:pPr marL="358775" lvl="0" algn="ctr"/>
            <a:r>
              <a:rPr lang="es-ES" sz="1600" b="1" dirty="0" smtClean="0">
                <a:solidFill>
                  <a:schemeClr val="bg1"/>
                </a:solidFill>
              </a:rPr>
              <a:t>LA PERCEPCIÓN DE LA POBLACIÓN DE EIBAR</a:t>
            </a:r>
            <a:endParaRPr lang="es-ES" sz="1600" b="1" dirty="0">
              <a:solidFill>
                <a:schemeClr val="bg1"/>
              </a:solidFill>
            </a:endParaRPr>
          </a:p>
        </p:txBody>
      </p:sp>
    </p:spTree>
    <p:extLst>
      <p:ext uri="{BB962C8B-B14F-4D97-AF65-F5344CB8AC3E}">
        <p14:creationId xmlns:p14="http://schemas.microsoft.com/office/powerpoint/2010/main" val="2577905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fld id="{A846F913-EB4E-4E1E-B142-F97A04D7C12A}" type="slidenum">
              <a:rPr lang="es-ES" smtClean="0">
                <a:solidFill>
                  <a:srgbClr val="FFFFFF"/>
                </a:solidFill>
              </a:rPr>
              <a:pPr/>
              <a:t>2</a:t>
            </a:fld>
            <a:endParaRPr lang="es-ES" dirty="0">
              <a:solidFill>
                <a:srgbClr val="FFFFFF"/>
              </a:solidFill>
            </a:endParaRPr>
          </a:p>
        </p:txBody>
      </p:sp>
      <p:sp>
        <p:nvSpPr>
          <p:cNvPr id="4" name="3 CuadroTexto"/>
          <p:cNvSpPr txBox="1"/>
          <p:nvPr/>
        </p:nvSpPr>
        <p:spPr>
          <a:xfrm>
            <a:off x="4270375" y="1643573"/>
            <a:ext cx="5695950" cy="4616648"/>
          </a:xfrm>
          <a:prstGeom prst="rect">
            <a:avLst/>
          </a:prstGeom>
          <a:noFill/>
        </p:spPr>
        <p:txBody>
          <a:bodyPr wrap="square" rtlCol="0">
            <a:spAutoFit/>
          </a:bodyPr>
          <a:lstStyle/>
          <a:p>
            <a:pPr marL="342900" lvl="1" indent="-342900">
              <a:spcBef>
                <a:spcPts val="60"/>
              </a:spcBef>
              <a:spcAft>
                <a:spcPts val="100"/>
              </a:spcAft>
              <a:buClr>
                <a:srgbClr val="B54315"/>
              </a:buClr>
              <a:buAutoNum type="arabicPeriod"/>
              <a:tabLst>
                <a:tab pos="5018088" algn="r"/>
                <a:tab pos="5380038" algn="r"/>
              </a:tabLst>
            </a:pPr>
            <a:r>
              <a:rPr lang="es-ES" sz="1200" b="1" dirty="0" err="1" smtClean="0">
                <a:solidFill>
                  <a:schemeClr val="accent4"/>
                </a:solidFill>
                <a:latin typeface="Arial" panose="020B0604020202020204" pitchFamily="34" charset="0"/>
                <a:cs typeface="Arial" panose="020B0604020202020204" pitchFamily="34" charset="0"/>
              </a:rPr>
              <a:t>Aurkezpena</a:t>
            </a:r>
            <a:r>
              <a:rPr lang="es-ES" sz="1200" b="1" dirty="0" smtClean="0">
                <a:solidFill>
                  <a:schemeClr val="accent4"/>
                </a:solidFill>
                <a:latin typeface="Arial" panose="020B0604020202020204" pitchFamily="34" charset="0"/>
                <a:cs typeface="Arial" panose="020B0604020202020204" pitchFamily="34" charset="0"/>
              </a:rPr>
              <a:t> /Presentación</a:t>
            </a:r>
          </a:p>
          <a:p>
            <a:pPr marL="800100" lvl="2" indent="-34290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Analisi</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Esparruak</a:t>
            </a:r>
            <a:r>
              <a:rPr lang="es-ES" sz="1200" dirty="0" smtClean="0">
                <a:solidFill>
                  <a:schemeClr val="accent4"/>
                </a:solidFill>
                <a:latin typeface="Arial" panose="020B0604020202020204" pitchFamily="34" charset="0"/>
                <a:cs typeface="Arial" panose="020B0604020202020204" pitchFamily="34" charset="0"/>
              </a:rPr>
              <a:t> / Ámbitos de análisis</a:t>
            </a:r>
          </a:p>
          <a:p>
            <a:pPr marL="800100" lvl="2" indent="-34290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Metodologia</a:t>
            </a:r>
            <a:r>
              <a:rPr lang="es-ES" sz="1200" dirty="0" smtClean="0">
                <a:solidFill>
                  <a:schemeClr val="accent4"/>
                </a:solidFill>
                <a:latin typeface="Arial" panose="020B0604020202020204" pitchFamily="34" charset="0"/>
                <a:cs typeface="Arial" panose="020B0604020202020204" pitchFamily="34" charset="0"/>
              </a:rPr>
              <a:t> /Metodología</a:t>
            </a:r>
          </a:p>
          <a:p>
            <a:pPr marL="800100" lvl="2" indent="-342900">
              <a:spcBef>
                <a:spcPts val="60"/>
              </a:spcBef>
              <a:spcAft>
                <a:spcPts val="100"/>
              </a:spcAft>
              <a:buClr>
                <a:srgbClr val="B54315"/>
              </a:buClr>
              <a:buFont typeface="Wingdings" panose="05000000000000000000" pitchFamily="2" charset="2"/>
              <a:buChar char="q"/>
              <a:tabLst>
                <a:tab pos="5018088" algn="r"/>
                <a:tab pos="5380038" algn="r"/>
              </a:tabLst>
            </a:pPr>
            <a:endParaRPr lang="es-ES" sz="1200" dirty="0">
              <a:solidFill>
                <a:schemeClr val="accent4"/>
              </a:solidFill>
              <a:latin typeface="Arial" panose="020B0604020202020204" pitchFamily="34" charset="0"/>
              <a:cs typeface="Arial" panose="020B0604020202020204" pitchFamily="34" charset="0"/>
            </a:endParaRPr>
          </a:p>
          <a:p>
            <a:pPr marL="342900" lvl="1" indent="-342900">
              <a:spcBef>
                <a:spcPts val="60"/>
              </a:spcBef>
              <a:spcAft>
                <a:spcPts val="100"/>
              </a:spcAft>
              <a:buClr>
                <a:srgbClr val="B54315"/>
              </a:buClr>
              <a:buAutoNum type="arabicPeriod"/>
              <a:tabLst>
                <a:tab pos="5018088" algn="r"/>
                <a:tab pos="5380038" algn="r"/>
              </a:tabLst>
            </a:pPr>
            <a:r>
              <a:rPr lang="es-ES" sz="1200" b="1" dirty="0" err="1" smtClean="0">
                <a:solidFill>
                  <a:schemeClr val="accent4"/>
                </a:solidFill>
                <a:latin typeface="Arial" panose="020B0604020202020204" pitchFamily="34" charset="0"/>
                <a:cs typeface="Arial" panose="020B0604020202020204" pitchFamily="34" charset="0"/>
              </a:rPr>
              <a:t>Eibarko</a:t>
            </a:r>
            <a:r>
              <a:rPr lang="es-ES" sz="1200" b="1" dirty="0" smtClean="0">
                <a:solidFill>
                  <a:schemeClr val="accent4"/>
                </a:solidFill>
                <a:latin typeface="Arial" panose="020B0604020202020204" pitchFamily="34" charset="0"/>
                <a:cs typeface="Arial" panose="020B0604020202020204" pitchFamily="34" charset="0"/>
              </a:rPr>
              <a:t> </a:t>
            </a:r>
            <a:r>
              <a:rPr lang="es-ES" sz="1200" b="1" dirty="0" err="1" smtClean="0">
                <a:solidFill>
                  <a:schemeClr val="accent4"/>
                </a:solidFill>
                <a:latin typeface="Arial" panose="020B0604020202020204" pitchFamily="34" charset="0"/>
                <a:cs typeface="Arial" panose="020B0604020202020204" pitchFamily="34" charset="0"/>
              </a:rPr>
              <a:t>Gizarte</a:t>
            </a:r>
            <a:r>
              <a:rPr lang="es-ES" sz="1200" b="1" dirty="0" smtClean="0">
                <a:solidFill>
                  <a:schemeClr val="accent4"/>
                </a:solidFill>
                <a:latin typeface="Arial" panose="020B0604020202020204" pitchFamily="34" charset="0"/>
                <a:cs typeface="Arial" panose="020B0604020202020204" pitchFamily="34" charset="0"/>
              </a:rPr>
              <a:t> </a:t>
            </a:r>
            <a:r>
              <a:rPr lang="es-ES" sz="1200" b="1" dirty="0" err="1" smtClean="0">
                <a:solidFill>
                  <a:schemeClr val="accent4"/>
                </a:solidFill>
                <a:latin typeface="Arial" panose="020B0604020202020204" pitchFamily="34" charset="0"/>
                <a:cs typeface="Arial" panose="020B0604020202020204" pitchFamily="34" charset="0"/>
              </a:rPr>
              <a:t>Zerbitzuak</a:t>
            </a:r>
            <a:r>
              <a:rPr lang="es-ES" sz="1200" b="1" dirty="0" smtClean="0">
                <a:solidFill>
                  <a:schemeClr val="accent4"/>
                </a:solidFill>
                <a:latin typeface="Arial" panose="020B0604020202020204" pitchFamily="34" charset="0"/>
                <a:cs typeface="Arial" panose="020B0604020202020204" pitchFamily="34" charset="0"/>
              </a:rPr>
              <a:t> / Los </a:t>
            </a:r>
            <a:r>
              <a:rPr lang="es-ES" sz="1200" b="1" dirty="0">
                <a:solidFill>
                  <a:schemeClr val="accent4"/>
                </a:solidFill>
                <a:latin typeface="Arial" panose="020B0604020202020204" pitchFamily="34" charset="0"/>
                <a:cs typeface="Arial" panose="020B0604020202020204" pitchFamily="34" charset="0"/>
              </a:rPr>
              <a:t>Servicios Sociales de </a:t>
            </a:r>
            <a:r>
              <a:rPr lang="es-ES" sz="1200" b="1" dirty="0" smtClean="0">
                <a:solidFill>
                  <a:schemeClr val="accent4"/>
                </a:solidFill>
                <a:latin typeface="Arial" panose="020B0604020202020204" pitchFamily="34" charset="0"/>
                <a:cs typeface="Arial" panose="020B0604020202020204" pitchFamily="34" charset="0"/>
              </a:rPr>
              <a:t>Eibar</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Arautze-ingurua</a:t>
            </a:r>
            <a:r>
              <a:rPr lang="es-ES" sz="1200" dirty="0" smtClean="0">
                <a:solidFill>
                  <a:schemeClr val="accent4"/>
                </a:solidFill>
                <a:latin typeface="Arial" panose="020B0604020202020204" pitchFamily="34" charset="0"/>
                <a:cs typeface="Arial" panose="020B0604020202020204" pitchFamily="34" charset="0"/>
              </a:rPr>
              <a:t> / Contexto normativo</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Eragileek</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egiten</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duten</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gizarte</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beharren</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balorazioa</a:t>
            </a:r>
            <a:r>
              <a:rPr lang="es-ES" sz="1200" dirty="0" smtClean="0">
                <a:solidFill>
                  <a:schemeClr val="accent4"/>
                </a:solidFill>
                <a:latin typeface="Arial" panose="020B0604020202020204" pitchFamily="34" charset="0"/>
                <a:cs typeface="Arial" panose="020B0604020202020204" pitchFamily="34" charset="0"/>
              </a:rPr>
              <a:t> / Valoración de las necesidades sociales desde los agentes clave</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Biztanleriaren</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ikuspegia</a:t>
            </a:r>
            <a:r>
              <a:rPr lang="es-ES" sz="1200" dirty="0" smtClean="0">
                <a:solidFill>
                  <a:schemeClr val="accent4"/>
                </a:solidFill>
                <a:latin typeface="Arial" panose="020B0604020202020204" pitchFamily="34" charset="0"/>
                <a:cs typeface="Arial" panose="020B0604020202020204" pitchFamily="34" charset="0"/>
              </a:rPr>
              <a:t> / Percepción de la población</a:t>
            </a:r>
            <a:endParaRPr lang="es-ES" sz="1200" dirty="0">
              <a:solidFill>
                <a:schemeClr val="accent4"/>
              </a:solidFill>
              <a:latin typeface="Arial" panose="020B0604020202020204" pitchFamily="34" charset="0"/>
              <a:cs typeface="Arial" panose="020B0604020202020204" pitchFamily="34" charset="0"/>
            </a:endParaRPr>
          </a:p>
          <a:p>
            <a:pPr marL="342900" lvl="1" indent="-342900">
              <a:spcBef>
                <a:spcPts val="60"/>
              </a:spcBef>
              <a:spcAft>
                <a:spcPts val="100"/>
              </a:spcAft>
              <a:buClr>
                <a:srgbClr val="B54315"/>
              </a:buClr>
              <a:buAutoNum type="arabicPeriod"/>
              <a:tabLst>
                <a:tab pos="5018088" algn="r"/>
                <a:tab pos="5380038" algn="r"/>
              </a:tabLst>
            </a:pPr>
            <a:endParaRPr lang="es-ES" sz="1200" b="1" dirty="0">
              <a:solidFill>
                <a:schemeClr val="accent4"/>
              </a:solidFill>
              <a:latin typeface="Arial" panose="020B0604020202020204" pitchFamily="34" charset="0"/>
              <a:cs typeface="Arial" panose="020B0604020202020204" pitchFamily="34" charset="0"/>
            </a:endParaRPr>
          </a:p>
          <a:p>
            <a:pPr marL="342900" lvl="1" indent="-342900">
              <a:spcBef>
                <a:spcPts val="60"/>
              </a:spcBef>
              <a:spcAft>
                <a:spcPts val="100"/>
              </a:spcAft>
              <a:buClr>
                <a:srgbClr val="B54315"/>
              </a:buClr>
              <a:buAutoNum type="arabicPeriod"/>
              <a:tabLst>
                <a:tab pos="5018088" algn="r"/>
                <a:tab pos="5380038" algn="r"/>
              </a:tabLst>
            </a:pPr>
            <a:r>
              <a:rPr lang="es-ES" sz="1200" b="1" dirty="0" err="1" smtClean="0">
                <a:solidFill>
                  <a:schemeClr val="accent4"/>
                </a:solidFill>
                <a:latin typeface="Arial" panose="020B0604020202020204" pitchFamily="34" charset="0"/>
                <a:cs typeface="Arial" panose="020B0604020202020204" pitchFamily="34" charset="0"/>
              </a:rPr>
              <a:t>Eibarko</a:t>
            </a:r>
            <a:r>
              <a:rPr lang="es-ES" sz="1200" b="1" dirty="0" smtClean="0">
                <a:solidFill>
                  <a:schemeClr val="accent4"/>
                </a:solidFill>
                <a:latin typeface="Arial" panose="020B0604020202020204" pitchFamily="34" charset="0"/>
                <a:cs typeface="Arial" panose="020B0604020202020204" pitchFamily="34" charset="0"/>
              </a:rPr>
              <a:t> </a:t>
            </a:r>
            <a:r>
              <a:rPr lang="es-ES" sz="1200" b="1" dirty="0" err="1" smtClean="0">
                <a:solidFill>
                  <a:schemeClr val="accent4"/>
                </a:solidFill>
                <a:latin typeface="Arial" panose="020B0604020202020204" pitchFamily="34" charset="0"/>
                <a:cs typeface="Arial" panose="020B0604020202020204" pitchFamily="34" charset="0"/>
              </a:rPr>
              <a:t>Gizarte</a:t>
            </a:r>
            <a:r>
              <a:rPr lang="es-ES" sz="1200" b="1" dirty="0" smtClean="0">
                <a:solidFill>
                  <a:schemeClr val="accent4"/>
                </a:solidFill>
                <a:latin typeface="Arial" panose="020B0604020202020204" pitchFamily="34" charset="0"/>
                <a:cs typeface="Arial" panose="020B0604020202020204" pitchFamily="34" charset="0"/>
              </a:rPr>
              <a:t> </a:t>
            </a:r>
            <a:r>
              <a:rPr lang="es-ES" sz="1200" b="1" dirty="0" err="1" smtClean="0">
                <a:solidFill>
                  <a:schemeClr val="accent4"/>
                </a:solidFill>
                <a:latin typeface="Arial" panose="020B0604020202020204" pitchFamily="34" charset="0"/>
                <a:cs typeface="Arial" panose="020B0604020202020204" pitchFamily="34" charset="0"/>
              </a:rPr>
              <a:t>Diagnostikoa</a:t>
            </a:r>
            <a:r>
              <a:rPr lang="es-ES" sz="1200" b="1" dirty="0" smtClean="0">
                <a:solidFill>
                  <a:schemeClr val="accent4"/>
                </a:solidFill>
                <a:latin typeface="Arial" panose="020B0604020202020204" pitchFamily="34" charset="0"/>
                <a:cs typeface="Arial" panose="020B0604020202020204" pitchFamily="34" charset="0"/>
              </a:rPr>
              <a:t> / Diagnóstico </a:t>
            </a:r>
            <a:r>
              <a:rPr lang="es-ES" sz="1200" b="1" dirty="0">
                <a:solidFill>
                  <a:schemeClr val="accent4"/>
                </a:solidFill>
                <a:latin typeface="Arial" panose="020B0604020202020204" pitchFamily="34" charset="0"/>
                <a:cs typeface="Arial" panose="020B0604020202020204" pitchFamily="34" charset="0"/>
              </a:rPr>
              <a:t>Social de </a:t>
            </a:r>
            <a:r>
              <a:rPr lang="es-ES" sz="1200" b="1" dirty="0" smtClean="0">
                <a:solidFill>
                  <a:schemeClr val="accent4"/>
                </a:solidFill>
                <a:latin typeface="Arial" panose="020B0604020202020204" pitchFamily="34" charset="0"/>
                <a:cs typeface="Arial" panose="020B0604020202020204" pitchFamily="34" charset="0"/>
              </a:rPr>
              <a:t>Eibar</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Gizarte</a:t>
            </a:r>
            <a:r>
              <a:rPr lang="es-ES" sz="1200" dirty="0" err="1">
                <a:solidFill>
                  <a:schemeClr val="accent4"/>
                </a:solidFill>
                <a:latin typeface="Arial" panose="020B0604020202020204" pitchFamily="34" charset="0"/>
                <a:cs typeface="Arial" panose="020B0604020202020204" pitchFamily="34" charset="0"/>
              </a:rPr>
              <a:t>-</a:t>
            </a:r>
            <a:r>
              <a:rPr lang="es-ES" sz="1200" dirty="0" err="1" smtClean="0">
                <a:solidFill>
                  <a:schemeClr val="accent4"/>
                </a:solidFill>
                <a:latin typeface="Arial" panose="020B0604020202020204" pitchFamily="34" charset="0"/>
                <a:cs typeface="Arial" panose="020B0604020202020204" pitchFamily="34" charset="0"/>
              </a:rPr>
              <a:t>bazterketa</a:t>
            </a:r>
            <a:r>
              <a:rPr lang="es-ES" sz="1200" dirty="0" smtClean="0">
                <a:solidFill>
                  <a:schemeClr val="accent4"/>
                </a:solidFill>
                <a:latin typeface="Arial" panose="020B0604020202020204" pitchFamily="34" charset="0"/>
                <a:cs typeface="Arial" panose="020B0604020202020204" pitchFamily="34" charset="0"/>
              </a:rPr>
              <a:t> eta </a:t>
            </a:r>
            <a:r>
              <a:rPr lang="es-ES" sz="1200" dirty="0" err="1" smtClean="0">
                <a:solidFill>
                  <a:schemeClr val="accent4"/>
                </a:solidFill>
                <a:latin typeface="Arial" panose="020B0604020202020204" pitchFamily="34" charset="0"/>
                <a:cs typeface="Arial" panose="020B0604020202020204" pitchFamily="34" charset="0"/>
              </a:rPr>
              <a:t>barneratzea</a:t>
            </a:r>
            <a:r>
              <a:rPr lang="es-ES" sz="1200" dirty="0" smtClean="0">
                <a:solidFill>
                  <a:schemeClr val="accent4"/>
                </a:solidFill>
                <a:latin typeface="Arial" panose="020B0604020202020204" pitchFamily="34" charset="0"/>
                <a:cs typeface="Arial" panose="020B0604020202020204" pitchFamily="34" charset="0"/>
              </a:rPr>
              <a:t> / Inclusión social </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Inmigrazioa</a:t>
            </a:r>
            <a:r>
              <a:rPr lang="es-ES" sz="1200" dirty="0" smtClean="0">
                <a:solidFill>
                  <a:schemeClr val="accent4"/>
                </a:solidFill>
                <a:latin typeface="Arial" panose="020B0604020202020204" pitchFamily="34" charset="0"/>
                <a:cs typeface="Arial" panose="020B0604020202020204" pitchFamily="34" charset="0"/>
              </a:rPr>
              <a:t> eta </a:t>
            </a:r>
            <a:r>
              <a:rPr lang="es-ES" sz="1200" dirty="0" err="1" smtClean="0">
                <a:solidFill>
                  <a:schemeClr val="accent4"/>
                </a:solidFill>
                <a:latin typeface="Arial" panose="020B0604020202020204" pitchFamily="34" charset="0"/>
                <a:cs typeface="Arial" panose="020B0604020202020204" pitchFamily="34" charset="0"/>
              </a:rPr>
              <a:t>kultura</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aniztasuna</a:t>
            </a:r>
            <a:r>
              <a:rPr lang="es-ES" sz="1200" dirty="0" smtClean="0">
                <a:solidFill>
                  <a:schemeClr val="accent4"/>
                </a:solidFill>
                <a:latin typeface="Arial" panose="020B0604020202020204" pitchFamily="34" charset="0"/>
                <a:cs typeface="Arial" panose="020B0604020202020204" pitchFamily="34" charset="0"/>
              </a:rPr>
              <a:t> / Inmigración y diversidad </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Haurtzaro</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nerabezaro</a:t>
            </a:r>
            <a:r>
              <a:rPr lang="es-ES" sz="1200" dirty="0" smtClean="0">
                <a:solidFill>
                  <a:schemeClr val="accent4"/>
                </a:solidFill>
                <a:latin typeface="Arial" panose="020B0604020202020204" pitchFamily="34" charset="0"/>
                <a:cs typeface="Arial" panose="020B0604020202020204" pitchFamily="34" charset="0"/>
              </a:rPr>
              <a:t> eta familia / Infancia, familia y juventud</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Mendekotasunak</a:t>
            </a:r>
            <a:r>
              <a:rPr lang="es-ES" sz="1200" dirty="0" smtClean="0">
                <a:solidFill>
                  <a:schemeClr val="accent4"/>
                </a:solidFill>
                <a:latin typeface="Arial" panose="020B0604020202020204" pitchFamily="34" charset="0"/>
                <a:cs typeface="Arial" panose="020B0604020202020204" pitchFamily="34" charset="0"/>
              </a:rPr>
              <a:t> / Adicciones</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Desgaitasuna</a:t>
            </a:r>
            <a:r>
              <a:rPr lang="es-ES" sz="1200" dirty="0" smtClean="0">
                <a:solidFill>
                  <a:schemeClr val="accent4"/>
                </a:solidFill>
                <a:latin typeface="Arial" panose="020B0604020202020204" pitchFamily="34" charset="0"/>
                <a:cs typeface="Arial" panose="020B0604020202020204" pitchFamily="34" charset="0"/>
              </a:rPr>
              <a:t> eta </a:t>
            </a:r>
            <a:r>
              <a:rPr lang="es-ES" sz="1200" dirty="0" err="1" smtClean="0">
                <a:solidFill>
                  <a:schemeClr val="accent4"/>
                </a:solidFill>
                <a:latin typeface="Arial" panose="020B0604020202020204" pitchFamily="34" charset="0"/>
                <a:cs typeface="Arial" panose="020B0604020202020204" pitchFamily="34" charset="0"/>
              </a:rPr>
              <a:t>Gaixotasun</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mentala</a:t>
            </a:r>
            <a:r>
              <a:rPr lang="es-ES" sz="1200" dirty="0" smtClean="0">
                <a:solidFill>
                  <a:schemeClr val="accent4"/>
                </a:solidFill>
                <a:latin typeface="Arial" panose="020B0604020202020204" pitchFamily="34" charset="0"/>
                <a:cs typeface="Arial" panose="020B0604020202020204" pitchFamily="34" charset="0"/>
              </a:rPr>
              <a:t> / Discapacidad y enfermedad mental</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Adineko</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pertsonak</a:t>
            </a:r>
            <a:r>
              <a:rPr lang="es-ES" sz="1200" dirty="0" smtClean="0">
                <a:solidFill>
                  <a:schemeClr val="accent4"/>
                </a:solidFill>
                <a:latin typeface="Arial" panose="020B0604020202020204" pitchFamily="34" charset="0"/>
                <a:cs typeface="Arial" panose="020B0604020202020204" pitchFamily="34" charset="0"/>
              </a:rPr>
              <a:t> eta </a:t>
            </a:r>
            <a:r>
              <a:rPr lang="es-ES" sz="1200" dirty="0" err="1" smtClean="0">
                <a:solidFill>
                  <a:schemeClr val="accent4"/>
                </a:solidFill>
                <a:latin typeface="Arial" panose="020B0604020202020204" pitchFamily="34" charset="0"/>
                <a:cs typeface="Arial" panose="020B0604020202020204" pitchFamily="34" charset="0"/>
              </a:rPr>
              <a:t>mendekotasuna</a:t>
            </a:r>
            <a:r>
              <a:rPr lang="es-ES" sz="1200" dirty="0" smtClean="0">
                <a:solidFill>
                  <a:schemeClr val="accent4"/>
                </a:solidFill>
                <a:latin typeface="Arial" panose="020B0604020202020204" pitchFamily="34" charset="0"/>
                <a:cs typeface="Arial" panose="020B0604020202020204" pitchFamily="34" charset="0"/>
              </a:rPr>
              <a:t> / Personas mayores y dependencia</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r>
              <a:rPr lang="es-ES" sz="1200" dirty="0" err="1" smtClean="0">
                <a:solidFill>
                  <a:schemeClr val="accent4"/>
                </a:solidFill>
                <a:latin typeface="Arial" panose="020B0604020202020204" pitchFamily="34" charset="0"/>
                <a:cs typeface="Arial" panose="020B0604020202020204" pitchFamily="34" charset="0"/>
              </a:rPr>
              <a:t>Emakume</a:t>
            </a:r>
            <a:r>
              <a:rPr lang="es-ES" sz="1200" dirty="0" smtClean="0">
                <a:solidFill>
                  <a:schemeClr val="accent4"/>
                </a:solidFill>
                <a:latin typeface="Arial" panose="020B0604020202020204" pitchFamily="34" charset="0"/>
                <a:cs typeface="Arial" panose="020B0604020202020204" pitchFamily="34" charset="0"/>
              </a:rPr>
              <a:t> eta </a:t>
            </a:r>
            <a:r>
              <a:rPr lang="es-ES" sz="1200" dirty="0" err="1" smtClean="0">
                <a:solidFill>
                  <a:schemeClr val="accent4"/>
                </a:solidFill>
                <a:latin typeface="Arial" panose="020B0604020202020204" pitchFamily="34" charset="0"/>
                <a:cs typeface="Arial" panose="020B0604020202020204" pitchFamily="34" charset="0"/>
              </a:rPr>
              <a:t>gizonen</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arteko</a:t>
            </a:r>
            <a:r>
              <a:rPr lang="es-ES" sz="1200" dirty="0" smtClean="0">
                <a:solidFill>
                  <a:schemeClr val="accent4"/>
                </a:solidFill>
                <a:latin typeface="Arial" panose="020B0604020202020204" pitchFamily="34" charset="0"/>
                <a:cs typeface="Arial" panose="020B0604020202020204" pitchFamily="34" charset="0"/>
              </a:rPr>
              <a:t> </a:t>
            </a:r>
            <a:r>
              <a:rPr lang="es-ES" sz="1200" dirty="0" err="1" smtClean="0">
                <a:solidFill>
                  <a:schemeClr val="accent4"/>
                </a:solidFill>
                <a:latin typeface="Arial" panose="020B0604020202020204" pitchFamily="34" charset="0"/>
                <a:cs typeface="Arial" panose="020B0604020202020204" pitchFamily="34" charset="0"/>
              </a:rPr>
              <a:t>berdintasuna</a:t>
            </a:r>
            <a:r>
              <a:rPr lang="es-ES" sz="1200" dirty="0" smtClean="0">
                <a:solidFill>
                  <a:schemeClr val="accent4"/>
                </a:solidFill>
                <a:latin typeface="Arial" panose="020B0604020202020204" pitchFamily="34" charset="0"/>
                <a:cs typeface="Arial" panose="020B0604020202020204" pitchFamily="34" charset="0"/>
              </a:rPr>
              <a:t> / Igualdad</a:t>
            </a:r>
          </a:p>
          <a:p>
            <a:pPr marL="742950" lvl="2" indent="-285750">
              <a:spcBef>
                <a:spcPts val="60"/>
              </a:spcBef>
              <a:spcAft>
                <a:spcPts val="100"/>
              </a:spcAft>
              <a:buClr>
                <a:srgbClr val="B54315"/>
              </a:buClr>
              <a:buFont typeface="Wingdings" panose="05000000000000000000" pitchFamily="2" charset="2"/>
              <a:buChar char="q"/>
              <a:tabLst>
                <a:tab pos="5018088" algn="r"/>
                <a:tab pos="5380038" algn="r"/>
              </a:tabLst>
            </a:pPr>
            <a:endParaRPr lang="es-ES" sz="1200" dirty="0">
              <a:solidFill>
                <a:schemeClr val="accent4"/>
              </a:solidFill>
              <a:latin typeface="Arial" panose="020B0604020202020204" pitchFamily="34" charset="0"/>
              <a:cs typeface="Arial" panose="020B0604020202020204" pitchFamily="34" charset="0"/>
            </a:endParaRPr>
          </a:p>
          <a:p>
            <a:pPr marL="342900" lvl="1" indent="-342900">
              <a:spcBef>
                <a:spcPts val="60"/>
              </a:spcBef>
              <a:spcAft>
                <a:spcPts val="100"/>
              </a:spcAft>
              <a:buClr>
                <a:srgbClr val="B54315"/>
              </a:buClr>
              <a:buAutoNum type="arabicPeriod"/>
              <a:tabLst>
                <a:tab pos="5018088" algn="r"/>
                <a:tab pos="5380038" algn="r"/>
              </a:tabLst>
            </a:pPr>
            <a:r>
              <a:rPr lang="es-ES" sz="1200" b="1" dirty="0" err="1" smtClean="0">
                <a:solidFill>
                  <a:schemeClr val="accent4"/>
                </a:solidFill>
                <a:latin typeface="Arial" panose="020B0604020202020204" pitchFamily="34" charset="0"/>
                <a:cs typeface="Arial" panose="020B0604020202020204" pitchFamily="34" charset="0"/>
              </a:rPr>
              <a:t>Etorkizuneko</a:t>
            </a:r>
            <a:r>
              <a:rPr lang="es-ES" sz="1200" b="1" dirty="0" smtClean="0">
                <a:solidFill>
                  <a:schemeClr val="accent4"/>
                </a:solidFill>
                <a:latin typeface="Arial" panose="020B0604020202020204" pitchFamily="34" charset="0"/>
                <a:cs typeface="Arial" panose="020B0604020202020204" pitchFamily="34" charset="0"/>
              </a:rPr>
              <a:t> </a:t>
            </a:r>
            <a:r>
              <a:rPr lang="es-ES" sz="1200" b="1" dirty="0" err="1" smtClean="0">
                <a:solidFill>
                  <a:schemeClr val="accent4"/>
                </a:solidFill>
                <a:latin typeface="Arial" panose="020B0604020202020204" pitchFamily="34" charset="0"/>
                <a:cs typeface="Arial" panose="020B0604020202020204" pitchFamily="34" charset="0"/>
              </a:rPr>
              <a:t>Erronkak</a:t>
            </a:r>
            <a:r>
              <a:rPr lang="es-ES" sz="1200" b="1" dirty="0" smtClean="0">
                <a:solidFill>
                  <a:schemeClr val="accent4"/>
                </a:solidFill>
                <a:latin typeface="Arial" panose="020B0604020202020204" pitchFamily="34" charset="0"/>
                <a:cs typeface="Arial" panose="020B0604020202020204" pitchFamily="34" charset="0"/>
              </a:rPr>
              <a:t> / Retos a futuro</a:t>
            </a:r>
            <a:endParaRPr lang="es-ES" sz="12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55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20</a:t>
            </a:fld>
            <a:endParaRPr lang="es-ES" altLang="es-ES" dirty="0" smtClean="0"/>
          </a:p>
        </p:txBody>
      </p:sp>
      <p:sp>
        <p:nvSpPr>
          <p:cNvPr id="43" name="Rounded Rectangle 2"/>
          <p:cNvSpPr/>
          <p:nvPr/>
        </p:nvSpPr>
        <p:spPr>
          <a:xfrm>
            <a:off x="847194" y="1507294"/>
            <a:ext cx="8941859" cy="4941131"/>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5" name="14 CuadroTexto"/>
          <p:cNvSpPr txBox="1"/>
          <p:nvPr/>
        </p:nvSpPr>
        <p:spPr>
          <a:xfrm>
            <a:off x="1097288" y="1877943"/>
            <a:ext cx="8584950"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EIBARKO BIZTANLERIAK, BEHAR GEHIEN DITUZTEN GIZA –TALDEAK</a:t>
            </a:r>
            <a:r>
              <a:rPr lang="es-ES" dirty="0"/>
              <a:t>,</a:t>
            </a:r>
            <a:r>
              <a:rPr lang="es-ES" dirty="0" smtClean="0"/>
              <a:t> ADINEKO PERTSONAK ETA LANGABEZIAN DAUDEN PERTSONAK DIRELA, USTE  DU</a:t>
            </a:r>
            <a:endParaRPr lang="es-ES" dirty="0"/>
          </a:p>
        </p:txBody>
      </p:sp>
      <p:sp>
        <p:nvSpPr>
          <p:cNvPr id="16" name="AutoShape 5"/>
          <p:cNvSpPr>
            <a:spLocks noChangeArrowheads="1"/>
          </p:cNvSpPr>
          <p:nvPr/>
        </p:nvSpPr>
        <p:spPr bwMode="auto">
          <a:xfrm>
            <a:off x="1040738" y="2601824"/>
            <a:ext cx="4188485" cy="1606982"/>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950" dirty="0" smtClean="0"/>
              <a:t>Inkestatutako %55ak Eibarren behar asko edo dezente, daudela erantzun du.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Arrisku gehien duten </a:t>
            </a:r>
            <a:r>
              <a:rPr lang="eu-ES" sz="950" dirty="0" err="1" smtClean="0"/>
              <a:t>giza-taldeak</a:t>
            </a:r>
            <a:r>
              <a:rPr lang="eu-ES" sz="950" dirty="0" smtClean="0"/>
              <a:t>:  Adineko pertsonak (%49) eta langabezian dauden pertsonak (%47).</a:t>
            </a:r>
          </a:p>
          <a:p>
            <a:pPr marL="171450" indent="-171450">
              <a:buClr>
                <a:srgbClr val="BD4013"/>
              </a:buClr>
              <a:buFont typeface="Century Gothic" panose="020B0502020202020204" pitchFamily="34" charset="0"/>
              <a:buChar char="►"/>
            </a:pPr>
            <a:r>
              <a:rPr lang="eu-ES" sz="950" dirty="0" smtClean="0"/>
              <a:t>Adingabeen mendekotasunak eta gehiegizko alkohola kontsumitzeko ohitura dira, Eibarren gehien antzematen diren egoerak. </a:t>
            </a:r>
          </a:p>
          <a:p>
            <a:pPr marL="171450" indent="-171450">
              <a:buClr>
                <a:srgbClr val="BD4013"/>
              </a:buClr>
              <a:buFont typeface="Century Gothic" panose="020B0502020202020204" pitchFamily="34" charset="0"/>
              <a:buChar char="►"/>
            </a:pPr>
            <a:r>
              <a:rPr lang="eu-ES" sz="950" dirty="0" smtClean="0"/>
              <a:t>Emakumezkoen eta atzerritarren artean, bakardadea ere nahiko antzematen den egoera da. </a:t>
            </a:r>
            <a:endParaRPr lang="eu-ES" sz="950" dirty="0"/>
          </a:p>
        </p:txBody>
      </p:sp>
      <p:sp>
        <p:nvSpPr>
          <p:cNvPr id="12" name="AutoShape 5"/>
          <p:cNvSpPr>
            <a:spLocks noChangeArrowheads="1"/>
          </p:cNvSpPr>
          <p:nvPr/>
        </p:nvSpPr>
        <p:spPr bwMode="auto">
          <a:xfrm>
            <a:off x="5318125" y="2520157"/>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behar gehien dituzten giza taldeen sailkapena</a:t>
            </a:r>
            <a:endParaRPr lang="eu-ES" sz="500" b="1" kern="700" dirty="0">
              <a:latin typeface="Arial" panose="020B0604020202020204" pitchFamily="34" charset="0"/>
            </a:endParaRPr>
          </a:p>
        </p:txBody>
      </p:sp>
      <p:sp>
        <p:nvSpPr>
          <p:cNvPr id="14" name="AutoShape 5"/>
          <p:cNvSpPr>
            <a:spLocks noChangeArrowheads="1"/>
          </p:cNvSpPr>
          <p:nvPr/>
        </p:nvSpPr>
        <p:spPr bwMode="auto">
          <a:xfrm>
            <a:off x="5318126" y="2520157"/>
            <a:ext cx="4364112" cy="190534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u-ES" sz="600" kern="700" dirty="0">
              <a:latin typeface="Arial" panose="020B0604020202020204" pitchFamily="34" charset="0"/>
            </a:endParaRPr>
          </a:p>
        </p:txBody>
      </p:sp>
      <p:sp>
        <p:nvSpPr>
          <p:cNvPr id="19" name="AutoShape 5"/>
          <p:cNvSpPr>
            <a:spLocks noChangeArrowheads="1"/>
          </p:cNvSpPr>
          <p:nvPr/>
        </p:nvSpPr>
        <p:spPr bwMode="auto">
          <a:xfrm>
            <a:off x="5318124" y="4500193"/>
            <a:ext cx="4414001" cy="185621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0" name="AutoShape 5"/>
          <p:cNvSpPr>
            <a:spLocks noChangeArrowheads="1"/>
          </p:cNvSpPr>
          <p:nvPr/>
        </p:nvSpPr>
        <p:spPr bwMode="auto">
          <a:xfrm>
            <a:off x="1071157" y="4435720"/>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antzematen diren egoera desberdinen bataz bestekoa, Sexua eta jatorriaren arabera</a:t>
            </a:r>
            <a:endParaRPr lang="eu-ES" sz="500" b="1" kern="700" dirty="0">
              <a:latin typeface="Arial" panose="020B0604020202020204" pitchFamily="34" charset="0"/>
            </a:endParaRPr>
          </a:p>
        </p:txBody>
      </p:sp>
      <p:sp>
        <p:nvSpPr>
          <p:cNvPr id="22" name="AutoShape 5"/>
          <p:cNvSpPr>
            <a:spLocks noChangeArrowheads="1"/>
          </p:cNvSpPr>
          <p:nvPr/>
        </p:nvSpPr>
        <p:spPr bwMode="auto">
          <a:xfrm>
            <a:off x="1040740" y="4435720"/>
            <a:ext cx="4188483" cy="192068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24" name="2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25" name="AutoShape 5"/>
          <p:cNvSpPr>
            <a:spLocks noChangeArrowheads="1"/>
          </p:cNvSpPr>
          <p:nvPr/>
        </p:nvSpPr>
        <p:spPr bwMode="auto">
          <a:xfrm>
            <a:off x="5386050" y="5699194"/>
            <a:ext cx="979278" cy="269368"/>
          </a:xfrm>
          <a:prstGeom prst="foldedCorner">
            <a:avLst>
              <a:gd name="adj" fmla="val 0"/>
            </a:avLst>
          </a:prstGeom>
          <a:noFill/>
          <a:ln w="9525">
            <a:noFill/>
            <a:round/>
            <a:headEnd/>
            <a:tailEnd/>
          </a:ln>
          <a:effectLst/>
          <a:extLst/>
        </p:spPr>
        <p:txBody>
          <a:bodyPr wrap="square"/>
          <a:lstStyle/>
          <a:p>
            <a:pPr lvl="0">
              <a:buClr>
                <a:srgbClr val="BD4013"/>
              </a:buClr>
            </a:pPr>
            <a:r>
              <a:rPr lang="eu-ES" sz="800" dirty="0" smtClean="0"/>
              <a:t>Iturria: Eibarko Biztanleriari Inkesta, </a:t>
            </a:r>
            <a:r>
              <a:rPr lang="eu-ES" sz="800" dirty="0" err="1" smtClean="0"/>
              <a:t>IKEI</a:t>
            </a:r>
            <a:r>
              <a:rPr lang="eu-ES" sz="800" dirty="0" smtClean="0"/>
              <a:t>  2017</a:t>
            </a:r>
            <a:endParaRPr lang="eu-ES" sz="300" kern="700" dirty="0">
              <a:latin typeface="Arial" panose="020B0604020202020204" pitchFamily="34" charset="0"/>
            </a:endParaRPr>
          </a:p>
        </p:txBody>
      </p:sp>
      <p:sp>
        <p:nvSpPr>
          <p:cNvPr id="26" name="AutoShape 5"/>
          <p:cNvSpPr>
            <a:spLocks noChangeArrowheads="1"/>
          </p:cNvSpPr>
          <p:nvPr/>
        </p:nvSpPr>
        <p:spPr bwMode="auto">
          <a:xfrm>
            <a:off x="5321755" y="4208806"/>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u-ES" sz="800" dirty="0" smtClean="0"/>
              <a:t>Iturria: Eibarko Biztanleriari Inkesta, </a:t>
            </a:r>
            <a:r>
              <a:rPr lang="eu-ES" sz="800" dirty="0" err="1" smtClean="0"/>
              <a:t>IKEI</a:t>
            </a:r>
            <a:r>
              <a:rPr lang="eu-ES" sz="800" dirty="0" smtClean="0"/>
              <a:t>  2017</a:t>
            </a:r>
            <a:endParaRPr lang="eu-ES" sz="300" kern="700" dirty="0">
              <a:latin typeface="Arial" panose="020B0604020202020204" pitchFamily="34" charset="0"/>
            </a:endParaRPr>
          </a:p>
        </p:txBody>
      </p:sp>
      <p:sp>
        <p:nvSpPr>
          <p:cNvPr id="27" name="AutoShape 5"/>
          <p:cNvSpPr>
            <a:spLocks noChangeArrowheads="1"/>
          </p:cNvSpPr>
          <p:nvPr/>
        </p:nvSpPr>
        <p:spPr bwMode="auto">
          <a:xfrm>
            <a:off x="1040740" y="6097126"/>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502" y="2716706"/>
            <a:ext cx="2980708" cy="153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705850" y="2723432"/>
            <a:ext cx="885825" cy="369332"/>
          </a:xfrm>
          <a:prstGeom prst="rect">
            <a:avLst/>
          </a:prstGeom>
          <a:noFill/>
        </p:spPr>
        <p:txBody>
          <a:bodyPr wrap="square" rtlCol="0">
            <a:spAutoFit/>
          </a:bodyPr>
          <a:lstStyle/>
          <a:p>
            <a:r>
              <a:rPr lang="eu-ES" b="1" dirty="0" smtClean="0"/>
              <a:t>Arrisku  handiena</a:t>
            </a:r>
            <a:endParaRPr lang="eu-ES" b="1" dirty="0"/>
          </a:p>
        </p:txBody>
      </p:sp>
      <p:sp>
        <p:nvSpPr>
          <p:cNvPr id="28" name="27 CuadroTexto"/>
          <p:cNvSpPr txBox="1"/>
          <p:nvPr/>
        </p:nvSpPr>
        <p:spPr>
          <a:xfrm>
            <a:off x="8041172" y="3134038"/>
            <a:ext cx="885825" cy="230832"/>
          </a:xfrm>
          <a:prstGeom prst="rect">
            <a:avLst/>
          </a:prstGeom>
          <a:noFill/>
        </p:spPr>
        <p:txBody>
          <a:bodyPr wrap="square" rtlCol="0">
            <a:spAutoFit/>
          </a:bodyPr>
          <a:lstStyle/>
          <a:p>
            <a:r>
              <a:rPr lang="eu-ES" b="1" dirty="0" smtClean="0"/>
              <a:t>Arriskuan</a:t>
            </a:r>
            <a:endParaRPr lang="eu-ES" b="1" dirty="0"/>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421" y="4773312"/>
            <a:ext cx="3358879" cy="132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6102" y="4676210"/>
            <a:ext cx="2889020" cy="168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Rectángulo"/>
          <p:cNvSpPr/>
          <p:nvPr/>
        </p:nvSpPr>
        <p:spPr>
          <a:xfrm>
            <a:off x="848787" y="1417126"/>
            <a:ext cx="9005620" cy="425668"/>
          </a:xfrm>
          <a:prstGeom prst="rect">
            <a:avLst/>
          </a:prstGeom>
          <a:solidFill>
            <a:srgbClr val="5E8696"/>
          </a:solidFill>
        </p:spPr>
        <p:txBody>
          <a:bodyPr wrap="square" anchor="ctr">
            <a:noAutofit/>
          </a:bodyPr>
          <a:lstStyle/>
          <a:p>
            <a:pPr marL="358775" lvl="0" algn="ctr"/>
            <a:r>
              <a:rPr lang="es-ES" sz="1600" b="1" dirty="0" smtClean="0">
                <a:solidFill>
                  <a:schemeClr val="bg1"/>
                </a:solidFill>
              </a:rPr>
              <a:t>EIBARKO BIZTANLERIAREN IKUSPEGIA</a:t>
            </a:r>
            <a:endParaRPr lang="es-ES" sz="1600" b="1" dirty="0">
              <a:solidFill>
                <a:schemeClr val="bg1"/>
              </a:solidFill>
            </a:endParaRPr>
          </a:p>
        </p:txBody>
      </p:sp>
      <p:sp>
        <p:nvSpPr>
          <p:cNvPr id="17" name="AutoShape 5"/>
          <p:cNvSpPr>
            <a:spLocks noChangeArrowheads="1"/>
          </p:cNvSpPr>
          <p:nvPr/>
        </p:nvSpPr>
        <p:spPr bwMode="auto">
          <a:xfrm>
            <a:off x="5343069" y="4500194"/>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gehien antzematen diren egoeren sailkapena</a:t>
            </a:r>
            <a:endParaRPr lang="eu-ES" sz="500" b="1" kern="700" dirty="0">
              <a:latin typeface="Arial" panose="020B0604020202020204" pitchFamily="34" charset="0"/>
            </a:endParaRPr>
          </a:p>
        </p:txBody>
      </p:sp>
    </p:spTree>
    <p:extLst>
      <p:ext uri="{BB962C8B-B14F-4D97-AF65-F5344CB8AC3E}">
        <p14:creationId xmlns:p14="http://schemas.microsoft.com/office/powerpoint/2010/main" val="545338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21</a:t>
            </a:fld>
            <a:endParaRPr lang="es-ES" altLang="es-ES" dirty="0" smtClean="0"/>
          </a:p>
        </p:txBody>
      </p:sp>
      <p:sp>
        <p:nvSpPr>
          <p:cNvPr id="43"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4" name="AutoShape 5"/>
          <p:cNvSpPr>
            <a:spLocks noChangeArrowheads="1"/>
          </p:cNvSpPr>
          <p:nvPr/>
        </p:nvSpPr>
        <p:spPr bwMode="auto">
          <a:xfrm>
            <a:off x="1122674" y="2437623"/>
            <a:ext cx="4077976" cy="131522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950" dirty="0" smtClean="0"/>
              <a:t>Los </a:t>
            </a:r>
            <a:r>
              <a:rPr lang="es-ES" sz="950" dirty="0"/>
              <a:t>servicios sociales de </a:t>
            </a:r>
            <a:r>
              <a:rPr lang="es-ES" sz="950" dirty="0" err="1"/>
              <a:t>Eibar</a:t>
            </a:r>
            <a:r>
              <a:rPr lang="es-ES" sz="950" dirty="0"/>
              <a:t> son un servicio ampliamente conocido en el municipio  (87%). </a:t>
            </a:r>
            <a:r>
              <a:rPr lang="es-ES" sz="950" dirty="0" smtClean="0"/>
              <a:t>No tanto entre la joven (un </a:t>
            </a:r>
            <a:r>
              <a:rPr lang="es-ES" sz="950" dirty="0"/>
              <a:t>35,5% de los/las menores de 35 </a:t>
            </a:r>
            <a:r>
              <a:rPr lang="es-ES" sz="950" dirty="0" smtClean="0"/>
              <a:t>años no lo conocen).</a:t>
            </a:r>
          </a:p>
          <a:p>
            <a:pPr marL="171450" indent="-171450">
              <a:buClr>
                <a:srgbClr val="BD4013"/>
              </a:buClr>
              <a:buFont typeface="Century Gothic" panose="020B0502020202020204" pitchFamily="34" charset="0"/>
              <a:buChar char="►"/>
            </a:pPr>
            <a:endParaRPr lang="es-ES" sz="950" dirty="0"/>
          </a:p>
          <a:p>
            <a:pPr marL="171450" indent="-171450">
              <a:buClr>
                <a:srgbClr val="BD4013"/>
              </a:buClr>
              <a:buFont typeface="Century Gothic" panose="020B0502020202020204" pitchFamily="34" charset="0"/>
              <a:buChar char="►"/>
            </a:pPr>
            <a:r>
              <a:rPr lang="es-ES_tradnl" sz="1000" u="sng" dirty="0"/>
              <a:t>Espontáneamente:</a:t>
            </a:r>
            <a:r>
              <a:rPr lang="es-ES_tradnl" sz="1000" dirty="0"/>
              <a:t> Los servicios más conocidos son Personas Mayores y la valoración general de Atención Primaria. Sin embargo de manera sugerida: </a:t>
            </a:r>
            <a:r>
              <a:rPr lang="es-ES_tradnl" sz="1000" dirty="0" err="1"/>
              <a:t>Andretxea</a:t>
            </a:r>
            <a:r>
              <a:rPr lang="es-ES_tradnl" sz="1000" dirty="0"/>
              <a:t> como tal, es el servicio que más </a:t>
            </a:r>
            <a:r>
              <a:rPr lang="es-ES_tradnl" sz="1000" dirty="0" smtClean="0"/>
              <a:t>crece).</a:t>
            </a:r>
          </a:p>
        </p:txBody>
      </p:sp>
      <p:sp>
        <p:nvSpPr>
          <p:cNvPr id="45" name="44 Rectángulo"/>
          <p:cNvSpPr/>
          <p:nvPr/>
        </p:nvSpPr>
        <p:spPr>
          <a:xfrm>
            <a:off x="824180" y="1553760"/>
            <a:ext cx="9005620" cy="425668"/>
          </a:xfrm>
          <a:prstGeom prst="rect">
            <a:avLst/>
          </a:prstGeom>
          <a:solidFill>
            <a:srgbClr val="5E8696"/>
          </a:solidFill>
        </p:spPr>
        <p:txBody>
          <a:bodyPr wrap="square" anchor="ctr">
            <a:noAutofit/>
          </a:bodyPr>
          <a:lstStyle/>
          <a:p>
            <a:pPr marL="358775" lvl="0" algn="ctr"/>
            <a:r>
              <a:rPr lang="es-ES" sz="1600" b="1" dirty="0" smtClean="0">
                <a:solidFill>
                  <a:schemeClr val="bg1"/>
                </a:solidFill>
              </a:rPr>
              <a:t>LA PERCEPCIÓN DE LA POBLACIÓN DE EIBAR</a:t>
            </a:r>
            <a:endParaRPr lang="es-ES" sz="1600" b="1" dirty="0">
              <a:solidFill>
                <a:schemeClr val="bg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0" name="9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11"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
        <p:nvSpPr>
          <p:cNvPr id="12" name="11 CuadroTexto"/>
          <p:cNvSpPr txBox="1"/>
          <p:nvPr/>
        </p:nvSpPr>
        <p:spPr>
          <a:xfrm>
            <a:off x="1122674" y="2073727"/>
            <a:ext cx="4077976"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SERVICIO AMPLIAMENTE CONOCIDO.</a:t>
            </a:r>
            <a:endParaRPr lang="es-ES" dirty="0"/>
          </a:p>
        </p:txBody>
      </p:sp>
      <p:sp>
        <p:nvSpPr>
          <p:cNvPr id="13" name="AutoShape 5"/>
          <p:cNvSpPr>
            <a:spLocks noChangeArrowheads="1"/>
          </p:cNvSpPr>
          <p:nvPr/>
        </p:nvSpPr>
        <p:spPr bwMode="auto">
          <a:xfrm>
            <a:off x="1122674" y="4630319"/>
            <a:ext cx="4077976" cy="1446632"/>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950" dirty="0"/>
              <a:t>EN EL ÚLTIMO AÑO, el 10% de las personas encuestadas ha contactado con los servicios sociales, y un 25% lo ha hecho con anterioridad. </a:t>
            </a:r>
            <a:r>
              <a:rPr lang="es-ES" sz="950" dirty="0" smtClean="0"/>
              <a:t>Ocho </a:t>
            </a:r>
            <a:r>
              <a:rPr lang="es-ES" sz="950" dirty="0"/>
              <a:t>de cada diez </a:t>
            </a:r>
            <a:r>
              <a:rPr lang="es-ES" sz="950" dirty="0" smtClean="0"/>
              <a:t>de </a:t>
            </a:r>
            <a:r>
              <a:rPr lang="es-ES" sz="950" dirty="0"/>
              <a:t>manera PRESENCIAL</a:t>
            </a:r>
            <a:r>
              <a:rPr lang="es-ES" sz="950" dirty="0" smtClean="0"/>
              <a:t>.</a:t>
            </a:r>
          </a:p>
          <a:p>
            <a:pPr marL="171450" indent="-171450">
              <a:buClr>
                <a:srgbClr val="BD4013"/>
              </a:buClr>
              <a:buFont typeface="Century Gothic" panose="020B0502020202020204" pitchFamily="34" charset="0"/>
              <a:buChar char="►"/>
            </a:pPr>
            <a:endParaRPr lang="es-ES" sz="950" dirty="0"/>
          </a:p>
          <a:p>
            <a:pPr marL="171450" indent="-171450">
              <a:buClr>
                <a:srgbClr val="BD4013"/>
              </a:buClr>
              <a:buFont typeface="Century Gothic" panose="020B0502020202020204" pitchFamily="34" charset="0"/>
              <a:buChar char="►"/>
            </a:pPr>
            <a:r>
              <a:rPr lang="es-ES" sz="1000" dirty="0" smtClean="0"/>
              <a:t>El </a:t>
            </a:r>
            <a:r>
              <a:rPr lang="es-ES" sz="1000" dirty="0"/>
              <a:t>perfil de la persona usuaria atendida: </a:t>
            </a:r>
            <a:r>
              <a:rPr lang="es-ES" sz="1000" dirty="0" smtClean="0"/>
              <a:t>MUJER (44,9</a:t>
            </a:r>
            <a:r>
              <a:rPr lang="es-ES" sz="1000" dirty="0"/>
              <a:t>%) de MEDIANA EDAD (46,1% tiene entre 35-64 años), que acude a pedir recursos para alguien de su familia (padres/ madres, hijos/as, tíos/as…). Solo el 25% acude por necesidad propia</a:t>
            </a:r>
            <a:r>
              <a:rPr lang="es-ES" sz="1000" dirty="0" smtClean="0"/>
              <a:t>.</a:t>
            </a:r>
            <a:endParaRPr lang="es-ES" sz="1000" dirty="0"/>
          </a:p>
        </p:txBody>
      </p:sp>
      <p:sp>
        <p:nvSpPr>
          <p:cNvPr id="14" name="13 CuadroTexto"/>
          <p:cNvSpPr txBox="1"/>
          <p:nvPr/>
        </p:nvSpPr>
        <p:spPr>
          <a:xfrm>
            <a:off x="1122674" y="3818748"/>
            <a:ext cx="4077976" cy="738664"/>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PRINCIPAL MOTIVACIÓN PARA ACUDIR: SOLICITAR ALGÚN RECURSO DE AYUDA A LA DEPENDENCIA. </a:t>
            </a:r>
            <a:endParaRPr lang="es-E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163" y="2323711"/>
            <a:ext cx="2589846" cy="156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50" y="2289488"/>
            <a:ext cx="1408113"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
          <p:cNvSpPr>
            <a:spLocks noChangeArrowheads="1"/>
          </p:cNvSpPr>
          <p:nvPr/>
        </p:nvSpPr>
        <p:spPr bwMode="auto">
          <a:xfrm>
            <a:off x="5347300" y="2076164"/>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Nivel de conocimiento de los servicios sociales de </a:t>
            </a:r>
            <a:r>
              <a:rPr lang="es-ES" sz="1000" b="1" dirty="0" err="1"/>
              <a:t>Eibar</a:t>
            </a:r>
            <a:endParaRPr lang="es-ES" sz="500" b="1" kern="700" dirty="0">
              <a:latin typeface="Arial" panose="020B0604020202020204" pitchFamily="34" charset="0"/>
            </a:endParaRPr>
          </a:p>
        </p:txBody>
      </p:sp>
      <p:sp>
        <p:nvSpPr>
          <p:cNvPr id="20" name="AutoShape 5"/>
          <p:cNvSpPr>
            <a:spLocks noChangeArrowheads="1"/>
          </p:cNvSpPr>
          <p:nvPr/>
        </p:nvSpPr>
        <p:spPr bwMode="auto">
          <a:xfrm>
            <a:off x="5325351" y="3752887"/>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22" name="AutoShape 5"/>
          <p:cNvSpPr>
            <a:spLocks noChangeArrowheads="1"/>
          </p:cNvSpPr>
          <p:nvPr/>
        </p:nvSpPr>
        <p:spPr bwMode="auto">
          <a:xfrm>
            <a:off x="5310864" y="2073727"/>
            <a:ext cx="4354587" cy="1956719"/>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0718" y="4445502"/>
            <a:ext cx="4066858" cy="159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utoShape 5"/>
          <p:cNvSpPr>
            <a:spLocks noChangeArrowheads="1"/>
          </p:cNvSpPr>
          <p:nvPr/>
        </p:nvSpPr>
        <p:spPr bwMode="auto">
          <a:xfrm>
            <a:off x="5339425" y="4103333"/>
            <a:ext cx="4318151"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Contacto con los servicios sociales municipales según sexo, edad y origen </a:t>
            </a:r>
            <a:endParaRPr lang="es-ES" sz="500" b="1" kern="700" dirty="0">
              <a:latin typeface="Arial" panose="020B0604020202020204" pitchFamily="34" charset="0"/>
            </a:endParaRPr>
          </a:p>
        </p:txBody>
      </p:sp>
      <p:sp>
        <p:nvSpPr>
          <p:cNvPr id="24" name="AutoShape 5"/>
          <p:cNvSpPr>
            <a:spLocks noChangeArrowheads="1"/>
          </p:cNvSpPr>
          <p:nvPr/>
        </p:nvSpPr>
        <p:spPr bwMode="auto">
          <a:xfrm>
            <a:off x="5317476" y="5846731"/>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25" name="AutoShape 5"/>
          <p:cNvSpPr>
            <a:spLocks noChangeArrowheads="1"/>
          </p:cNvSpPr>
          <p:nvPr/>
        </p:nvSpPr>
        <p:spPr bwMode="auto">
          <a:xfrm>
            <a:off x="5302989" y="4100896"/>
            <a:ext cx="4354587" cy="1956719"/>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Tree>
    <p:extLst>
      <p:ext uri="{BB962C8B-B14F-4D97-AF65-F5344CB8AC3E}">
        <p14:creationId xmlns:p14="http://schemas.microsoft.com/office/powerpoint/2010/main" val="2960323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22</a:t>
            </a:fld>
            <a:endParaRPr lang="es-ES" altLang="es-ES" dirty="0" smtClean="0"/>
          </a:p>
        </p:txBody>
      </p:sp>
      <p:sp>
        <p:nvSpPr>
          <p:cNvPr id="43" name="Rounded Rectangle 2"/>
          <p:cNvSpPr/>
          <p:nvPr/>
        </p:nvSpPr>
        <p:spPr>
          <a:xfrm>
            <a:off x="887941" y="1509792"/>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4" name="AutoShape 5"/>
          <p:cNvSpPr>
            <a:spLocks noChangeArrowheads="1"/>
          </p:cNvSpPr>
          <p:nvPr/>
        </p:nvSpPr>
        <p:spPr bwMode="auto">
          <a:xfrm>
            <a:off x="1122674" y="2437624"/>
            <a:ext cx="4077976" cy="1172351"/>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950" dirty="0" smtClean="0"/>
              <a:t>Eibarko Gizarte Zerbitzuak, ezagutza maila altua dute %87ak ezagutzen du. Hala ere, gazteen artean  ezagutza maila jaitsi egiten da, %35,5ak ez ditu gizarte zerbitzuak ezagutzen.</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1000" u="sng" dirty="0" smtClean="0"/>
              <a:t>Bat-batekoa:</a:t>
            </a:r>
            <a:r>
              <a:rPr lang="eu-ES" sz="1000" dirty="0" smtClean="0"/>
              <a:t> adineko pertsonak eta lehen </a:t>
            </a:r>
            <a:r>
              <a:rPr lang="eu-ES" sz="1000" dirty="0"/>
              <a:t>arreta dira, zerbitzu </a:t>
            </a:r>
            <a:r>
              <a:rPr lang="eu-ES" sz="1000" dirty="0" smtClean="0"/>
              <a:t>ezagunenak. Baina aditzera ematerakoan, </a:t>
            </a:r>
            <a:r>
              <a:rPr lang="eu-ES" sz="1000" dirty="0" err="1" smtClean="0"/>
              <a:t>Andretxea</a:t>
            </a:r>
            <a:r>
              <a:rPr lang="eu-ES" sz="1000" dirty="0" smtClean="0"/>
              <a:t> da, ezagunena.</a:t>
            </a:r>
          </a:p>
        </p:txBody>
      </p:sp>
      <p:sp>
        <p:nvSpPr>
          <p:cNvPr id="45" name="44 Rectángulo"/>
          <p:cNvSpPr/>
          <p:nvPr/>
        </p:nvSpPr>
        <p:spPr>
          <a:xfrm>
            <a:off x="824180" y="1553760"/>
            <a:ext cx="9005620" cy="425668"/>
          </a:xfrm>
          <a:prstGeom prst="rect">
            <a:avLst/>
          </a:prstGeom>
          <a:solidFill>
            <a:srgbClr val="5E8696"/>
          </a:solidFill>
        </p:spPr>
        <p:txBody>
          <a:bodyPr wrap="square" anchor="ctr">
            <a:noAutofit/>
          </a:bodyPr>
          <a:lstStyle/>
          <a:p>
            <a:pPr marL="358775" lvl="0" algn="ctr"/>
            <a:r>
              <a:rPr lang="es-ES" sz="1600" b="1" dirty="0" smtClean="0">
                <a:solidFill>
                  <a:schemeClr val="bg1"/>
                </a:solidFill>
              </a:rPr>
              <a:t>EIBARKO BIZTANLERIAREN IKUSPEGIA</a:t>
            </a:r>
            <a:endParaRPr lang="es-ES" sz="1600" b="1" dirty="0">
              <a:solidFill>
                <a:schemeClr val="bg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2" name="11 CuadroTexto"/>
          <p:cNvSpPr txBox="1"/>
          <p:nvPr/>
        </p:nvSpPr>
        <p:spPr>
          <a:xfrm>
            <a:off x="1122674" y="2073727"/>
            <a:ext cx="4077976"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EZAGUTZA MAILA ALTUA DUEN ZERBITZUA DA</a:t>
            </a:r>
            <a:endParaRPr lang="es-ES" dirty="0"/>
          </a:p>
        </p:txBody>
      </p:sp>
      <p:sp>
        <p:nvSpPr>
          <p:cNvPr id="13" name="AutoShape 5"/>
          <p:cNvSpPr>
            <a:spLocks noChangeArrowheads="1"/>
          </p:cNvSpPr>
          <p:nvPr/>
        </p:nvSpPr>
        <p:spPr bwMode="auto">
          <a:xfrm>
            <a:off x="1122674" y="4630319"/>
            <a:ext cx="4077976" cy="1627606"/>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950" dirty="0" smtClean="0"/>
              <a:t>AZKEN URTEAN, inkestan parte hartu duten %10ak gizarte zerbitzuekin harremanetan jarri da, eta %25ak  lehenago egin du noizbait. Hauetatik, hamarretik zortzik, PERTSONALKI egin du.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1000" dirty="0" smtClean="0"/>
              <a:t>Artatutako pertsonaren profila: EMAKUMEZKOA (%44,9), ADIN ERTAINEKOA ( %46,1ak 35-64 urte bitartean) , bere familia kide batentzako (aita/ama, seme/alaba…) baliabideak eskatzera hurbiltzen dena. %25a soilik behar propio batengatik joan da. </a:t>
            </a:r>
            <a:endParaRPr lang="eu-ES" sz="1000" dirty="0"/>
          </a:p>
        </p:txBody>
      </p:sp>
      <p:sp>
        <p:nvSpPr>
          <p:cNvPr id="14" name="13 CuadroTexto"/>
          <p:cNvSpPr txBox="1"/>
          <p:nvPr/>
        </p:nvSpPr>
        <p:spPr>
          <a:xfrm>
            <a:off x="1122674" y="3818748"/>
            <a:ext cx="4077976" cy="738664"/>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GIZARTE ZERBITZUETARA JOTZEKO ARRAZOI NAGUSIENA: MENDEKOTASUNAREKIN LORUTIKO BALIABIDEREN BAT ESKATZEA DA</a:t>
            </a:r>
            <a:endParaRPr lang="es-ES" dirty="0"/>
          </a:p>
        </p:txBody>
      </p:sp>
      <p:sp>
        <p:nvSpPr>
          <p:cNvPr id="19" name="AutoShape 5"/>
          <p:cNvSpPr>
            <a:spLocks noChangeArrowheads="1"/>
          </p:cNvSpPr>
          <p:nvPr/>
        </p:nvSpPr>
        <p:spPr bwMode="auto">
          <a:xfrm>
            <a:off x="5347300" y="2076164"/>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Gizarte</a:t>
            </a:r>
            <a:r>
              <a:rPr lang="es-ES" sz="1000" b="1" dirty="0" smtClean="0"/>
              <a:t> </a:t>
            </a:r>
            <a:r>
              <a:rPr lang="es-ES" sz="1000" b="1" dirty="0" err="1" smtClean="0"/>
              <a:t>Zerbitzuen</a:t>
            </a:r>
            <a:r>
              <a:rPr lang="es-ES" sz="1000" b="1" dirty="0" smtClean="0"/>
              <a:t> </a:t>
            </a:r>
            <a:r>
              <a:rPr lang="es-ES" sz="1000" b="1" dirty="0" err="1" smtClean="0"/>
              <a:t>ezagutza</a:t>
            </a:r>
            <a:r>
              <a:rPr lang="es-ES" sz="1000" b="1" dirty="0" smtClean="0"/>
              <a:t> </a:t>
            </a:r>
            <a:r>
              <a:rPr lang="es-ES" sz="1000" b="1" dirty="0" err="1" smtClean="0"/>
              <a:t>maila</a:t>
            </a:r>
            <a:endParaRPr lang="es-ES" sz="500" b="1" kern="700" dirty="0">
              <a:latin typeface="Arial" panose="020B0604020202020204" pitchFamily="34" charset="0"/>
            </a:endParaRPr>
          </a:p>
        </p:txBody>
      </p:sp>
      <p:sp>
        <p:nvSpPr>
          <p:cNvPr id="22" name="AutoShape 5"/>
          <p:cNvSpPr>
            <a:spLocks noChangeArrowheads="1"/>
          </p:cNvSpPr>
          <p:nvPr/>
        </p:nvSpPr>
        <p:spPr bwMode="auto">
          <a:xfrm>
            <a:off x="5310864" y="2073727"/>
            <a:ext cx="4354587" cy="1956719"/>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3" name="AutoShape 5"/>
          <p:cNvSpPr>
            <a:spLocks noChangeArrowheads="1"/>
          </p:cNvSpPr>
          <p:nvPr/>
        </p:nvSpPr>
        <p:spPr bwMode="auto">
          <a:xfrm>
            <a:off x="5339425" y="4103333"/>
            <a:ext cx="4318151"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Gizarte</a:t>
            </a:r>
            <a:r>
              <a:rPr lang="es-ES" sz="1000" b="1" dirty="0" smtClean="0"/>
              <a:t> </a:t>
            </a:r>
            <a:r>
              <a:rPr lang="es-ES" sz="1000" b="1" dirty="0" err="1" smtClean="0"/>
              <a:t>Zerbitzuekin</a:t>
            </a:r>
            <a:r>
              <a:rPr lang="es-ES" sz="1000" b="1" dirty="0" smtClean="0"/>
              <a:t> </a:t>
            </a:r>
            <a:r>
              <a:rPr lang="es-ES" sz="1000" b="1" dirty="0" err="1" smtClean="0"/>
              <a:t>harremana</a:t>
            </a:r>
            <a:r>
              <a:rPr lang="es-ES" sz="1000" b="1" dirty="0" smtClean="0"/>
              <a:t>, </a:t>
            </a:r>
            <a:r>
              <a:rPr lang="pt-BR" sz="1000" b="1" dirty="0" err="1" smtClean="0"/>
              <a:t>sexu</a:t>
            </a:r>
            <a:r>
              <a:rPr lang="pt-BR" sz="1000" b="1" dirty="0"/>
              <a:t>, </a:t>
            </a:r>
            <a:r>
              <a:rPr lang="pt-BR" sz="1000" b="1" dirty="0" err="1"/>
              <a:t>adina</a:t>
            </a:r>
            <a:r>
              <a:rPr lang="pt-BR" sz="1000" b="1" dirty="0"/>
              <a:t> </a:t>
            </a:r>
            <a:r>
              <a:rPr lang="pt-BR" sz="1000" b="1" dirty="0" err="1"/>
              <a:t>eta</a:t>
            </a:r>
            <a:r>
              <a:rPr lang="pt-BR" sz="1000" b="1" dirty="0"/>
              <a:t> </a:t>
            </a:r>
            <a:r>
              <a:rPr lang="pt-BR" sz="1000" b="1" dirty="0" err="1"/>
              <a:t>jatorriaren</a:t>
            </a:r>
            <a:r>
              <a:rPr lang="pt-BR" sz="1000" b="1" dirty="0"/>
              <a:t> </a:t>
            </a:r>
            <a:r>
              <a:rPr lang="pt-BR" sz="1000" b="1" dirty="0" err="1" smtClean="0"/>
              <a:t>arabera</a:t>
            </a:r>
            <a:endParaRPr lang="es-ES" sz="500" b="1" kern="700" dirty="0">
              <a:latin typeface="Arial" panose="020B0604020202020204" pitchFamily="34" charset="0"/>
            </a:endParaRPr>
          </a:p>
        </p:txBody>
      </p:sp>
      <p:sp>
        <p:nvSpPr>
          <p:cNvPr id="25" name="AutoShape 5"/>
          <p:cNvSpPr>
            <a:spLocks noChangeArrowheads="1"/>
          </p:cNvSpPr>
          <p:nvPr/>
        </p:nvSpPr>
        <p:spPr bwMode="auto">
          <a:xfrm>
            <a:off x="5302989" y="4100896"/>
            <a:ext cx="4354587" cy="2072938"/>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1" name="AutoShape 5"/>
          <p:cNvSpPr>
            <a:spLocks noChangeArrowheads="1"/>
          </p:cNvSpPr>
          <p:nvPr/>
        </p:nvSpPr>
        <p:spPr bwMode="auto">
          <a:xfrm>
            <a:off x="5310864" y="5904466"/>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26" name="AutoShape 5"/>
          <p:cNvSpPr>
            <a:spLocks noChangeArrowheads="1"/>
          </p:cNvSpPr>
          <p:nvPr/>
        </p:nvSpPr>
        <p:spPr bwMode="auto">
          <a:xfrm>
            <a:off x="5302989" y="3696824"/>
            <a:ext cx="1974111"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27"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28" name="27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664" y="2289488"/>
            <a:ext cx="2388374" cy="165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0226" y="2017528"/>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350" y="4500121"/>
            <a:ext cx="3609975" cy="141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049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23</a:t>
            </a:fld>
            <a:endParaRPr lang="es-ES" altLang="es-ES" dirty="0" smtClean="0"/>
          </a:p>
        </p:txBody>
      </p:sp>
      <p:sp>
        <p:nvSpPr>
          <p:cNvPr id="43"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5" name="14 CuadroTexto"/>
          <p:cNvSpPr txBox="1"/>
          <p:nvPr/>
        </p:nvSpPr>
        <p:spPr>
          <a:xfrm>
            <a:off x="1040739" y="1632853"/>
            <a:ext cx="8656185"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EL SERVICIO OFRECIDO DESDE GIZARTEKINTZA RECIBE BUENA VALORACIÓN. </a:t>
            </a:r>
            <a:endParaRPr lang="es-ES" dirty="0"/>
          </a:p>
        </p:txBody>
      </p:sp>
      <p:sp>
        <p:nvSpPr>
          <p:cNvPr id="16" name="AutoShape 5"/>
          <p:cNvSpPr>
            <a:spLocks noChangeArrowheads="1"/>
          </p:cNvSpPr>
          <p:nvPr/>
        </p:nvSpPr>
        <p:spPr bwMode="auto">
          <a:xfrm>
            <a:off x="1040740" y="1999473"/>
            <a:ext cx="4077976" cy="4277502"/>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950" b="1" dirty="0" smtClean="0"/>
              <a:t>La </a:t>
            </a:r>
            <a:r>
              <a:rPr lang="es-ES" sz="950" b="1" dirty="0"/>
              <a:t>POBLACIÓN USUARIA otorga una puntuación media de 7,7 a la actividad realizada desde los servicios sociales</a:t>
            </a:r>
            <a:r>
              <a:rPr lang="es-ES" sz="950" dirty="0"/>
              <a:t>. Las que mayor puntuación otorgan son  las personas extranjeras y el colectivo de personas de mediana edad</a:t>
            </a:r>
            <a:r>
              <a:rPr lang="es-ES" sz="950" dirty="0" smtClean="0"/>
              <a:t>.</a:t>
            </a:r>
          </a:p>
          <a:p>
            <a:pPr marL="171450" indent="-171450">
              <a:buClr>
                <a:srgbClr val="BD4013"/>
              </a:buClr>
              <a:buFont typeface="Century Gothic" panose="020B0502020202020204" pitchFamily="34" charset="0"/>
              <a:buChar char="►"/>
            </a:pPr>
            <a:endParaRPr lang="es-ES" sz="950" dirty="0"/>
          </a:p>
          <a:p>
            <a:pPr marL="171450" indent="-171450">
              <a:buClr>
                <a:srgbClr val="BD4013"/>
              </a:buClr>
              <a:buFont typeface="Century Gothic" panose="020B0502020202020204" pitchFamily="34" charset="0"/>
              <a:buChar char="►"/>
            </a:pPr>
            <a:r>
              <a:rPr lang="es-ES" sz="1000" b="1" dirty="0" smtClean="0"/>
              <a:t>Lo </a:t>
            </a:r>
            <a:r>
              <a:rPr lang="es-ES" sz="1000" b="1" dirty="0"/>
              <a:t>MEJOR valorado</a:t>
            </a:r>
            <a:r>
              <a:rPr lang="es-ES" sz="1000" dirty="0"/>
              <a:t>: el trato, la amabilidad y la información recibida, en definitiva la </a:t>
            </a:r>
            <a:r>
              <a:rPr lang="es-ES" sz="1000" b="1" dirty="0"/>
              <a:t>COMPETENCIA PROFESIONAL </a:t>
            </a:r>
            <a:r>
              <a:rPr lang="es-ES" sz="1000" dirty="0"/>
              <a:t>de las personas trabajadoras.</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s-ES" sz="1000" dirty="0" smtClean="0"/>
              <a:t>Lo </a:t>
            </a:r>
            <a:r>
              <a:rPr lang="es-ES" sz="1000" dirty="0"/>
              <a:t>PEOR valorado: la ubicación y accesibilidad de sus instalaciones y la insatisfacción de no haber cubierto la necesidad planteada. </a:t>
            </a:r>
            <a:endParaRPr lang="es-ES" sz="1000" dirty="0" smtClean="0"/>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Sin </a:t>
            </a:r>
            <a:r>
              <a:rPr lang="es-ES" sz="1000" dirty="0"/>
              <a:t>embargo, </a:t>
            </a:r>
            <a:r>
              <a:rPr lang="es-ES" sz="1000" u="sng" dirty="0"/>
              <a:t>la </a:t>
            </a:r>
            <a:r>
              <a:rPr lang="es-ES" sz="1000" u="sng" dirty="0" smtClean="0"/>
              <a:t>EFECTIVIDAD </a:t>
            </a:r>
            <a:r>
              <a:rPr lang="es-ES" sz="1000" u="sng" dirty="0"/>
              <a:t>de los servicios es alta, </a:t>
            </a:r>
            <a:r>
              <a:rPr lang="es-ES" sz="1000" dirty="0"/>
              <a:t>ya que el 76% afirma que se solucionó su problema/necesidad</a:t>
            </a:r>
            <a:r>
              <a:rPr lang="es-ES" sz="1000" dirty="0" smtClean="0"/>
              <a:t>.</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El </a:t>
            </a:r>
            <a:r>
              <a:rPr lang="es-ES" sz="1000" dirty="0"/>
              <a:t>motivo para no acudir: Afortunadamente el 90%  manifiesta que ha sido porque no ha tenido necesidad. Existe un 1,4% que afirma que fue por desconocimiento.</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s-ES" sz="1000" dirty="0" smtClean="0"/>
              <a:t>Sin </a:t>
            </a:r>
            <a:r>
              <a:rPr lang="es-ES" sz="1000" dirty="0"/>
              <a:t>embargo A FUTURO: </a:t>
            </a:r>
            <a:r>
              <a:rPr lang="es-ES" sz="1000" b="1" dirty="0"/>
              <a:t>casi un 40% asegura que cree probable que tenga necesidad de acudir: especialmente el colectivo mayor de 65 (48%) y la población extranjera (50%).</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s-ES" sz="1000" dirty="0" smtClean="0"/>
              <a:t>Los </a:t>
            </a:r>
            <a:r>
              <a:rPr lang="es-ES" sz="1000" dirty="0"/>
              <a:t>recursos que previsiblemente más se demandarán son los relacionados con Inmigración y  Ayudas Económicas.</a:t>
            </a:r>
          </a:p>
          <a:p>
            <a:pPr marL="171450" indent="-171450">
              <a:buClr>
                <a:srgbClr val="BD4013"/>
              </a:buClr>
              <a:buFont typeface="Century Gothic" panose="020B0502020202020204" pitchFamily="34" charset="0"/>
              <a:buChar char="►"/>
            </a:pPr>
            <a:endParaRPr lang="es-ES_tradnl" sz="1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608" y="2285110"/>
            <a:ext cx="2490596" cy="154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8870" y="2382641"/>
            <a:ext cx="1568168" cy="144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5"/>
          <p:cNvSpPr>
            <a:spLocks noChangeArrowheads="1"/>
          </p:cNvSpPr>
          <p:nvPr/>
        </p:nvSpPr>
        <p:spPr bwMode="auto">
          <a:xfrm>
            <a:off x="5251450" y="1999473"/>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Distribución de la posibilidad de acudir en un futuro cercano a los servicios municipales de </a:t>
            </a:r>
            <a:r>
              <a:rPr lang="es-ES" sz="1000" b="1" dirty="0" err="1"/>
              <a:t>Eibar</a:t>
            </a:r>
            <a:endParaRPr lang="es-ES" sz="500" b="1" kern="700" dirty="0">
              <a:latin typeface="Arial" panose="020B0604020202020204" pitchFamily="34" charset="0"/>
            </a:endParaRPr>
          </a:p>
        </p:txBody>
      </p:sp>
      <p:sp>
        <p:nvSpPr>
          <p:cNvPr id="18" name="AutoShape 5"/>
          <p:cNvSpPr>
            <a:spLocks noChangeArrowheads="1"/>
          </p:cNvSpPr>
          <p:nvPr/>
        </p:nvSpPr>
        <p:spPr bwMode="auto">
          <a:xfrm>
            <a:off x="5325351" y="3752887"/>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19" name="AutoShape 5"/>
          <p:cNvSpPr>
            <a:spLocks noChangeArrowheads="1"/>
          </p:cNvSpPr>
          <p:nvPr/>
        </p:nvSpPr>
        <p:spPr bwMode="auto">
          <a:xfrm>
            <a:off x="5251450" y="1999473"/>
            <a:ext cx="4414001" cy="203097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0755" y="4339447"/>
            <a:ext cx="3521416" cy="183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5"/>
          <p:cNvSpPr>
            <a:spLocks noChangeArrowheads="1"/>
          </p:cNvSpPr>
          <p:nvPr/>
        </p:nvSpPr>
        <p:spPr bwMode="auto">
          <a:xfrm>
            <a:off x="5251450" y="4081074"/>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Distribución de </a:t>
            </a:r>
            <a:r>
              <a:rPr lang="es-ES" sz="1000" b="1" dirty="0" smtClean="0"/>
              <a:t>los recursos que más se demandarán a futuro</a:t>
            </a:r>
            <a:endParaRPr lang="es-ES" sz="500" b="1" kern="700" dirty="0">
              <a:latin typeface="Arial" panose="020B0604020202020204" pitchFamily="34" charset="0"/>
            </a:endParaRPr>
          </a:p>
        </p:txBody>
      </p:sp>
      <p:sp>
        <p:nvSpPr>
          <p:cNvPr id="21" name="AutoShape 5"/>
          <p:cNvSpPr>
            <a:spLocks noChangeArrowheads="1"/>
          </p:cNvSpPr>
          <p:nvPr/>
        </p:nvSpPr>
        <p:spPr bwMode="auto">
          <a:xfrm>
            <a:off x="5211051" y="6064757"/>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22" name="AutoShape 5"/>
          <p:cNvSpPr>
            <a:spLocks noChangeArrowheads="1"/>
          </p:cNvSpPr>
          <p:nvPr/>
        </p:nvSpPr>
        <p:spPr bwMode="auto">
          <a:xfrm>
            <a:off x="5251450" y="4081074"/>
            <a:ext cx="4414001" cy="218637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5" name="2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26"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Tree>
    <p:extLst>
      <p:ext uri="{BB962C8B-B14F-4D97-AF65-F5344CB8AC3E}">
        <p14:creationId xmlns:p14="http://schemas.microsoft.com/office/powerpoint/2010/main" val="492503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24</a:t>
            </a:fld>
            <a:endParaRPr lang="es-ES" altLang="es-ES" dirty="0" smtClean="0"/>
          </a:p>
        </p:txBody>
      </p:sp>
      <p:sp>
        <p:nvSpPr>
          <p:cNvPr id="43"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9" name="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5" name="14 CuadroTexto"/>
          <p:cNvSpPr txBox="1"/>
          <p:nvPr/>
        </p:nvSpPr>
        <p:spPr>
          <a:xfrm>
            <a:off x="1040739" y="1632853"/>
            <a:ext cx="8656185"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GIZARTEKINTZAK  ESKAINITAKO ZERBITZUAK BALORAZIO ONA LORTZEN DU</a:t>
            </a:r>
            <a:endParaRPr lang="es-ES" dirty="0"/>
          </a:p>
        </p:txBody>
      </p:sp>
      <p:sp>
        <p:nvSpPr>
          <p:cNvPr id="16" name="AutoShape 5"/>
          <p:cNvSpPr>
            <a:spLocks noChangeArrowheads="1"/>
          </p:cNvSpPr>
          <p:nvPr/>
        </p:nvSpPr>
        <p:spPr bwMode="auto">
          <a:xfrm>
            <a:off x="1040740" y="1999473"/>
            <a:ext cx="4077976" cy="4277502"/>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950" b="1" dirty="0" smtClean="0"/>
              <a:t>Gizarte Zerbitzuen Erabiltzaileen artean, bataz bestekoa 7,7 puntura iristen da.</a:t>
            </a:r>
            <a:r>
              <a:rPr lang="eu-ES" sz="950" dirty="0" smtClean="0"/>
              <a:t>  Puntuazio altuenak, atzerritarrek eta adin ertaineko pertsonek ematen dituzte.</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1000" b="1" dirty="0" smtClean="0"/>
              <a:t>Balorazio ONENA</a:t>
            </a:r>
            <a:r>
              <a:rPr lang="eu-ES" sz="1000" dirty="0" smtClean="0"/>
              <a:t>: harremana, arretaren adeitasuna eta eskainitako informazioa, hau da, bertan lanean dauden </a:t>
            </a:r>
            <a:r>
              <a:rPr lang="eu-ES" sz="1000" b="1" dirty="0" smtClean="0"/>
              <a:t>PROFESIONALEN GAITASUNA</a:t>
            </a:r>
            <a:r>
              <a:rPr lang="eu-ES" sz="1000" dirty="0" smtClean="0"/>
              <a:t>.</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Balorazio OKERRENA: kokalekua eta eraikuntzaren irisgarritasunarekin loturikoak dira, eta baita, arazoaren konponbidea ez lortzea.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Hala ere</a:t>
            </a:r>
            <a:r>
              <a:rPr lang="eu-ES" sz="1000" u="sng" dirty="0" smtClean="0"/>
              <a:t>, zerbitzuen ERAGINKORTASUN maila altua da, </a:t>
            </a:r>
            <a:r>
              <a:rPr lang="eu-ES" sz="1000" dirty="0" smtClean="0"/>
              <a:t>%76ak bere arazoa edo beharrari konponbidea eman ziola adierazi bai du. </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u-ES" sz="1000" dirty="0" smtClean="0"/>
              <a:t>Harremanetan ez jartzeko arrazoiak:  %90ak zorionez, beharrik ez duelako izan erantzun du, eta %1,4ak zerbitzua ez ezaguna zuelako adierazi du.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ETORKIZUNERA BEGIRA: </a:t>
            </a:r>
            <a:r>
              <a:rPr lang="eu-ES" sz="1000" b="1" dirty="0" smtClean="0"/>
              <a:t>ia %40ak, etorkizunean beharra edukiko duela uste du, batez ere 65 urtetik gorakoen artean (%48) eta atzerritarren artean (%50).</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u-ES" sz="1000" dirty="0" smtClean="0"/>
              <a:t>Inmigrazioarekin eta Laguntza Ekonomikoekin loturiko baliabideak izango dira, eskari gehien izango dituztenak. </a:t>
            </a:r>
          </a:p>
        </p:txBody>
      </p:sp>
      <p:sp>
        <p:nvSpPr>
          <p:cNvPr id="19" name="AutoShape 5"/>
          <p:cNvSpPr>
            <a:spLocks noChangeArrowheads="1"/>
          </p:cNvSpPr>
          <p:nvPr/>
        </p:nvSpPr>
        <p:spPr bwMode="auto">
          <a:xfrm>
            <a:off x="5251450" y="1999473"/>
            <a:ext cx="4414001" cy="203097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0" name="AutoShape 5"/>
          <p:cNvSpPr>
            <a:spLocks noChangeArrowheads="1"/>
          </p:cNvSpPr>
          <p:nvPr/>
        </p:nvSpPr>
        <p:spPr bwMode="auto">
          <a:xfrm>
            <a:off x="5301339" y="1986965"/>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Etorkizunean</a:t>
            </a:r>
            <a:r>
              <a:rPr lang="es-ES" sz="1000" b="1" dirty="0" smtClean="0"/>
              <a:t> </a:t>
            </a:r>
            <a:r>
              <a:rPr lang="es-ES" sz="1000" b="1" dirty="0" err="1" smtClean="0"/>
              <a:t>Gizarte</a:t>
            </a:r>
            <a:r>
              <a:rPr lang="es-ES" sz="1000" b="1" dirty="0" smtClean="0"/>
              <a:t> </a:t>
            </a:r>
            <a:r>
              <a:rPr lang="es-ES" sz="1000" b="1" dirty="0" err="1" smtClean="0"/>
              <a:t>Zerbitzuekin</a:t>
            </a:r>
            <a:r>
              <a:rPr lang="es-ES" sz="1000" b="1" dirty="0" smtClean="0"/>
              <a:t> </a:t>
            </a:r>
            <a:r>
              <a:rPr lang="es-ES" sz="1000" b="1" dirty="0" err="1" smtClean="0"/>
              <a:t>harremanetan</a:t>
            </a:r>
            <a:r>
              <a:rPr lang="es-ES" sz="1000" b="1" dirty="0" smtClean="0"/>
              <a:t> </a:t>
            </a:r>
            <a:r>
              <a:rPr lang="es-ES" sz="1000" b="1" dirty="0" err="1" smtClean="0"/>
              <a:t>jartzeko</a:t>
            </a:r>
            <a:r>
              <a:rPr lang="es-ES" sz="1000" b="1" dirty="0" smtClean="0"/>
              <a:t> </a:t>
            </a:r>
            <a:r>
              <a:rPr lang="es-ES" sz="1000" b="1" dirty="0" err="1" smtClean="0"/>
              <a:t>aukera</a:t>
            </a:r>
            <a:endParaRPr lang="es-ES" sz="500" b="1" kern="700" dirty="0">
              <a:latin typeface="Arial" panose="020B0604020202020204" pitchFamily="34" charset="0"/>
            </a:endParaRPr>
          </a:p>
        </p:txBody>
      </p:sp>
      <p:sp>
        <p:nvSpPr>
          <p:cNvPr id="22" name="AutoShape 5"/>
          <p:cNvSpPr>
            <a:spLocks noChangeArrowheads="1"/>
          </p:cNvSpPr>
          <p:nvPr/>
        </p:nvSpPr>
        <p:spPr bwMode="auto">
          <a:xfrm>
            <a:off x="5251450" y="4081074"/>
            <a:ext cx="4414001" cy="218637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2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EIBARKO GIZARTE ZERBITZUAK </a:t>
            </a:r>
            <a:endParaRPr lang="es-ES" sz="1600" b="1" dirty="0">
              <a:solidFill>
                <a:schemeClr val="bg1"/>
              </a:solidFill>
            </a:endParaRPr>
          </a:p>
        </p:txBody>
      </p:sp>
      <p:sp>
        <p:nvSpPr>
          <p:cNvPr id="24" name="2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2</a:t>
            </a:r>
            <a:r>
              <a:rPr lang="es-ES" sz="1000" b="1" dirty="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Zerbitzuak</a:t>
            </a:r>
            <a:r>
              <a:rPr lang="es-ES" sz="1000" b="1" dirty="0" smtClean="0">
                <a:solidFill>
                  <a:srgbClr val="FFC000"/>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25" name="AutoShape 5"/>
          <p:cNvSpPr>
            <a:spLocks noChangeArrowheads="1"/>
          </p:cNvSpPr>
          <p:nvPr/>
        </p:nvSpPr>
        <p:spPr bwMode="auto">
          <a:xfrm>
            <a:off x="5308600" y="3694403"/>
            <a:ext cx="1673225"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26" name="AutoShape 5"/>
          <p:cNvSpPr>
            <a:spLocks noChangeArrowheads="1"/>
          </p:cNvSpPr>
          <p:nvPr/>
        </p:nvSpPr>
        <p:spPr bwMode="auto">
          <a:xfrm>
            <a:off x="5251450" y="6038714"/>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27" name="AutoShape 5"/>
          <p:cNvSpPr>
            <a:spLocks noChangeArrowheads="1"/>
          </p:cNvSpPr>
          <p:nvPr/>
        </p:nvSpPr>
        <p:spPr bwMode="auto">
          <a:xfrm>
            <a:off x="5308600" y="4081074"/>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Etorkizunean</a:t>
            </a:r>
            <a:r>
              <a:rPr lang="es-ES" sz="1000" b="1" dirty="0" smtClean="0"/>
              <a:t> </a:t>
            </a:r>
            <a:r>
              <a:rPr lang="es-ES" sz="1000" b="1" dirty="0" err="1" smtClean="0"/>
              <a:t>eskari</a:t>
            </a:r>
            <a:r>
              <a:rPr lang="es-ES" sz="1000" b="1" dirty="0" smtClean="0"/>
              <a:t> </a:t>
            </a:r>
            <a:r>
              <a:rPr lang="es-ES" sz="1000" b="1" dirty="0" err="1" smtClean="0"/>
              <a:t>gehien</a:t>
            </a:r>
            <a:r>
              <a:rPr lang="es-ES" sz="1000" b="1" dirty="0" smtClean="0"/>
              <a:t> </a:t>
            </a:r>
            <a:r>
              <a:rPr lang="es-ES" sz="1000" b="1" dirty="0" err="1" smtClean="0"/>
              <a:t>izango</a:t>
            </a:r>
            <a:r>
              <a:rPr lang="es-ES" sz="1000" b="1" dirty="0" smtClean="0"/>
              <a:t> </a:t>
            </a:r>
            <a:r>
              <a:rPr lang="es-ES" sz="1000" b="1" dirty="0" err="1" smtClean="0"/>
              <a:t>dituzten</a:t>
            </a:r>
            <a:r>
              <a:rPr lang="es-ES" sz="1000" b="1" dirty="0" smtClean="0"/>
              <a:t> </a:t>
            </a:r>
            <a:r>
              <a:rPr lang="es-ES" sz="1000" b="1" dirty="0" err="1" smtClean="0"/>
              <a:t>baliabideen</a:t>
            </a:r>
            <a:r>
              <a:rPr lang="es-ES" sz="1000" b="1" dirty="0" smtClean="0"/>
              <a:t> </a:t>
            </a:r>
            <a:r>
              <a:rPr lang="es-ES" sz="1000" b="1" dirty="0" err="1" smtClean="0"/>
              <a:t>sailkapena</a:t>
            </a:r>
            <a:endParaRPr lang="es-ES" sz="500" b="1" kern="700" dirty="0">
              <a:latin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990" y="2200289"/>
            <a:ext cx="2850461" cy="176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831" y="2357880"/>
            <a:ext cx="1427839" cy="131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814" y="4294799"/>
            <a:ext cx="3377359" cy="175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94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25</a:t>
            </a:fld>
            <a:endParaRPr lang="es-ES" altLang="es-ES" dirty="0" smtClean="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505888" y="2537568"/>
            <a:ext cx="1100496" cy="1223412"/>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a:t>
            </a:r>
          </a:p>
          <a:p>
            <a:pPr algn="ctr"/>
            <a:r>
              <a:rPr lang="es-ES_tradnl" sz="1050" b="1" dirty="0" smtClean="0"/>
              <a:t>/ </a:t>
            </a:r>
          </a:p>
          <a:p>
            <a:pPr algn="ctr"/>
            <a:r>
              <a:rPr lang="es-ES_tradnl" sz="1050" b="1" dirty="0" err="1"/>
              <a:t>Gizarte</a:t>
            </a:r>
            <a:r>
              <a:rPr lang="es-ES_tradnl" sz="1050" b="1" dirty="0"/>
              <a:t> </a:t>
            </a:r>
            <a:r>
              <a:rPr lang="es-ES_tradnl" sz="1050" b="1" dirty="0" err="1"/>
              <a:t>bazterketa</a:t>
            </a:r>
            <a:r>
              <a:rPr lang="es-ES_tradnl" sz="1050" b="1" dirty="0"/>
              <a:t> eta </a:t>
            </a:r>
            <a:r>
              <a:rPr lang="es-ES_tradnl" sz="1050" b="1" dirty="0" err="1" smtClean="0"/>
              <a:t>barneratzea</a:t>
            </a:r>
            <a:r>
              <a:rPr lang="es-ES_tradnl" sz="1050" b="1" dirty="0" smtClean="0"/>
              <a:t> </a:t>
            </a:r>
            <a:endParaRPr lang="es-ES_tradnl" sz="1050" b="1" dirty="0"/>
          </a:p>
        </p:txBody>
      </p:sp>
      <p:sp>
        <p:nvSpPr>
          <p:cNvPr id="39" name="38 CuadroTexto"/>
          <p:cNvSpPr txBox="1"/>
          <p:nvPr/>
        </p:nvSpPr>
        <p:spPr>
          <a:xfrm>
            <a:off x="2738308" y="2546778"/>
            <a:ext cx="1254642"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a:t>
            </a:r>
            <a:r>
              <a:rPr lang="es-ES_tradnl" sz="1050" b="1" dirty="0">
                <a:solidFill>
                  <a:schemeClr val="bg1">
                    <a:lumMod val="75000"/>
                  </a:schemeClr>
                </a:solidFill>
              </a:rPr>
              <a:t>juventud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Haurtzaro</a:t>
            </a:r>
            <a:r>
              <a:rPr lang="es-ES_tradnl" sz="1050" b="1" dirty="0">
                <a:solidFill>
                  <a:schemeClr val="bg1">
                    <a:lumMod val="75000"/>
                  </a:schemeClr>
                </a:solidFill>
              </a:rPr>
              <a:t>, </a:t>
            </a:r>
            <a:r>
              <a:rPr lang="es-ES_tradnl" sz="1050" b="1" dirty="0" err="1">
                <a:solidFill>
                  <a:schemeClr val="bg1">
                    <a:lumMod val="75000"/>
                  </a:schemeClr>
                </a:solidFill>
              </a:rPr>
              <a:t>nerabezaro</a:t>
            </a:r>
            <a:r>
              <a:rPr lang="es-ES_tradnl" sz="1050" b="1" dirty="0">
                <a:solidFill>
                  <a:schemeClr val="bg1">
                    <a:lumMod val="75000"/>
                  </a:schemeClr>
                </a:solidFill>
              </a:rPr>
              <a:t> eta </a:t>
            </a:r>
            <a:r>
              <a:rPr lang="es-ES_tradnl" sz="1050" b="1" dirty="0" smtClean="0">
                <a:solidFill>
                  <a:schemeClr val="bg1">
                    <a:lumMod val="75000"/>
                  </a:schemeClr>
                </a:solidFill>
              </a:rPr>
              <a:t>familia</a:t>
            </a:r>
          </a:p>
          <a:p>
            <a:pPr algn="ctr"/>
            <a:endParaRPr lang="es-ES_tradnl" sz="1050" b="1" dirty="0">
              <a:solidFill>
                <a:schemeClr val="bg1">
                  <a:lumMod val="75000"/>
                </a:schemeClr>
              </a:solidFill>
            </a:endParaRPr>
          </a:p>
        </p:txBody>
      </p:sp>
      <p:sp>
        <p:nvSpPr>
          <p:cNvPr id="40" name="39 CuadroTexto"/>
          <p:cNvSpPr txBox="1"/>
          <p:nvPr/>
        </p:nvSpPr>
        <p:spPr>
          <a:xfrm>
            <a:off x="4039022" y="2546778"/>
            <a:ext cx="1333077"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 </a:t>
            </a:r>
          </a:p>
          <a:p>
            <a:pPr algn="ctr"/>
            <a:r>
              <a:rPr lang="es-ES_tradnl" sz="1050" b="1" dirty="0" smtClean="0">
                <a:solidFill>
                  <a:schemeClr val="bg1">
                    <a:lumMod val="75000"/>
                  </a:schemeClr>
                </a:solidFill>
              </a:rPr>
              <a:t>/ </a:t>
            </a:r>
            <a:r>
              <a:rPr lang="es-ES_tradnl" sz="1050" b="1" dirty="0" err="1" smtClean="0">
                <a:solidFill>
                  <a:schemeClr val="bg1">
                    <a:lumMod val="75000"/>
                  </a:schemeClr>
                </a:solidFill>
              </a:rPr>
              <a:t>Mendekotasunak</a:t>
            </a: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a:p>
            <a:pPr algn="ctr"/>
            <a:endParaRPr lang="es-ES_tradnl" sz="1050" b="1" dirty="0">
              <a:solidFill>
                <a:schemeClr val="bg1">
                  <a:lumMod val="75000"/>
                </a:schemeClr>
              </a:solidFill>
            </a:endParaRPr>
          </a:p>
          <a:p>
            <a:pPr algn="ctr"/>
            <a:r>
              <a:rPr lang="es-ES_tradnl" sz="1050" b="1" dirty="0">
                <a:solidFill>
                  <a:schemeClr val="bg1">
                    <a:lumMod val="75000"/>
                  </a:schemeClr>
                </a:solidFill>
              </a:rPr>
              <a:t> </a:t>
            </a:r>
          </a:p>
        </p:txBody>
      </p:sp>
      <p:sp>
        <p:nvSpPr>
          <p:cNvPr id="41" name="40 CuadroTexto"/>
          <p:cNvSpPr txBox="1"/>
          <p:nvPr/>
        </p:nvSpPr>
        <p:spPr>
          <a:xfrm>
            <a:off x="5418811" y="2537568"/>
            <a:ext cx="1481477"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a:t>
            </a:r>
            <a:r>
              <a:rPr lang="es-ES_tradnl" sz="1050" b="1" dirty="0">
                <a:solidFill>
                  <a:schemeClr val="bg1">
                    <a:lumMod val="75000"/>
                  </a:schemeClr>
                </a:solidFill>
              </a:rPr>
              <a:t>mental / </a:t>
            </a:r>
            <a:endParaRPr lang="es-ES_tradnl" sz="1050" b="1" dirty="0" smtClean="0">
              <a:solidFill>
                <a:schemeClr val="bg1">
                  <a:lumMod val="75000"/>
                </a:schemeClr>
              </a:solidFill>
            </a:endParaRPr>
          </a:p>
          <a:p>
            <a:pPr algn="ctr"/>
            <a:r>
              <a:rPr lang="es-ES_tradnl" sz="1050" b="1" dirty="0" err="1" smtClean="0">
                <a:solidFill>
                  <a:schemeClr val="bg1">
                    <a:lumMod val="75000"/>
                  </a:schemeClr>
                </a:solidFill>
              </a:rPr>
              <a:t>Desgaitasuna</a:t>
            </a:r>
            <a:r>
              <a:rPr lang="es-ES_tradnl" sz="1050" b="1" dirty="0" smtClean="0">
                <a:solidFill>
                  <a:schemeClr val="bg1">
                    <a:lumMod val="75000"/>
                  </a:schemeClr>
                </a:solidFill>
              </a:rPr>
              <a:t> </a:t>
            </a:r>
            <a:r>
              <a:rPr lang="es-ES_tradnl" sz="1050" b="1" dirty="0">
                <a:solidFill>
                  <a:schemeClr val="bg1">
                    <a:lumMod val="75000"/>
                  </a:schemeClr>
                </a:solidFill>
              </a:rPr>
              <a:t>eta </a:t>
            </a:r>
            <a:r>
              <a:rPr lang="es-ES_tradnl" sz="1050" b="1" dirty="0" err="1">
                <a:solidFill>
                  <a:schemeClr val="bg1">
                    <a:lumMod val="75000"/>
                  </a:schemeClr>
                </a:solidFill>
              </a:rPr>
              <a:t>Gaixotasun</a:t>
            </a:r>
            <a:r>
              <a:rPr lang="es-ES_tradnl" sz="1050" b="1" dirty="0">
                <a:solidFill>
                  <a:schemeClr val="bg1">
                    <a:lumMod val="75000"/>
                  </a:schemeClr>
                </a:solidFill>
              </a:rPr>
              <a:t> </a:t>
            </a:r>
            <a:r>
              <a:rPr lang="es-ES_tradnl" sz="1050" b="1" dirty="0" err="1" smtClean="0">
                <a:solidFill>
                  <a:schemeClr val="bg1">
                    <a:lumMod val="75000"/>
                  </a:schemeClr>
                </a:solidFill>
              </a:rPr>
              <a:t>Mentala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2" name="41 CuadroTexto"/>
          <p:cNvSpPr txBox="1"/>
          <p:nvPr/>
        </p:nvSpPr>
        <p:spPr>
          <a:xfrm>
            <a:off x="6949544" y="2536145"/>
            <a:ext cx="1484044"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 </a:t>
            </a:r>
          </a:p>
          <a:p>
            <a:pPr algn="ctr"/>
            <a:r>
              <a:rPr lang="es-ES_tradnl" sz="1050" b="1" dirty="0" smtClean="0">
                <a:solidFill>
                  <a:schemeClr val="bg1">
                    <a:lumMod val="75000"/>
                  </a:schemeClr>
                </a:solidFill>
              </a:rPr>
              <a:t>/ </a:t>
            </a:r>
          </a:p>
          <a:p>
            <a:pPr algn="ctr"/>
            <a:r>
              <a:rPr lang="es-ES_tradnl" sz="1050" b="1" dirty="0" err="1">
                <a:solidFill>
                  <a:schemeClr val="bg1">
                    <a:lumMod val="75000"/>
                  </a:schemeClr>
                </a:solidFill>
              </a:rPr>
              <a:t>Adineko</a:t>
            </a:r>
            <a:r>
              <a:rPr lang="es-ES_tradnl" sz="1050" b="1" dirty="0">
                <a:solidFill>
                  <a:schemeClr val="bg1">
                    <a:lumMod val="75000"/>
                  </a:schemeClr>
                </a:solidFill>
              </a:rPr>
              <a:t> </a:t>
            </a:r>
            <a:r>
              <a:rPr lang="es-ES_tradnl" sz="1050" b="1" dirty="0" err="1">
                <a:solidFill>
                  <a:schemeClr val="bg1">
                    <a:lumMod val="75000"/>
                  </a:schemeClr>
                </a:solidFill>
              </a:rPr>
              <a:t>pertsonak</a:t>
            </a:r>
            <a:r>
              <a:rPr lang="es-ES_tradnl" sz="1050" b="1" dirty="0">
                <a:solidFill>
                  <a:schemeClr val="bg1">
                    <a:lumMod val="75000"/>
                  </a:schemeClr>
                </a:solidFill>
              </a:rPr>
              <a:t> eta </a:t>
            </a:r>
            <a:r>
              <a:rPr lang="es-ES_tradnl" sz="1050" b="1" dirty="0" err="1" smtClean="0">
                <a:solidFill>
                  <a:schemeClr val="bg1">
                    <a:lumMod val="75000"/>
                  </a:schemeClr>
                </a:solidFill>
              </a:rPr>
              <a:t>mendekotasuna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7" name="46 CuadroTexto"/>
          <p:cNvSpPr txBox="1"/>
          <p:nvPr/>
        </p:nvSpPr>
        <p:spPr>
          <a:xfrm>
            <a:off x="1656027" y="2537568"/>
            <a:ext cx="1030023"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 </a:t>
            </a:r>
          </a:p>
          <a:p>
            <a:pPr algn="ctr"/>
            <a:r>
              <a:rPr lang="es-ES_tradnl" sz="1050" b="1" dirty="0" smtClean="0">
                <a:solidFill>
                  <a:schemeClr val="bg1">
                    <a:lumMod val="75000"/>
                  </a:schemeClr>
                </a:solidFill>
              </a:rPr>
              <a:t>/ </a:t>
            </a:r>
          </a:p>
          <a:p>
            <a:pPr algn="ctr"/>
            <a:r>
              <a:rPr lang="es-ES_tradnl" sz="1050" b="1" dirty="0" err="1">
                <a:solidFill>
                  <a:schemeClr val="bg1">
                    <a:lumMod val="75000"/>
                  </a:schemeClr>
                </a:solidFill>
              </a:rPr>
              <a:t>Inmigrazioa</a:t>
            </a:r>
            <a:r>
              <a:rPr lang="es-ES_tradnl" sz="1050" b="1" dirty="0">
                <a:solidFill>
                  <a:schemeClr val="bg1">
                    <a:lumMod val="75000"/>
                  </a:schemeClr>
                </a:solidFill>
              </a:rPr>
              <a:t> eta </a:t>
            </a:r>
            <a:r>
              <a:rPr lang="es-ES_tradnl" sz="1050" b="1" dirty="0" err="1">
                <a:solidFill>
                  <a:schemeClr val="bg1">
                    <a:lumMod val="75000"/>
                  </a:schemeClr>
                </a:solidFill>
              </a:rPr>
              <a:t>Kultura</a:t>
            </a:r>
            <a:r>
              <a:rPr lang="es-ES_tradnl" sz="1050" b="1" dirty="0">
                <a:solidFill>
                  <a:schemeClr val="bg1">
                    <a:lumMod val="75000"/>
                  </a:schemeClr>
                </a:solidFill>
              </a:rPr>
              <a:t> </a:t>
            </a:r>
            <a:r>
              <a:rPr lang="es-ES_tradnl" sz="1050" b="1" dirty="0" err="1" smtClean="0">
                <a:solidFill>
                  <a:schemeClr val="bg1">
                    <a:lumMod val="75000"/>
                  </a:schemeClr>
                </a:solidFill>
              </a:rPr>
              <a:t>Aniztasuna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26" name="25 CuadroTexto"/>
          <p:cNvSpPr txBox="1"/>
          <p:nvPr/>
        </p:nvSpPr>
        <p:spPr>
          <a:xfrm>
            <a:off x="8478336" y="2537568"/>
            <a:ext cx="1497513"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 </a:t>
            </a: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Emakume-gizonen</a:t>
            </a:r>
            <a:r>
              <a:rPr lang="es-ES_tradnl" sz="1050" b="1" dirty="0" smtClean="0">
                <a:solidFill>
                  <a:schemeClr val="bg1">
                    <a:lumMod val="75000"/>
                  </a:schemeClr>
                </a:solidFill>
              </a:rPr>
              <a:t> </a:t>
            </a:r>
            <a:r>
              <a:rPr lang="es-ES_tradnl" sz="1050" b="1" dirty="0" err="1" smtClean="0">
                <a:solidFill>
                  <a:schemeClr val="bg1">
                    <a:lumMod val="75000"/>
                  </a:schemeClr>
                </a:solidFill>
              </a:rPr>
              <a:t>berdinatasuna</a:t>
            </a: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943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2107093"/>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26</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 SITUACIÓN ACTUAL</a:t>
            </a:r>
            <a:endParaRPr lang="es-ES" sz="1600" b="1" dirty="0">
              <a:solidFill>
                <a:schemeClr val="bg1"/>
              </a:solidFill>
            </a:endParaRPr>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992346" y="1404093"/>
            <a:ext cx="956937" cy="415498"/>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 </a:t>
            </a:r>
            <a:endParaRPr lang="es-ES_tradnl" sz="1050" b="1" dirty="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1091032" y="2447084"/>
            <a:ext cx="3378168" cy="738664"/>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LA SITUACIÓN DE POBREZA </a:t>
            </a:r>
            <a:r>
              <a:rPr lang="es-ES" sz="1400" b="1" dirty="0" smtClean="0">
                <a:solidFill>
                  <a:srgbClr val="BD4013"/>
                </a:solidFill>
              </a:rPr>
              <a:t>ES </a:t>
            </a:r>
            <a:r>
              <a:rPr lang="es-ES" sz="1400" b="1" dirty="0">
                <a:solidFill>
                  <a:srgbClr val="BD4013"/>
                </a:solidFill>
              </a:rPr>
              <a:t>SUPERIOR EN LA COMARCA QUE EN GIPUZKOA</a:t>
            </a:r>
            <a:r>
              <a:rPr lang="es-ES" sz="1400" b="1" dirty="0" smtClean="0">
                <a:solidFill>
                  <a:srgbClr val="BD4013"/>
                </a:solidFill>
              </a:rPr>
              <a:t>.</a:t>
            </a:r>
            <a:endParaRPr lang="es-ES" sz="1400" b="1" dirty="0">
              <a:solidFill>
                <a:srgbClr val="BD4013"/>
              </a:solidFill>
            </a:endParaRPr>
          </a:p>
        </p:txBody>
      </p:sp>
      <p:sp>
        <p:nvSpPr>
          <p:cNvPr id="22" name="AutoShape 5"/>
          <p:cNvSpPr>
            <a:spLocks noChangeArrowheads="1"/>
          </p:cNvSpPr>
          <p:nvPr/>
        </p:nvSpPr>
        <p:spPr bwMode="auto">
          <a:xfrm>
            <a:off x="1091032" y="3304953"/>
            <a:ext cx="3378168" cy="283762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200" b="1" dirty="0" smtClean="0"/>
              <a:t>No </a:t>
            </a:r>
            <a:r>
              <a:rPr lang="es-ES" sz="1200" b="1" dirty="0"/>
              <a:t>existen problemas graves de exclusión residencial o de dificultades para cubrir necesidades </a:t>
            </a:r>
            <a:r>
              <a:rPr lang="es-ES" sz="1200" b="1" dirty="0" smtClean="0"/>
              <a:t>básicas. </a:t>
            </a:r>
          </a:p>
          <a:p>
            <a:pPr marL="171450" lvl="0" indent="-171450">
              <a:buClr>
                <a:srgbClr val="BD4013"/>
              </a:buClr>
              <a:buFont typeface="Century Gothic" panose="020B0502020202020204" pitchFamily="34" charset="0"/>
              <a:buChar char="►"/>
            </a:pPr>
            <a:endParaRPr lang="es-ES" sz="1200" dirty="0" smtClean="0"/>
          </a:p>
          <a:p>
            <a:pPr marL="171450" lvl="0" indent="-171450">
              <a:buClr>
                <a:srgbClr val="BD4013"/>
              </a:buClr>
              <a:buFont typeface="Century Gothic" panose="020B0502020202020204" pitchFamily="34" charset="0"/>
              <a:buChar char="►"/>
            </a:pPr>
            <a:r>
              <a:rPr lang="es-ES" sz="1200" dirty="0"/>
              <a:t>L</a:t>
            </a:r>
            <a:r>
              <a:rPr lang="es-ES" sz="1200" dirty="0" smtClean="0"/>
              <a:t>a </a:t>
            </a:r>
            <a:r>
              <a:rPr lang="es-ES" sz="1200" dirty="0"/>
              <a:t>situación del 8,1% de la población del Bajo Deba es de pobreza real, frente al 4,0% de la población de la provincia. Cabe destacar también que el 11,4% carece de bienestar real, frente al 8,3% registrado en </a:t>
            </a:r>
            <a:r>
              <a:rPr lang="es-ES" sz="1200" dirty="0" err="1" smtClean="0"/>
              <a:t>Gipuzkoa</a:t>
            </a:r>
            <a:r>
              <a:rPr lang="es-ES" sz="1200" dirty="0" smtClean="0"/>
              <a:t>.</a:t>
            </a:r>
          </a:p>
          <a:p>
            <a:pPr marL="171450" lvl="0" indent="-171450">
              <a:buClr>
                <a:srgbClr val="BD4013"/>
              </a:buClr>
              <a:buFont typeface="Century Gothic" panose="020B0502020202020204" pitchFamily="34" charset="0"/>
              <a:buChar char="►"/>
            </a:pPr>
            <a:endParaRPr lang="es-ES" sz="1200" dirty="0" smtClean="0"/>
          </a:p>
          <a:p>
            <a:pPr marL="171450" lvl="0" indent="-171450">
              <a:buClr>
                <a:srgbClr val="BD4013"/>
              </a:buClr>
              <a:buFont typeface="Century Gothic" panose="020B0502020202020204" pitchFamily="34" charset="0"/>
              <a:buChar char="►"/>
            </a:pPr>
            <a:r>
              <a:rPr lang="es-ES" sz="1200" dirty="0"/>
              <a:t>E</a:t>
            </a:r>
            <a:r>
              <a:rPr lang="es-ES" sz="1200" dirty="0" smtClean="0"/>
              <a:t>l </a:t>
            </a:r>
            <a:r>
              <a:rPr lang="es-ES" sz="1200" dirty="0"/>
              <a:t>porcentaje de población en situación de precariedad y en ausencia de bienestar real ha crecido notablemente en los últimos dos </a:t>
            </a:r>
            <a:r>
              <a:rPr lang="es-ES" sz="1200" dirty="0" smtClean="0"/>
              <a:t>años.</a:t>
            </a:r>
          </a:p>
        </p:txBody>
      </p:sp>
      <p:grpSp>
        <p:nvGrpSpPr>
          <p:cNvPr id="3" name="2 Grupo"/>
          <p:cNvGrpSpPr/>
          <p:nvPr/>
        </p:nvGrpSpPr>
        <p:grpSpPr>
          <a:xfrm>
            <a:off x="4515273" y="4602424"/>
            <a:ext cx="5623434" cy="1630608"/>
            <a:chOff x="4515273" y="2518001"/>
            <a:chExt cx="5623434" cy="1630608"/>
          </a:xfrm>
        </p:grpSpPr>
        <p:grpSp>
          <p:nvGrpSpPr>
            <p:cNvPr id="23" name="22 Grupo"/>
            <p:cNvGrpSpPr/>
            <p:nvPr/>
          </p:nvGrpSpPr>
          <p:grpSpPr>
            <a:xfrm>
              <a:off x="4580343" y="2518001"/>
              <a:ext cx="5558364" cy="1630608"/>
              <a:chOff x="4507507" y="2607852"/>
              <a:chExt cx="5558364" cy="1630608"/>
            </a:xfrm>
          </p:grpSpPr>
          <p:sp>
            <p:nvSpPr>
              <p:cNvPr id="24" name="AutoShape 5"/>
              <p:cNvSpPr>
                <a:spLocks noChangeArrowheads="1"/>
              </p:cNvSpPr>
              <p:nvPr/>
            </p:nvSpPr>
            <p:spPr bwMode="auto">
              <a:xfrm>
                <a:off x="4684279" y="2607852"/>
                <a:ext cx="5334960"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las situaciones de pobreza y precariedad real del Bajo Deba (%), 2012-2016</a:t>
                </a:r>
                <a:endParaRPr lang="es-ES" sz="500" b="1" kern="700" dirty="0">
                  <a:latin typeface="Arial" panose="020B0604020202020204" pitchFamily="34" charset="0"/>
                </a:endParaRPr>
              </a:p>
            </p:txBody>
          </p:sp>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507" y="3026389"/>
                <a:ext cx="5121275"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5"/>
              <p:cNvSpPr>
                <a:spLocks noChangeArrowheads="1"/>
              </p:cNvSpPr>
              <p:nvPr/>
            </p:nvSpPr>
            <p:spPr bwMode="auto">
              <a:xfrm>
                <a:off x="4762699" y="3950595"/>
                <a:ext cx="530317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smtClean="0"/>
                  <a:t>Fuente: </a:t>
                </a:r>
                <a:r>
                  <a:rPr lang="es-ES" sz="800" dirty="0" err="1" smtClean="0"/>
                  <a:t>Eustat</a:t>
                </a:r>
                <a:endParaRPr lang="es-ES" sz="300" kern="700" dirty="0">
                  <a:latin typeface="Arial" panose="020B0604020202020204" pitchFamily="34" charset="0"/>
                </a:endParaRPr>
              </a:p>
            </p:txBody>
          </p:sp>
        </p:grpSp>
        <p:sp>
          <p:nvSpPr>
            <p:cNvPr id="32" name="AutoShape 5"/>
            <p:cNvSpPr>
              <a:spLocks noChangeArrowheads="1"/>
            </p:cNvSpPr>
            <p:nvPr/>
          </p:nvSpPr>
          <p:spPr bwMode="auto">
            <a:xfrm>
              <a:off x="4515273" y="2523284"/>
              <a:ext cx="5253918" cy="1537874"/>
            </a:xfrm>
            <a:prstGeom prst="foldedCorner">
              <a:avLst>
                <a:gd name="adj" fmla="val 0"/>
              </a:avLst>
            </a:prstGeom>
            <a:noFill/>
            <a:ln w="9525">
              <a:solidFill>
                <a:srgbClr val="7992A1"/>
              </a:solidFill>
              <a:round/>
              <a:headEnd/>
              <a:tailEnd/>
            </a:ln>
            <a:effectLst/>
            <a:extLst>
              <a:ext uri="{AF507438-7753-43E0-B8FC-AC1667EBCBE1}">
                <a14:hiddenEffects xmlns:a14="http://schemas.microsoft.com/office/drawing/2010/main">
                  <a:effectLst>
                    <a:outerShdw dist="17961" dir="2700000" algn="ctr" rotWithShape="0">
                      <a:srgbClr val="495861"/>
                    </a:outerShdw>
                  </a:effectLst>
                </a14:hiddenEffects>
              </a:ext>
            </a:extLst>
          </p:spPr>
          <p:txBody>
            <a:bodyPr wrap="square"/>
            <a:lstStyle/>
            <a:p>
              <a:pPr lvl="0">
                <a:buClr>
                  <a:srgbClr val="BD4013"/>
                </a:buClr>
              </a:pPr>
              <a:endParaRPr lang="es-ES" sz="1000" kern="700" dirty="0">
                <a:latin typeface="Arial" panose="020B0604020202020204" pitchFamily="34" charset="0"/>
              </a:endParaRPr>
            </a:p>
          </p:txBody>
        </p:sp>
      </p:grpSp>
      <p:grpSp>
        <p:nvGrpSpPr>
          <p:cNvPr id="2" name="1 Grupo"/>
          <p:cNvGrpSpPr/>
          <p:nvPr/>
        </p:nvGrpSpPr>
        <p:grpSpPr>
          <a:xfrm>
            <a:off x="4503786" y="2447084"/>
            <a:ext cx="5475124" cy="2065381"/>
            <a:chOff x="4657499" y="4153396"/>
            <a:chExt cx="5475124" cy="2065381"/>
          </a:xfrm>
        </p:grpSpPr>
        <p:pic>
          <p:nvPicPr>
            <p:cNvPr id="3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594" y="4369484"/>
              <a:ext cx="4544885" cy="166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AutoShape 5"/>
            <p:cNvSpPr>
              <a:spLocks noChangeArrowheads="1"/>
            </p:cNvSpPr>
            <p:nvPr/>
          </p:nvSpPr>
          <p:spPr bwMode="auto">
            <a:xfrm>
              <a:off x="4657499" y="4169411"/>
              <a:ext cx="5267569" cy="2049366"/>
            </a:xfrm>
            <a:prstGeom prst="foldedCorner">
              <a:avLst>
                <a:gd name="adj" fmla="val 0"/>
              </a:avLst>
            </a:prstGeom>
            <a:noFill/>
            <a:ln w="9525">
              <a:solidFill>
                <a:srgbClr val="7992A1"/>
              </a:solidFill>
              <a:round/>
              <a:headEnd/>
              <a:tailEnd/>
            </a:ln>
            <a:effectLst/>
            <a:extLst>
              <a:ext uri="{AF507438-7753-43E0-B8FC-AC1667EBCBE1}">
                <a14:hiddenEffects xmlns:a14="http://schemas.microsoft.com/office/drawing/2010/main">
                  <a:effectLst>
                    <a:outerShdw dist="17961" dir="2700000" algn="ctr" rotWithShape="0">
                      <a:srgbClr val="495861"/>
                    </a:outerShdw>
                  </a:effectLst>
                </a14:hiddenEffects>
              </a:ext>
            </a:extLst>
          </p:spPr>
          <p:txBody>
            <a:bodyPr wrap="square"/>
            <a:lstStyle/>
            <a:p>
              <a:pPr lvl="0">
                <a:buClr>
                  <a:srgbClr val="BD4013"/>
                </a:buClr>
              </a:pPr>
              <a:endParaRPr lang="es-ES" sz="1000" kern="700" dirty="0">
                <a:latin typeface="Arial" panose="020B0604020202020204" pitchFamily="34" charset="0"/>
              </a:endParaRPr>
            </a:p>
          </p:txBody>
        </p:sp>
        <p:sp>
          <p:nvSpPr>
            <p:cNvPr id="35" name="AutoShape 5"/>
            <p:cNvSpPr>
              <a:spLocks noChangeArrowheads="1"/>
            </p:cNvSpPr>
            <p:nvPr/>
          </p:nvSpPr>
          <p:spPr bwMode="auto">
            <a:xfrm>
              <a:off x="4657500" y="4153396"/>
              <a:ext cx="5366747" cy="423506"/>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Situaciones de pobreza y precariedad real del Bajo Deba y </a:t>
              </a:r>
              <a:r>
                <a:rPr lang="es-ES" sz="1000" b="1" dirty="0" err="1"/>
                <a:t>Gipuzkoa</a:t>
              </a:r>
              <a:r>
                <a:rPr lang="es-ES" sz="1000" b="1" dirty="0"/>
                <a:t> (%), 2016</a:t>
              </a:r>
              <a:endParaRPr lang="es-ES" sz="500" b="1" kern="700" dirty="0">
                <a:latin typeface="Arial" panose="020B0604020202020204" pitchFamily="34" charset="0"/>
              </a:endParaRPr>
            </a:p>
          </p:txBody>
        </p:sp>
        <p:sp>
          <p:nvSpPr>
            <p:cNvPr id="36" name="AutoShape 5"/>
            <p:cNvSpPr>
              <a:spLocks noChangeArrowheads="1"/>
            </p:cNvSpPr>
            <p:nvPr/>
          </p:nvSpPr>
          <p:spPr bwMode="auto">
            <a:xfrm>
              <a:off x="4829451" y="5949409"/>
              <a:ext cx="5303172"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smtClean="0"/>
                <a:t>Fuente: </a:t>
              </a:r>
              <a:r>
                <a:rPr lang="es-ES" sz="800" dirty="0" err="1" smtClean="0"/>
                <a:t>Eustat</a:t>
              </a:r>
              <a:endParaRPr lang="es-ES" sz="300" kern="700" dirty="0">
                <a:latin typeface="Arial" panose="020B0604020202020204" pitchFamily="34" charset="0"/>
              </a:endParaRPr>
            </a:p>
          </p:txBody>
        </p:sp>
      </p:gr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871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2116618"/>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27</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GAUR EGUNGO EGOERAREN BALORAZIOA</a:t>
            </a:r>
            <a:endParaRPr lang="es-ES" sz="1600" b="1" dirty="0">
              <a:solidFill>
                <a:schemeClr val="bg1"/>
              </a:solidFill>
            </a:endParaRPr>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992345" y="1404093"/>
            <a:ext cx="956937" cy="461665"/>
          </a:xfrm>
          <a:prstGeom prst="rect">
            <a:avLst/>
          </a:prstGeom>
          <a:solidFill>
            <a:srgbClr val="FFD5AB"/>
          </a:solidFill>
          <a:ln>
            <a:solidFill>
              <a:schemeClr val="tx1"/>
            </a:solidFill>
            <a:prstDash val="dashDot"/>
          </a:ln>
        </p:spPr>
        <p:txBody>
          <a:bodyPr wrap="square" rtlCol="0">
            <a:spAutoFit/>
          </a:bodyPr>
          <a:lstStyle/>
          <a:p>
            <a:pPr algn="ctr"/>
            <a:r>
              <a:rPr lang="es-ES_tradnl" sz="800" b="1" dirty="0" err="1" smtClean="0"/>
              <a:t>Gizarte</a:t>
            </a:r>
            <a:r>
              <a:rPr lang="es-ES_tradnl" sz="800" b="1" dirty="0" smtClean="0"/>
              <a:t> </a:t>
            </a:r>
            <a:r>
              <a:rPr lang="es-ES_tradnl" sz="800" b="1" dirty="0" err="1" smtClean="0"/>
              <a:t>bazterketa</a:t>
            </a:r>
            <a:r>
              <a:rPr lang="es-ES_tradnl" sz="800" b="1" dirty="0" smtClean="0"/>
              <a:t> eta </a:t>
            </a:r>
            <a:r>
              <a:rPr lang="es-ES_tradnl" sz="800" b="1" dirty="0" err="1" smtClean="0"/>
              <a:t>barneratzea</a:t>
            </a:r>
            <a:endParaRPr lang="es-ES_tradnl" sz="800" b="1" dirty="0"/>
          </a:p>
        </p:txBody>
      </p:sp>
      <p:sp>
        <p:nvSpPr>
          <p:cNvPr id="39" name="38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40" name="39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41" name="4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2" name="41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7" name="46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Inmigrazioa</a:t>
            </a:r>
            <a:r>
              <a:rPr lang="es-ES_tradnl" sz="800" b="1" dirty="0" smtClean="0">
                <a:solidFill>
                  <a:schemeClr val="bg1">
                    <a:lumMod val="75000"/>
                  </a:schemeClr>
                </a:solidFill>
              </a:rPr>
              <a:t> eta </a:t>
            </a:r>
            <a:r>
              <a:rPr lang="es-ES_tradnl" sz="800" b="1" dirty="0" err="1" smtClean="0">
                <a:solidFill>
                  <a:schemeClr val="bg1">
                    <a:lumMod val="75000"/>
                  </a:schemeClr>
                </a:solidFill>
              </a:rPr>
              <a:t>Kultura</a:t>
            </a:r>
            <a:r>
              <a:rPr lang="es-ES_tradnl" sz="800" b="1" dirty="0" smtClean="0">
                <a:solidFill>
                  <a:schemeClr val="bg1">
                    <a:lumMod val="75000"/>
                  </a:schemeClr>
                </a:solidFill>
              </a:rPr>
              <a:t> </a:t>
            </a:r>
            <a:r>
              <a:rPr lang="es-ES_tradnl" sz="800" b="1" dirty="0" err="1" smtClean="0">
                <a:solidFill>
                  <a:schemeClr val="bg1">
                    <a:lumMod val="75000"/>
                  </a:schemeClr>
                </a:solidFill>
              </a:rPr>
              <a:t>Aniztasuna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26" name="25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33" name="32 CuadroTexto"/>
          <p:cNvSpPr txBox="1"/>
          <p:nvPr/>
        </p:nvSpPr>
        <p:spPr>
          <a:xfrm>
            <a:off x="1091032" y="2418509"/>
            <a:ext cx="3378168"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POBREZIA EGOERA </a:t>
            </a:r>
            <a:r>
              <a:rPr lang="es-ES" sz="1400" b="1" dirty="0" smtClean="0">
                <a:solidFill>
                  <a:srgbClr val="BD4013"/>
                </a:solidFill>
              </a:rPr>
              <a:t>GIPUZKOAN </a:t>
            </a:r>
            <a:r>
              <a:rPr lang="es-ES" sz="1400" b="1" dirty="0" smtClean="0">
                <a:solidFill>
                  <a:srgbClr val="BD4013"/>
                </a:solidFill>
              </a:rPr>
              <a:t>BAINO ALTUAGOA DA. </a:t>
            </a:r>
            <a:endParaRPr lang="es-ES" sz="1400" b="1" dirty="0">
              <a:solidFill>
                <a:srgbClr val="BD4013"/>
              </a:solidFill>
            </a:endParaRPr>
          </a:p>
        </p:txBody>
      </p:sp>
      <p:sp>
        <p:nvSpPr>
          <p:cNvPr id="22" name="AutoShape 5"/>
          <p:cNvSpPr>
            <a:spLocks noChangeArrowheads="1"/>
          </p:cNvSpPr>
          <p:nvPr/>
        </p:nvSpPr>
        <p:spPr bwMode="auto">
          <a:xfrm>
            <a:off x="1091032" y="3219228"/>
            <a:ext cx="3378168" cy="283762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200" b="1" dirty="0" smtClean="0"/>
              <a:t>Eibarren behar basikoen estaldura lortzeko eta etxebizitza baztertzearekin loturiko arazo larriak ez daude.</a:t>
            </a:r>
          </a:p>
          <a:p>
            <a:pPr marL="171450" lvl="0" indent="-171450">
              <a:buClr>
                <a:srgbClr val="BD4013"/>
              </a:buClr>
              <a:buFont typeface="Century Gothic" panose="020B0502020202020204" pitchFamily="34" charset="0"/>
              <a:buChar char="►"/>
            </a:pPr>
            <a:endParaRPr lang="eu-ES" sz="1200" dirty="0" smtClean="0"/>
          </a:p>
          <a:p>
            <a:pPr marL="171450" lvl="0" indent="-171450">
              <a:buClr>
                <a:srgbClr val="BD4013"/>
              </a:buClr>
              <a:buFont typeface="Century Gothic" panose="020B0502020202020204" pitchFamily="34" charset="0"/>
              <a:buChar char="►"/>
            </a:pPr>
            <a:r>
              <a:rPr lang="eu-ES" sz="1200" dirty="0" smtClean="0"/>
              <a:t>Deba barreneko biztanleriaren %8,1ak , pobrezia erreala du eta Gipuzkoa mailan ehuneko hau %4koa da. Ongizate falta erreala, %11,4koa da eskualdean eta Gipuzkoan berriz baxuagoa, %8,3koa da.</a:t>
            </a:r>
          </a:p>
          <a:p>
            <a:pPr marL="171450" lvl="0" indent="-171450">
              <a:buClr>
                <a:srgbClr val="BD4013"/>
              </a:buClr>
              <a:buFont typeface="Century Gothic" panose="020B0502020202020204" pitchFamily="34" charset="0"/>
              <a:buChar char="►"/>
            </a:pPr>
            <a:endParaRPr lang="es-ES" sz="1200" dirty="0" smtClean="0"/>
          </a:p>
          <a:p>
            <a:pPr marL="171450" lvl="0" indent="-171450">
              <a:buClr>
                <a:srgbClr val="BD4013"/>
              </a:buClr>
              <a:buFont typeface="Century Gothic" panose="020B0502020202020204" pitchFamily="34" charset="0"/>
              <a:buChar char="►"/>
            </a:pPr>
            <a:r>
              <a:rPr lang="eu-ES" sz="1200" dirty="0" smtClean="0"/>
              <a:t>Azken bi urteetan, pobrezia egoeran eta ongizate erreala faltan duten pertsonen %  nahiko hazi da.</a:t>
            </a:r>
          </a:p>
        </p:txBody>
      </p:sp>
      <p:grpSp>
        <p:nvGrpSpPr>
          <p:cNvPr id="3" name="2 Grupo"/>
          <p:cNvGrpSpPr/>
          <p:nvPr/>
        </p:nvGrpSpPr>
        <p:grpSpPr>
          <a:xfrm>
            <a:off x="4515273" y="4545274"/>
            <a:ext cx="5623434" cy="1630608"/>
            <a:chOff x="4515273" y="2518001"/>
            <a:chExt cx="5623434" cy="1630608"/>
          </a:xfrm>
        </p:grpSpPr>
        <p:grpSp>
          <p:nvGrpSpPr>
            <p:cNvPr id="23" name="22 Grupo"/>
            <p:cNvGrpSpPr/>
            <p:nvPr/>
          </p:nvGrpSpPr>
          <p:grpSpPr>
            <a:xfrm>
              <a:off x="4580343" y="2518001"/>
              <a:ext cx="5558364" cy="1630608"/>
              <a:chOff x="4507507" y="2607852"/>
              <a:chExt cx="5558364" cy="1630608"/>
            </a:xfrm>
          </p:grpSpPr>
          <p:sp>
            <p:nvSpPr>
              <p:cNvPr id="24" name="AutoShape 5"/>
              <p:cNvSpPr>
                <a:spLocks noChangeArrowheads="1"/>
              </p:cNvSpPr>
              <p:nvPr/>
            </p:nvSpPr>
            <p:spPr bwMode="auto">
              <a:xfrm>
                <a:off x="4684279" y="2607852"/>
                <a:ext cx="5334960"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Pobrezia</a:t>
                </a:r>
                <a:r>
                  <a:rPr lang="es-ES" sz="1000" b="1" dirty="0" smtClean="0"/>
                  <a:t> </a:t>
                </a:r>
                <a:r>
                  <a:rPr lang="es-ES" sz="1000" b="1" dirty="0" err="1" smtClean="0"/>
                  <a:t>egoeren</a:t>
                </a:r>
                <a:r>
                  <a:rPr lang="es-ES" sz="1000" b="1" dirty="0" smtClean="0"/>
                  <a:t> </a:t>
                </a:r>
                <a:r>
                  <a:rPr lang="es-ES" sz="1000" b="1" dirty="0" err="1" smtClean="0"/>
                  <a:t>eboluzioa</a:t>
                </a:r>
                <a:r>
                  <a:rPr lang="es-ES" sz="1000" b="1" dirty="0"/>
                  <a:t> </a:t>
                </a:r>
                <a:r>
                  <a:rPr lang="es-ES" sz="1000" b="1" dirty="0" err="1" smtClean="0"/>
                  <a:t>Debabarrena</a:t>
                </a:r>
                <a:r>
                  <a:rPr lang="es-ES" sz="1000" b="1" dirty="0" smtClean="0"/>
                  <a:t> </a:t>
                </a:r>
                <a:r>
                  <a:rPr lang="es-ES" sz="1000" b="1" dirty="0"/>
                  <a:t>(%), 2012-2016</a:t>
                </a:r>
                <a:endParaRPr lang="es-ES" sz="500" b="1" kern="700" dirty="0">
                  <a:latin typeface="Arial" panose="020B0604020202020204" pitchFamily="34" charset="0"/>
                </a:endParaRPr>
              </a:p>
            </p:txBody>
          </p:sp>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507" y="3026389"/>
                <a:ext cx="5121275"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5"/>
              <p:cNvSpPr>
                <a:spLocks noChangeArrowheads="1"/>
              </p:cNvSpPr>
              <p:nvPr/>
            </p:nvSpPr>
            <p:spPr bwMode="auto">
              <a:xfrm>
                <a:off x="4762699" y="3950595"/>
                <a:ext cx="530317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Eustat</a:t>
                </a:r>
                <a:endParaRPr lang="es-ES" sz="300" kern="700" dirty="0">
                  <a:latin typeface="Arial" panose="020B0604020202020204" pitchFamily="34" charset="0"/>
                </a:endParaRPr>
              </a:p>
            </p:txBody>
          </p:sp>
        </p:grpSp>
        <p:sp>
          <p:nvSpPr>
            <p:cNvPr id="32" name="AutoShape 5"/>
            <p:cNvSpPr>
              <a:spLocks noChangeArrowheads="1"/>
            </p:cNvSpPr>
            <p:nvPr/>
          </p:nvSpPr>
          <p:spPr bwMode="auto">
            <a:xfrm>
              <a:off x="4515273" y="2523284"/>
              <a:ext cx="5253918" cy="1537874"/>
            </a:xfrm>
            <a:prstGeom prst="foldedCorner">
              <a:avLst>
                <a:gd name="adj" fmla="val 0"/>
              </a:avLst>
            </a:prstGeom>
            <a:noFill/>
            <a:ln w="9525">
              <a:solidFill>
                <a:srgbClr val="7992A1"/>
              </a:solidFill>
              <a:round/>
              <a:headEnd/>
              <a:tailEnd/>
            </a:ln>
            <a:effectLst/>
            <a:extLst>
              <a:ext uri="{AF507438-7753-43E0-B8FC-AC1667EBCBE1}">
                <a14:hiddenEffects xmlns:a14="http://schemas.microsoft.com/office/drawing/2010/main">
                  <a:effectLst>
                    <a:outerShdw dist="17961" dir="2700000" algn="ctr" rotWithShape="0">
                      <a:srgbClr val="495861"/>
                    </a:outerShdw>
                  </a:effectLst>
                </a14:hiddenEffects>
              </a:ext>
            </a:extLst>
          </p:spPr>
          <p:txBody>
            <a:bodyPr wrap="square"/>
            <a:lstStyle/>
            <a:p>
              <a:pPr lvl="0">
                <a:buClr>
                  <a:srgbClr val="BD4013"/>
                </a:buClr>
              </a:pPr>
              <a:endParaRPr lang="es-ES" sz="1000" kern="700" dirty="0">
                <a:latin typeface="Arial" panose="020B0604020202020204" pitchFamily="34" charset="0"/>
              </a:endParaRPr>
            </a:p>
          </p:txBody>
        </p:sp>
      </p:grpSp>
      <p:grpSp>
        <p:nvGrpSpPr>
          <p:cNvPr id="2" name="1 Grupo"/>
          <p:cNvGrpSpPr/>
          <p:nvPr/>
        </p:nvGrpSpPr>
        <p:grpSpPr>
          <a:xfrm>
            <a:off x="4503786" y="2418509"/>
            <a:ext cx="5475124" cy="2065381"/>
            <a:chOff x="4657499" y="4153396"/>
            <a:chExt cx="5475124" cy="2065381"/>
          </a:xfrm>
        </p:grpSpPr>
        <p:sp>
          <p:nvSpPr>
            <p:cNvPr id="34" name="AutoShape 5"/>
            <p:cNvSpPr>
              <a:spLocks noChangeArrowheads="1"/>
            </p:cNvSpPr>
            <p:nvPr/>
          </p:nvSpPr>
          <p:spPr bwMode="auto">
            <a:xfrm>
              <a:off x="4657499" y="4169411"/>
              <a:ext cx="5267569" cy="2049366"/>
            </a:xfrm>
            <a:prstGeom prst="foldedCorner">
              <a:avLst>
                <a:gd name="adj" fmla="val 0"/>
              </a:avLst>
            </a:prstGeom>
            <a:noFill/>
            <a:ln w="9525">
              <a:solidFill>
                <a:srgbClr val="7992A1"/>
              </a:solidFill>
              <a:round/>
              <a:headEnd/>
              <a:tailEnd/>
            </a:ln>
            <a:effectLst/>
            <a:extLst>
              <a:ext uri="{AF507438-7753-43E0-B8FC-AC1667EBCBE1}">
                <a14:hiddenEffects xmlns:a14="http://schemas.microsoft.com/office/drawing/2010/main">
                  <a:effectLst>
                    <a:outerShdw dist="17961" dir="2700000" algn="ctr" rotWithShape="0">
                      <a:srgbClr val="495861"/>
                    </a:outerShdw>
                  </a:effectLst>
                </a14:hiddenEffects>
              </a:ext>
            </a:extLst>
          </p:spPr>
          <p:txBody>
            <a:bodyPr wrap="square"/>
            <a:lstStyle/>
            <a:p>
              <a:pPr lvl="0">
                <a:buClr>
                  <a:srgbClr val="BD4013"/>
                </a:buClr>
              </a:pPr>
              <a:endParaRPr lang="es-ES" sz="1000" kern="700" dirty="0">
                <a:latin typeface="Arial" panose="020B0604020202020204" pitchFamily="34" charset="0"/>
              </a:endParaRPr>
            </a:p>
          </p:txBody>
        </p:sp>
        <p:sp>
          <p:nvSpPr>
            <p:cNvPr id="35" name="AutoShape 5"/>
            <p:cNvSpPr>
              <a:spLocks noChangeArrowheads="1"/>
            </p:cNvSpPr>
            <p:nvPr/>
          </p:nvSpPr>
          <p:spPr bwMode="auto">
            <a:xfrm>
              <a:off x="4657500" y="4153396"/>
              <a:ext cx="5366747" cy="423506"/>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Pobrezia</a:t>
              </a:r>
              <a:r>
                <a:rPr lang="es-ES" sz="1000" b="1" dirty="0" smtClean="0"/>
                <a:t> </a:t>
              </a:r>
              <a:r>
                <a:rPr lang="es-ES" sz="1000" b="1" dirty="0" err="1" smtClean="0"/>
                <a:t>egoerak</a:t>
              </a:r>
              <a:r>
                <a:rPr lang="es-ES" sz="1000" b="1" dirty="0" smtClean="0"/>
                <a:t> Deba barrena eta </a:t>
              </a:r>
              <a:r>
                <a:rPr lang="es-ES" sz="1000" b="1" dirty="0" err="1" smtClean="0"/>
                <a:t>Gipuzkoa</a:t>
              </a:r>
              <a:r>
                <a:rPr lang="es-ES" sz="1000" b="1" dirty="0" smtClean="0"/>
                <a:t> (%), </a:t>
              </a:r>
              <a:r>
                <a:rPr lang="es-ES" sz="1000" b="1" dirty="0"/>
                <a:t>2016</a:t>
              </a:r>
              <a:endParaRPr lang="es-ES" sz="500" b="1" kern="700" dirty="0">
                <a:latin typeface="Arial" panose="020B0604020202020204" pitchFamily="34" charset="0"/>
              </a:endParaRPr>
            </a:p>
          </p:txBody>
        </p:sp>
        <p:sp>
          <p:nvSpPr>
            <p:cNvPr id="36" name="AutoShape 5"/>
            <p:cNvSpPr>
              <a:spLocks noChangeArrowheads="1"/>
            </p:cNvSpPr>
            <p:nvPr/>
          </p:nvSpPr>
          <p:spPr bwMode="auto">
            <a:xfrm>
              <a:off x="4829451" y="5949409"/>
              <a:ext cx="5303172"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Eustat</a:t>
              </a:r>
              <a:endParaRPr lang="es-ES" sz="300" kern="700" dirty="0">
                <a:latin typeface="Arial" panose="020B0604020202020204" pitchFamily="34" charset="0"/>
              </a:endParaRPr>
            </a:p>
          </p:txBody>
        </p:sp>
      </p:grpSp>
      <p:sp>
        <p:nvSpPr>
          <p:cNvPr id="28" name="27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3" name="4 Marcador de contenido"/>
          <p:cNvSpPr txBox="1">
            <a:spLocks/>
          </p:cNvSpPr>
          <p:nvPr/>
        </p:nvSpPr>
        <p:spPr>
          <a:xfrm>
            <a:off x="5192726" y="4985089"/>
            <a:ext cx="1027099" cy="307777"/>
          </a:xfrm>
          <a:prstGeom prst="rect">
            <a:avLst/>
          </a:prstGeom>
          <a:solidFill>
            <a:srgbClr val="5E8696"/>
          </a:solidFill>
        </p:spPr>
        <p:txBody>
          <a:bodyPr wrap="square" rtlCol="0">
            <a:spAutoFit/>
          </a:bodyPr>
          <a:lstStyle>
            <a:lvl1pPr marL="327025" indent="-327025" algn="l" defTabSz="871538" rtl="0" fontAlgn="base">
              <a:spcBef>
                <a:spcPct val="20000"/>
              </a:spcBef>
              <a:spcAft>
                <a:spcPct val="0"/>
              </a:spcAft>
              <a:buFont typeface="Arial" charset="0"/>
              <a:buChar char="•"/>
              <a:defRPr sz="1500" b="1" kern="1200">
                <a:solidFill>
                  <a:srgbClr val="34302E"/>
                </a:solidFill>
                <a:latin typeface="Arial" panose="020B0604020202020204" pitchFamily="34" charset="0"/>
                <a:ea typeface="+mn-ea"/>
                <a:cs typeface="+mn-cs"/>
              </a:defRPr>
            </a:lvl1pPr>
            <a:lvl2pPr marL="708025" indent="-271463" algn="l" defTabSz="871538" rtl="0" fontAlgn="base">
              <a:spcBef>
                <a:spcPct val="20000"/>
              </a:spcBef>
              <a:spcAft>
                <a:spcPct val="0"/>
              </a:spcAft>
              <a:buFont typeface="Arial" charset="0"/>
              <a:buChar char="–"/>
              <a:defRPr sz="1300" kern="1200">
                <a:solidFill>
                  <a:srgbClr val="34302E"/>
                </a:solidFill>
                <a:latin typeface="Arial" panose="020B0604020202020204" pitchFamily="34" charset="0"/>
                <a:ea typeface="+mn-ea"/>
                <a:cs typeface="+mn-cs"/>
              </a:defRPr>
            </a:lvl2pPr>
            <a:lvl3pPr marL="1090613" indent="-217488" algn="l" defTabSz="871538" rtl="0" fontAlgn="base">
              <a:spcBef>
                <a:spcPct val="20000"/>
              </a:spcBef>
              <a:spcAft>
                <a:spcPct val="0"/>
              </a:spcAft>
              <a:buFont typeface="Arial" charset="0"/>
              <a:buChar char="•"/>
              <a:defRPr sz="1100" kern="1200">
                <a:solidFill>
                  <a:srgbClr val="34302E"/>
                </a:solidFill>
                <a:latin typeface="Arial" panose="020B0604020202020204" pitchFamily="34" charset="0"/>
                <a:ea typeface="+mn-ea"/>
                <a:cs typeface="+mn-cs"/>
              </a:defRPr>
            </a:lvl3pPr>
            <a:lvl4pPr marL="1527175" indent="-217488" algn="l" defTabSz="871538" rtl="0" fontAlgn="base">
              <a:spcBef>
                <a:spcPct val="20000"/>
              </a:spcBef>
              <a:spcAft>
                <a:spcPct val="0"/>
              </a:spcAft>
              <a:buFont typeface="Arial" charset="0"/>
              <a:buChar char="–"/>
              <a:defRPr sz="1000" kern="1200">
                <a:solidFill>
                  <a:srgbClr val="34302E"/>
                </a:solidFill>
                <a:latin typeface="Arial" panose="020B0604020202020204" pitchFamily="34" charset="0"/>
                <a:ea typeface="+mn-ea"/>
                <a:cs typeface="+mn-cs"/>
              </a:defRPr>
            </a:lvl4pPr>
            <a:lvl5pPr marL="1962150" indent="-217488" algn="l" defTabSz="871538" rtl="0" fontAlgn="base">
              <a:spcBef>
                <a:spcPct val="20000"/>
              </a:spcBef>
              <a:spcAft>
                <a:spcPct val="0"/>
              </a:spcAft>
              <a:buFont typeface="Arial" charset="0"/>
              <a:buChar char="»"/>
              <a:defRPr sz="900" kern="1200">
                <a:solidFill>
                  <a:srgbClr val="34302E"/>
                </a:solidFill>
                <a:latin typeface="Arial" panose="020B0604020202020204" pitchFamily="34" charset="0"/>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charset="0"/>
              <a:buNone/>
            </a:pPr>
            <a:r>
              <a:rPr lang="es-ES" sz="700" dirty="0" err="1" smtClean="0">
                <a:solidFill>
                  <a:schemeClr val="bg1"/>
                </a:solidFill>
                <a:latin typeface="Century Gothic" panose="020B0502020202020204" pitchFamily="34" charset="0"/>
              </a:rPr>
              <a:t>Mantentzen</a:t>
            </a:r>
            <a:r>
              <a:rPr lang="es-ES" sz="700" dirty="0" smtClean="0">
                <a:solidFill>
                  <a:schemeClr val="bg1"/>
                </a:solidFill>
                <a:latin typeface="Century Gothic" panose="020B0502020202020204" pitchFamily="34" charset="0"/>
              </a:rPr>
              <a:t> den </a:t>
            </a:r>
            <a:r>
              <a:rPr lang="es-ES" sz="700" dirty="0" err="1" smtClean="0">
                <a:solidFill>
                  <a:schemeClr val="bg1"/>
                </a:solidFill>
                <a:latin typeface="Century Gothic" panose="020B0502020202020204" pitchFamily="34" charset="0"/>
              </a:rPr>
              <a:t>Pobrezia</a:t>
            </a:r>
            <a:r>
              <a:rPr lang="es-ES" sz="700" dirty="0" smtClean="0">
                <a:solidFill>
                  <a:schemeClr val="bg1"/>
                </a:solidFill>
                <a:latin typeface="Century Gothic" panose="020B0502020202020204" pitchFamily="34" charset="0"/>
              </a:rPr>
              <a:t> </a:t>
            </a:r>
            <a:endParaRPr lang="eu-ES" sz="700" dirty="0">
              <a:solidFill>
                <a:schemeClr val="bg1"/>
              </a:solidFill>
              <a:latin typeface="Century Gothic" panose="020B0502020202020204" pitchFamily="34" charset="0"/>
            </a:endParaRPr>
          </a:p>
        </p:txBody>
      </p:sp>
      <p:sp>
        <p:nvSpPr>
          <p:cNvPr id="44" name="4 Marcador de contenido"/>
          <p:cNvSpPr txBox="1">
            <a:spLocks/>
          </p:cNvSpPr>
          <p:nvPr/>
        </p:nvSpPr>
        <p:spPr>
          <a:xfrm>
            <a:off x="6397674" y="4966683"/>
            <a:ext cx="1003251" cy="307777"/>
          </a:xfrm>
          <a:prstGeom prst="rect">
            <a:avLst/>
          </a:prstGeom>
          <a:solidFill>
            <a:srgbClr val="5E8696"/>
          </a:solidFill>
        </p:spPr>
        <p:txBody>
          <a:bodyPr wrap="square" rtlCol="0">
            <a:spAutoFit/>
          </a:bodyPr>
          <a:lstStyle>
            <a:lvl1pPr marL="327025" indent="-327025" algn="l" defTabSz="871538" rtl="0" fontAlgn="base">
              <a:spcBef>
                <a:spcPct val="20000"/>
              </a:spcBef>
              <a:spcAft>
                <a:spcPct val="0"/>
              </a:spcAft>
              <a:buFont typeface="Arial" charset="0"/>
              <a:buChar char="•"/>
              <a:defRPr sz="1500" b="1" kern="1200">
                <a:solidFill>
                  <a:srgbClr val="34302E"/>
                </a:solidFill>
                <a:latin typeface="Arial" panose="020B0604020202020204" pitchFamily="34" charset="0"/>
                <a:ea typeface="+mn-ea"/>
                <a:cs typeface="+mn-cs"/>
              </a:defRPr>
            </a:lvl1pPr>
            <a:lvl2pPr marL="708025" indent="-271463" algn="l" defTabSz="871538" rtl="0" fontAlgn="base">
              <a:spcBef>
                <a:spcPct val="20000"/>
              </a:spcBef>
              <a:spcAft>
                <a:spcPct val="0"/>
              </a:spcAft>
              <a:buFont typeface="Arial" charset="0"/>
              <a:buChar char="–"/>
              <a:defRPr sz="1300" kern="1200">
                <a:solidFill>
                  <a:srgbClr val="34302E"/>
                </a:solidFill>
                <a:latin typeface="Arial" panose="020B0604020202020204" pitchFamily="34" charset="0"/>
                <a:ea typeface="+mn-ea"/>
                <a:cs typeface="+mn-cs"/>
              </a:defRPr>
            </a:lvl2pPr>
            <a:lvl3pPr marL="1090613" indent="-217488" algn="l" defTabSz="871538" rtl="0" fontAlgn="base">
              <a:spcBef>
                <a:spcPct val="20000"/>
              </a:spcBef>
              <a:spcAft>
                <a:spcPct val="0"/>
              </a:spcAft>
              <a:buFont typeface="Arial" charset="0"/>
              <a:buChar char="•"/>
              <a:defRPr sz="1100" kern="1200">
                <a:solidFill>
                  <a:srgbClr val="34302E"/>
                </a:solidFill>
                <a:latin typeface="Arial" panose="020B0604020202020204" pitchFamily="34" charset="0"/>
                <a:ea typeface="+mn-ea"/>
                <a:cs typeface="+mn-cs"/>
              </a:defRPr>
            </a:lvl3pPr>
            <a:lvl4pPr marL="1527175" indent="-217488" algn="l" defTabSz="871538" rtl="0" fontAlgn="base">
              <a:spcBef>
                <a:spcPct val="20000"/>
              </a:spcBef>
              <a:spcAft>
                <a:spcPct val="0"/>
              </a:spcAft>
              <a:buFont typeface="Arial" charset="0"/>
              <a:buChar char="–"/>
              <a:defRPr sz="1000" kern="1200">
                <a:solidFill>
                  <a:srgbClr val="34302E"/>
                </a:solidFill>
                <a:latin typeface="Arial" panose="020B0604020202020204" pitchFamily="34" charset="0"/>
                <a:ea typeface="+mn-ea"/>
                <a:cs typeface="+mn-cs"/>
              </a:defRPr>
            </a:lvl4pPr>
            <a:lvl5pPr marL="1962150" indent="-217488" algn="l" defTabSz="871538" rtl="0" fontAlgn="base">
              <a:spcBef>
                <a:spcPct val="20000"/>
              </a:spcBef>
              <a:spcAft>
                <a:spcPct val="0"/>
              </a:spcAft>
              <a:buFont typeface="Arial" charset="0"/>
              <a:buChar char="»"/>
              <a:defRPr sz="900" kern="1200">
                <a:solidFill>
                  <a:srgbClr val="34302E"/>
                </a:solidFill>
                <a:latin typeface="Arial" panose="020B0604020202020204" pitchFamily="34" charset="0"/>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charset="0"/>
              <a:buNone/>
            </a:pPr>
            <a:r>
              <a:rPr lang="es-ES" sz="700" dirty="0" err="1" smtClean="0">
                <a:solidFill>
                  <a:schemeClr val="bg1"/>
                </a:solidFill>
                <a:latin typeface="Century Gothic" panose="020B0502020202020204" pitchFamily="34" charset="0"/>
              </a:rPr>
              <a:t>Pilatzen</a:t>
            </a:r>
            <a:r>
              <a:rPr lang="es-ES" sz="700" dirty="0" smtClean="0">
                <a:solidFill>
                  <a:schemeClr val="bg1"/>
                </a:solidFill>
                <a:latin typeface="Century Gothic" panose="020B0502020202020204" pitchFamily="34" charset="0"/>
              </a:rPr>
              <a:t> den </a:t>
            </a:r>
            <a:r>
              <a:rPr lang="es-ES" sz="700" dirty="0" err="1" smtClean="0">
                <a:solidFill>
                  <a:schemeClr val="bg1"/>
                </a:solidFill>
                <a:latin typeface="Century Gothic" panose="020B0502020202020204" pitchFamily="34" charset="0"/>
              </a:rPr>
              <a:t>Pobrezia</a:t>
            </a:r>
            <a:endParaRPr lang="eu-ES" sz="700" dirty="0">
              <a:solidFill>
                <a:schemeClr val="bg1"/>
              </a:solidFill>
              <a:latin typeface="Century Gothic" panose="020B0502020202020204" pitchFamily="34" charset="0"/>
            </a:endParaRPr>
          </a:p>
        </p:txBody>
      </p:sp>
      <p:sp>
        <p:nvSpPr>
          <p:cNvPr id="45" name="4 Marcador de contenido"/>
          <p:cNvSpPr txBox="1">
            <a:spLocks/>
          </p:cNvSpPr>
          <p:nvPr/>
        </p:nvSpPr>
        <p:spPr>
          <a:xfrm>
            <a:off x="7525221" y="4970285"/>
            <a:ext cx="693081" cy="307777"/>
          </a:xfrm>
          <a:prstGeom prst="rect">
            <a:avLst/>
          </a:prstGeom>
          <a:solidFill>
            <a:srgbClr val="5E8696"/>
          </a:solidFill>
        </p:spPr>
        <p:txBody>
          <a:bodyPr wrap="square" rtlCol="0">
            <a:spAutoFit/>
          </a:bodyPr>
          <a:lstStyle>
            <a:lvl1pPr marL="327025" indent="-327025" algn="l" defTabSz="871538" rtl="0" fontAlgn="base">
              <a:spcBef>
                <a:spcPct val="20000"/>
              </a:spcBef>
              <a:spcAft>
                <a:spcPct val="0"/>
              </a:spcAft>
              <a:buFont typeface="Arial" charset="0"/>
              <a:buChar char="•"/>
              <a:defRPr sz="1500" b="1" kern="1200">
                <a:solidFill>
                  <a:srgbClr val="34302E"/>
                </a:solidFill>
                <a:latin typeface="Arial" panose="020B0604020202020204" pitchFamily="34" charset="0"/>
                <a:ea typeface="+mn-ea"/>
                <a:cs typeface="+mn-cs"/>
              </a:defRPr>
            </a:lvl1pPr>
            <a:lvl2pPr marL="708025" indent="-271463" algn="l" defTabSz="871538" rtl="0" fontAlgn="base">
              <a:spcBef>
                <a:spcPct val="20000"/>
              </a:spcBef>
              <a:spcAft>
                <a:spcPct val="0"/>
              </a:spcAft>
              <a:buFont typeface="Arial" charset="0"/>
              <a:buChar char="–"/>
              <a:defRPr sz="1300" kern="1200">
                <a:solidFill>
                  <a:srgbClr val="34302E"/>
                </a:solidFill>
                <a:latin typeface="Arial" panose="020B0604020202020204" pitchFamily="34" charset="0"/>
                <a:ea typeface="+mn-ea"/>
                <a:cs typeface="+mn-cs"/>
              </a:defRPr>
            </a:lvl2pPr>
            <a:lvl3pPr marL="1090613" indent="-217488" algn="l" defTabSz="871538" rtl="0" fontAlgn="base">
              <a:spcBef>
                <a:spcPct val="20000"/>
              </a:spcBef>
              <a:spcAft>
                <a:spcPct val="0"/>
              </a:spcAft>
              <a:buFont typeface="Arial" charset="0"/>
              <a:buChar char="•"/>
              <a:defRPr sz="1100" kern="1200">
                <a:solidFill>
                  <a:srgbClr val="34302E"/>
                </a:solidFill>
                <a:latin typeface="Arial" panose="020B0604020202020204" pitchFamily="34" charset="0"/>
                <a:ea typeface="+mn-ea"/>
                <a:cs typeface="+mn-cs"/>
              </a:defRPr>
            </a:lvl3pPr>
            <a:lvl4pPr marL="1527175" indent="-217488" algn="l" defTabSz="871538" rtl="0" fontAlgn="base">
              <a:spcBef>
                <a:spcPct val="20000"/>
              </a:spcBef>
              <a:spcAft>
                <a:spcPct val="0"/>
              </a:spcAft>
              <a:buFont typeface="Arial" charset="0"/>
              <a:buChar char="–"/>
              <a:defRPr sz="1000" kern="1200">
                <a:solidFill>
                  <a:srgbClr val="34302E"/>
                </a:solidFill>
                <a:latin typeface="Arial" panose="020B0604020202020204" pitchFamily="34" charset="0"/>
                <a:ea typeface="+mn-ea"/>
                <a:cs typeface="+mn-cs"/>
              </a:defRPr>
            </a:lvl4pPr>
            <a:lvl5pPr marL="1962150" indent="-217488" algn="l" defTabSz="871538" rtl="0" fontAlgn="base">
              <a:spcBef>
                <a:spcPct val="20000"/>
              </a:spcBef>
              <a:spcAft>
                <a:spcPct val="0"/>
              </a:spcAft>
              <a:buFont typeface="Arial" charset="0"/>
              <a:buChar char="»"/>
              <a:defRPr sz="900" kern="1200">
                <a:solidFill>
                  <a:srgbClr val="34302E"/>
                </a:solidFill>
                <a:latin typeface="Arial" panose="020B0604020202020204" pitchFamily="34" charset="0"/>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charset="0"/>
              <a:buNone/>
            </a:pPr>
            <a:r>
              <a:rPr lang="es-ES" sz="700" dirty="0" err="1" smtClean="0">
                <a:solidFill>
                  <a:schemeClr val="bg1"/>
                </a:solidFill>
                <a:latin typeface="Century Gothic" panose="020B0502020202020204" pitchFamily="34" charset="0"/>
              </a:rPr>
              <a:t>Pobrezia</a:t>
            </a:r>
            <a:r>
              <a:rPr lang="es-ES" sz="700" dirty="0" smtClean="0">
                <a:solidFill>
                  <a:schemeClr val="bg1"/>
                </a:solidFill>
                <a:latin typeface="Century Gothic" panose="020B0502020202020204" pitchFamily="34" charset="0"/>
              </a:rPr>
              <a:t> </a:t>
            </a:r>
            <a:r>
              <a:rPr lang="es-ES" sz="700" dirty="0" err="1" smtClean="0">
                <a:solidFill>
                  <a:schemeClr val="bg1"/>
                </a:solidFill>
                <a:latin typeface="Century Gothic" panose="020B0502020202020204" pitchFamily="34" charset="0"/>
              </a:rPr>
              <a:t>erreala</a:t>
            </a:r>
            <a:endParaRPr lang="eu-ES" sz="700" dirty="0">
              <a:solidFill>
                <a:schemeClr val="bg1"/>
              </a:solidFill>
              <a:latin typeface="Century Gothic" panose="020B0502020202020204" pitchFamily="34" charset="0"/>
            </a:endParaRPr>
          </a:p>
        </p:txBody>
      </p:sp>
      <p:sp>
        <p:nvSpPr>
          <p:cNvPr id="46" name="4 Marcador de contenido"/>
          <p:cNvSpPr txBox="1">
            <a:spLocks/>
          </p:cNvSpPr>
          <p:nvPr/>
        </p:nvSpPr>
        <p:spPr>
          <a:xfrm>
            <a:off x="8421201" y="4959762"/>
            <a:ext cx="1178565" cy="307777"/>
          </a:xfrm>
          <a:prstGeom prst="rect">
            <a:avLst/>
          </a:prstGeom>
          <a:solidFill>
            <a:srgbClr val="5E8696"/>
          </a:solidFill>
        </p:spPr>
        <p:txBody>
          <a:bodyPr wrap="square" rtlCol="0">
            <a:spAutoFit/>
          </a:bodyPr>
          <a:lstStyle>
            <a:lvl1pPr marL="327025" indent="-327025" algn="l" defTabSz="871538" rtl="0" fontAlgn="base">
              <a:spcBef>
                <a:spcPct val="20000"/>
              </a:spcBef>
              <a:spcAft>
                <a:spcPct val="0"/>
              </a:spcAft>
              <a:buFont typeface="Arial" charset="0"/>
              <a:buChar char="•"/>
              <a:defRPr sz="1500" b="1" kern="1200">
                <a:solidFill>
                  <a:srgbClr val="34302E"/>
                </a:solidFill>
                <a:latin typeface="Arial" panose="020B0604020202020204" pitchFamily="34" charset="0"/>
                <a:ea typeface="+mn-ea"/>
                <a:cs typeface="+mn-cs"/>
              </a:defRPr>
            </a:lvl1pPr>
            <a:lvl2pPr marL="708025" indent="-271463" algn="l" defTabSz="871538" rtl="0" fontAlgn="base">
              <a:spcBef>
                <a:spcPct val="20000"/>
              </a:spcBef>
              <a:spcAft>
                <a:spcPct val="0"/>
              </a:spcAft>
              <a:buFont typeface="Arial" charset="0"/>
              <a:buChar char="–"/>
              <a:defRPr sz="1300" kern="1200">
                <a:solidFill>
                  <a:srgbClr val="34302E"/>
                </a:solidFill>
                <a:latin typeface="Arial" panose="020B0604020202020204" pitchFamily="34" charset="0"/>
                <a:ea typeface="+mn-ea"/>
                <a:cs typeface="+mn-cs"/>
              </a:defRPr>
            </a:lvl2pPr>
            <a:lvl3pPr marL="1090613" indent="-217488" algn="l" defTabSz="871538" rtl="0" fontAlgn="base">
              <a:spcBef>
                <a:spcPct val="20000"/>
              </a:spcBef>
              <a:spcAft>
                <a:spcPct val="0"/>
              </a:spcAft>
              <a:buFont typeface="Arial" charset="0"/>
              <a:buChar char="•"/>
              <a:defRPr sz="1100" kern="1200">
                <a:solidFill>
                  <a:srgbClr val="34302E"/>
                </a:solidFill>
                <a:latin typeface="Arial" panose="020B0604020202020204" pitchFamily="34" charset="0"/>
                <a:ea typeface="+mn-ea"/>
                <a:cs typeface="+mn-cs"/>
              </a:defRPr>
            </a:lvl3pPr>
            <a:lvl4pPr marL="1527175" indent="-217488" algn="l" defTabSz="871538" rtl="0" fontAlgn="base">
              <a:spcBef>
                <a:spcPct val="20000"/>
              </a:spcBef>
              <a:spcAft>
                <a:spcPct val="0"/>
              </a:spcAft>
              <a:buFont typeface="Arial" charset="0"/>
              <a:buChar char="–"/>
              <a:defRPr sz="1000" kern="1200">
                <a:solidFill>
                  <a:srgbClr val="34302E"/>
                </a:solidFill>
                <a:latin typeface="Arial" panose="020B0604020202020204" pitchFamily="34" charset="0"/>
                <a:ea typeface="+mn-ea"/>
                <a:cs typeface="+mn-cs"/>
              </a:defRPr>
            </a:lvl4pPr>
            <a:lvl5pPr marL="1962150" indent="-217488" algn="l" defTabSz="871538" rtl="0" fontAlgn="base">
              <a:spcBef>
                <a:spcPct val="20000"/>
              </a:spcBef>
              <a:spcAft>
                <a:spcPct val="0"/>
              </a:spcAft>
              <a:buFont typeface="Arial" charset="0"/>
              <a:buChar char="»"/>
              <a:defRPr sz="900" kern="1200">
                <a:solidFill>
                  <a:srgbClr val="34302E"/>
                </a:solidFill>
                <a:latin typeface="Arial" panose="020B0604020202020204" pitchFamily="34" charset="0"/>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charset="0"/>
              <a:buNone/>
            </a:pPr>
            <a:r>
              <a:rPr lang="es-ES" sz="700" dirty="0" err="1" smtClean="0">
                <a:solidFill>
                  <a:schemeClr val="bg1"/>
                </a:solidFill>
                <a:latin typeface="Century Gothic" panose="020B0502020202020204" pitchFamily="34" charset="0"/>
              </a:rPr>
              <a:t>Ongizate</a:t>
            </a:r>
            <a:r>
              <a:rPr lang="es-ES" sz="700" dirty="0" smtClean="0">
                <a:solidFill>
                  <a:schemeClr val="bg1"/>
                </a:solidFill>
                <a:latin typeface="Century Gothic" panose="020B0502020202020204" pitchFamily="34" charset="0"/>
              </a:rPr>
              <a:t> </a:t>
            </a:r>
            <a:r>
              <a:rPr lang="es-ES" sz="700" dirty="0" err="1" smtClean="0">
                <a:solidFill>
                  <a:schemeClr val="bg1"/>
                </a:solidFill>
                <a:latin typeface="Century Gothic" panose="020B0502020202020204" pitchFamily="34" charset="0"/>
              </a:rPr>
              <a:t>errealaren</a:t>
            </a:r>
            <a:r>
              <a:rPr lang="es-ES" sz="700" dirty="0" smtClean="0">
                <a:solidFill>
                  <a:schemeClr val="bg1"/>
                </a:solidFill>
                <a:latin typeface="Century Gothic" panose="020B0502020202020204" pitchFamily="34" charset="0"/>
              </a:rPr>
              <a:t>  falta</a:t>
            </a:r>
            <a:endParaRPr lang="eu-ES" sz="700" dirty="0">
              <a:solidFill>
                <a:schemeClr val="bg1"/>
              </a:solidFill>
              <a:latin typeface="Century Gothic" panose="020B0502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553" y="2682242"/>
            <a:ext cx="4748585" cy="173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685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28</a:t>
            </a:fld>
            <a:endParaRPr lang="es-ES" altLang="es-ES" dirty="0" smtClean="0"/>
          </a:p>
        </p:txBody>
      </p:sp>
      <p:sp>
        <p:nvSpPr>
          <p:cNvPr id="37" name="36 CuadroTexto"/>
          <p:cNvSpPr txBox="1"/>
          <p:nvPr/>
        </p:nvSpPr>
        <p:spPr>
          <a:xfrm>
            <a:off x="992346" y="1404093"/>
            <a:ext cx="956937" cy="415498"/>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 </a:t>
            </a:r>
            <a:endParaRPr lang="es-ES_tradnl" sz="1050" b="1" dirty="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RENTA PERSONAL CLARAMENTE INFERIOR EN LAS MUJERES QUE EN LOS </a:t>
            </a:r>
            <a:r>
              <a:rPr lang="es-ES" dirty="0" smtClean="0"/>
              <a:t>HOMBRES Y </a:t>
            </a:r>
            <a:r>
              <a:rPr lang="es-ES" dirty="0" smtClean="0"/>
              <a:t>LIGERAMENTE INFERIOR EN AMBOS CASOS EN COMPARACIÓN CON GIPUZKOA Y LA CAE. </a:t>
            </a:r>
            <a:endParaRPr lang="es-ES" dirty="0"/>
          </a:p>
        </p:txBody>
      </p:sp>
      <p:sp>
        <p:nvSpPr>
          <p:cNvPr id="22" name="AutoShape 5"/>
          <p:cNvSpPr>
            <a:spLocks noChangeArrowheads="1"/>
          </p:cNvSpPr>
          <p:nvPr/>
        </p:nvSpPr>
        <p:spPr bwMode="auto">
          <a:xfrm>
            <a:off x="1105188" y="2703180"/>
            <a:ext cx="4494598" cy="142369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1050" dirty="0" smtClean="0"/>
              <a:t>En 2014 </a:t>
            </a:r>
            <a:r>
              <a:rPr lang="es-ES" sz="1050" dirty="0"/>
              <a:t>la renta per cápita de los hombres de Eibar se situaba en los 24.467€, la renta de las mujeres era un </a:t>
            </a:r>
            <a:r>
              <a:rPr lang="es-ES" sz="1050" dirty="0" smtClean="0"/>
              <a:t>42% </a:t>
            </a:r>
            <a:r>
              <a:rPr lang="es-ES" sz="1050" dirty="0"/>
              <a:t>menor, 14.193€. Mismo comportamiento en </a:t>
            </a:r>
            <a:r>
              <a:rPr lang="es-ES" sz="1050" dirty="0" err="1"/>
              <a:t>Gipuzkoa</a:t>
            </a:r>
            <a:r>
              <a:rPr lang="es-ES" sz="1050" dirty="0"/>
              <a:t> y en la CAE, donde la renta media de los hombres supera con creces la de las mujeres</a:t>
            </a:r>
            <a:r>
              <a:rPr lang="es-ES" sz="1050" dirty="0" smtClean="0"/>
              <a:t>.</a:t>
            </a:r>
          </a:p>
          <a:p>
            <a:pPr marL="171450" indent="-171450">
              <a:buClr>
                <a:srgbClr val="BD4013"/>
              </a:buClr>
              <a:buFont typeface="Century Gothic" panose="020B0502020202020204" pitchFamily="34" charset="0"/>
              <a:buChar char="►"/>
            </a:pPr>
            <a:endParaRPr lang="es-ES" sz="1050" dirty="0"/>
          </a:p>
          <a:p>
            <a:pPr marL="171450" indent="-171450">
              <a:buClr>
                <a:srgbClr val="BD4013"/>
              </a:buClr>
              <a:buFont typeface="Century Gothic" panose="020B0502020202020204" pitchFamily="34" charset="0"/>
              <a:buChar char="►"/>
            </a:pPr>
            <a:r>
              <a:rPr lang="es-ES" sz="1050" dirty="0" smtClean="0"/>
              <a:t>La </a:t>
            </a:r>
            <a:r>
              <a:rPr lang="es-ES" sz="1050" dirty="0"/>
              <a:t>renta media de </a:t>
            </a:r>
            <a:r>
              <a:rPr lang="es-ES" sz="1050" dirty="0" err="1"/>
              <a:t>Eibar</a:t>
            </a:r>
            <a:r>
              <a:rPr lang="es-ES" sz="1050" dirty="0"/>
              <a:t> se sitúa ligeramente por debajo de la registrada en </a:t>
            </a:r>
            <a:r>
              <a:rPr lang="es-ES" sz="1050" dirty="0" err="1"/>
              <a:t>Gipuzkoa</a:t>
            </a:r>
            <a:r>
              <a:rPr lang="es-ES" sz="1050" dirty="0"/>
              <a:t> para ambos </a:t>
            </a:r>
            <a:r>
              <a:rPr lang="es-ES" sz="1050" dirty="0" smtClean="0"/>
              <a:t>sexos. </a:t>
            </a:r>
          </a:p>
          <a:p>
            <a:pPr marL="171450" indent="-171450">
              <a:buClr>
                <a:srgbClr val="BD4013"/>
              </a:buClr>
              <a:buFont typeface="Century Gothic" panose="020B0502020202020204" pitchFamily="34" charset="0"/>
              <a:buChar char="►"/>
            </a:pPr>
            <a:endParaRPr lang="es-ES" sz="1050" dirty="0" smtClean="0"/>
          </a:p>
        </p:txBody>
      </p:sp>
      <p:grpSp>
        <p:nvGrpSpPr>
          <p:cNvPr id="2" name="1 Grupo"/>
          <p:cNvGrpSpPr/>
          <p:nvPr/>
        </p:nvGrpSpPr>
        <p:grpSpPr>
          <a:xfrm>
            <a:off x="1289566" y="4182199"/>
            <a:ext cx="3907973" cy="2057076"/>
            <a:chOff x="5908143" y="2720265"/>
            <a:chExt cx="3907973" cy="2057076"/>
          </a:xfrm>
        </p:grpSpPr>
        <p:sp>
          <p:nvSpPr>
            <p:cNvPr id="24" name="AutoShape 5"/>
            <p:cNvSpPr>
              <a:spLocks noChangeArrowheads="1"/>
            </p:cNvSpPr>
            <p:nvPr/>
          </p:nvSpPr>
          <p:spPr bwMode="auto">
            <a:xfrm>
              <a:off x="5996677" y="4489476"/>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Udalmap</a:t>
              </a:r>
              <a:endParaRPr lang="es-ES" sz="300" kern="700" dirty="0">
                <a:latin typeface="Arial" panose="020B0604020202020204" pitchFamily="34" charset="0"/>
              </a:endParaRPr>
            </a:p>
          </p:txBody>
        </p:sp>
        <p:sp>
          <p:nvSpPr>
            <p:cNvPr id="25" name="AutoShape 5"/>
            <p:cNvSpPr>
              <a:spLocks noChangeArrowheads="1"/>
            </p:cNvSpPr>
            <p:nvPr/>
          </p:nvSpPr>
          <p:spPr bwMode="auto">
            <a:xfrm>
              <a:off x="5996678" y="2740075"/>
              <a:ext cx="3819438"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Renta media de los hombres y las mujeres de </a:t>
              </a:r>
              <a:r>
                <a:rPr lang="es-ES" sz="1000" b="1" dirty="0" err="1"/>
                <a:t>Eibar</a:t>
              </a:r>
              <a:r>
                <a:rPr lang="es-ES" sz="1000" b="1" dirty="0"/>
                <a:t>, </a:t>
              </a:r>
              <a:r>
                <a:rPr lang="es-ES" sz="1000" b="1" dirty="0" err="1"/>
                <a:t>Gipuzkoa</a:t>
              </a:r>
              <a:r>
                <a:rPr lang="es-ES" sz="1000" b="1" dirty="0"/>
                <a:t> y CAE (nº), 2014</a:t>
              </a:r>
              <a:endParaRPr lang="es-ES" sz="500" b="1" kern="700" dirty="0">
                <a:latin typeface="Arial" panose="020B0604020202020204" pitchFamily="34" charset="0"/>
              </a:endParaRPr>
            </a:p>
          </p:txBody>
        </p:sp>
        <p:sp>
          <p:nvSpPr>
            <p:cNvPr id="30" name="AutoShape 5"/>
            <p:cNvSpPr>
              <a:spLocks noChangeArrowheads="1"/>
            </p:cNvSpPr>
            <p:nvPr/>
          </p:nvSpPr>
          <p:spPr bwMode="auto">
            <a:xfrm>
              <a:off x="5908143" y="2720265"/>
              <a:ext cx="3907973" cy="2025177"/>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859" y="3192663"/>
              <a:ext cx="3633076" cy="134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575" y="3377665"/>
            <a:ext cx="3825924" cy="1182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350" y="4661853"/>
            <a:ext cx="3825924" cy="118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AutoShape 5"/>
          <p:cNvSpPr>
            <a:spLocks noChangeArrowheads="1"/>
          </p:cNvSpPr>
          <p:nvPr/>
        </p:nvSpPr>
        <p:spPr bwMode="auto">
          <a:xfrm>
            <a:off x="5891639" y="2703180"/>
            <a:ext cx="3819438"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 renta personal total de las mujeres y hombres de </a:t>
            </a:r>
            <a:r>
              <a:rPr lang="es-ES" sz="1000" b="1" dirty="0" err="1"/>
              <a:t>Eibar</a:t>
            </a:r>
            <a:r>
              <a:rPr lang="es-ES" sz="1000" b="1" dirty="0"/>
              <a:t> (€) y la importancia del trabajo (%), 2011-2014</a:t>
            </a:r>
            <a:endParaRPr lang="es-ES" sz="500" b="1" kern="700" dirty="0">
              <a:latin typeface="Arial" panose="020B0604020202020204" pitchFamily="34" charset="0"/>
            </a:endParaRPr>
          </a:p>
        </p:txBody>
      </p:sp>
      <p:sp>
        <p:nvSpPr>
          <p:cNvPr id="36" name="AutoShape 5"/>
          <p:cNvSpPr>
            <a:spLocks noChangeArrowheads="1"/>
          </p:cNvSpPr>
          <p:nvPr/>
        </p:nvSpPr>
        <p:spPr bwMode="auto">
          <a:xfrm>
            <a:off x="7333346" y="3188735"/>
            <a:ext cx="888382" cy="273994"/>
          </a:xfrm>
          <a:prstGeom prst="foldedCorner">
            <a:avLst>
              <a:gd name="adj" fmla="val 0"/>
            </a:avLst>
          </a:prstGeom>
          <a:noFill/>
          <a:ln w="9525">
            <a:noFill/>
            <a:round/>
            <a:headEnd/>
            <a:tailEnd/>
          </a:ln>
          <a:effectLst/>
          <a:extLst/>
        </p:spPr>
        <p:txBody>
          <a:bodyPr wrap="square"/>
          <a:lstStyle/>
          <a:p>
            <a:pPr lvl="0">
              <a:buClr>
                <a:srgbClr val="BD4013"/>
              </a:buClr>
            </a:pPr>
            <a:r>
              <a:rPr lang="es-ES" sz="1000" dirty="0" smtClean="0"/>
              <a:t>Mujeres</a:t>
            </a:r>
            <a:endParaRPr lang="es-ES" sz="500" kern="700" dirty="0">
              <a:latin typeface="Arial" panose="020B0604020202020204" pitchFamily="34" charset="0"/>
            </a:endParaRPr>
          </a:p>
        </p:txBody>
      </p:sp>
      <p:sp>
        <p:nvSpPr>
          <p:cNvPr id="38" name="AutoShape 5"/>
          <p:cNvSpPr>
            <a:spLocks noChangeArrowheads="1"/>
          </p:cNvSpPr>
          <p:nvPr/>
        </p:nvSpPr>
        <p:spPr bwMode="auto">
          <a:xfrm>
            <a:off x="7333346" y="4472923"/>
            <a:ext cx="888382" cy="273994"/>
          </a:xfrm>
          <a:prstGeom prst="foldedCorner">
            <a:avLst>
              <a:gd name="adj" fmla="val 0"/>
            </a:avLst>
          </a:prstGeom>
          <a:noFill/>
          <a:ln w="9525">
            <a:noFill/>
            <a:round/>
            <a:headEnd/>
            <a:tailEnd/>
          </a:ln>
          <a:effectLst/>
          <a:extLst/>
        </p:spPr>
        <p:txBody>
          <a:bodyPr wrap="square"/>
          <a:lstStyle/>
          <a:p>
            <a:pPr lvl="0">
              <a:buClr>
                <a:srgbClr val="BD4013"/>
              </a:buClr>
            </a:pPr>
            <a:r>
              <a:rPr lang="es-ES" sz="1000" dirty="0" smtClean="0"/>
              <a:t>Hombres</a:t>
            </a:r>
            <a:endParaRPr lang="es-ES" sz="500" kern="700" dirty="0">
              <a:latin typeface="Arial" panose="020B0604020202020204" pitchFamily="34" charset="0"/>
            </a:endParaRPr>
          </a:p>
        </p:txBody>
      </p:sp>
      <p:sp>
        <p:nvSpPr>
          <p:cNvPr id="43" name="AutoShape 5"/>
          <p:cNvSpPr>
            <a:spLocks noChangeArrowheads="1"/>
          </p:cNvSpPr>
          <p:nvPr/>
        </p:nvSpPr>
        <p:spPr bwMode="auto">
          <a:xfrm>
            <a:off x="5864575" y="5828085"/>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Udalmap</a:t>
            </a:r>
            <a:endParaRPr lang="es-ES" sz="300" kern="700" dirty="0">
              <a:latin typeface="Arial" panose="020B0604020202020204" pitchFamily="34" charset="0"/>
            </a:endParaRPr>
          </a:p>
        </p:txBody>
      </p:sp>
      <p:sp>
        <p:nvSpPr>
          <p:cNvPr id="50" name="AutoShape 5"/>
          <p:cNvSpPr>
            <a:spLocks noChangeArrowheads="1"/>
          </p:cNvSpPr>
          <p:nvPr/>
        </p:nvSpPr>
        <p:spPr bwMode="auto">
          <a:xfrm>
            <a:off x="5716501" y="2703180"/>
            <a:ext cx="3980424" cy="3392162"/>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2" name="3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4" name="4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729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29</a:t>
            </a:fld>
            <a:endParaRPr lang="es-ES" altLang="es-ES" dirty="0" smtClean="0"/>
          </a:p>
        </p:txBody>
      </p:sp>
      <p:sp>
        <p:nvSpPr>
          <p:cNvPr id="33" name="32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EIBARKO EMAKUMEZKOEN ERRENTA PERTSONALA GIZONEZKOENA BAINO BAXUAGOA </a:t>
            </a:r>
            <a:r>
              <a:rPr lang="es-ES" dirty="0" smtClean="0"/>
              <a:t>DA, </a:t>
            </a:r>
            <a:r>
              <a:rPr lang="es-ES" dirty="0" smtClean="0"/>
              <a:t>ETA BI KASUETAN,  GIPUZKOAKOAREN ETA EAE-REN AZPITIK.</a:t>
            </a:r>
            <a:endParaRPr lang="es-ES" dirty="0"/>
          </a:p>
        </p:txBody>
      </p:sp>
      <p:sp>
        <p:nvSpPr>
          <p:cNvPr id="22" name="AutoShape 5"/>
          <p:cNvSpPr>
            <a:spLocks noChangeArrowheads="1"/>
          </p:cNvSpPr>
          <p:nvPr/>
        </p:nvSpPr>
        <p:spPr bwMode="auto">
          <a:xfrm>
            <a:off x="1105188" y="2703180"/>
            <a:ext cx="4494598" cy="142369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1050" dirty="0" smtClean="0"/>
              <a:t>2014an Eibarko gizonezkoen per capita errenta 24.467€koa zen, eta emakumezkoena berriz </a:t>
            </a:r>
            <a:r>
              <a:rPr lang="eu-ES" sz="1050" dirty="0" smtClean="0"/>
              <a:t>%42 </a:t>
            </a:r>
            <a:r>
              <a:rPr lang="eu-ES" sz="1050" dirty="0" smtClean="0"/>
              <a:t>bat baxuagoa, 14.193€. Gipuzkoa eta EAE mailan ere, gizonezkoena emakumezkoena baina altuagoa da.</a:t>
            </a:r>
          </a:p>
          <a:p>
            <a:pPr marL="171450" indent="-171450">
              <a:buClr>
                <a:srgbClr val="BD4013"/>
              </a:buClr>
              <a:buFont typeface="Century Gothic" panose="020B0502020202020204" pitchFamily="34" charset="0"/>
              <a:buChar char="►"/>
            </a:pPr>
            <a:endParaRPr lang="eu-ES" sz="1050" dirty="0" smtClean="0"/>
          </a:p>
          <a:p>
            <a:pPr marL="171450" indent="-171450">
              <a:buClr>
                <a:srgbClr val="BD4013"/>
              </a:buClr>
              <a:buFont typeface="Century Gothic" panose="020B0502020202020204" pitchFamily="34" charset="0"/>
              <a:buChar char="►"/>
            </a:pPr>
            <a:r>
              <a:rPr lang="eu-ES" sz="1050" dirty="0" smtClean="0"/>
              <a:t>Eibarko per capita errenta, Gipuzkoakoa baino baxuagoa da, bai emakume bai gizonezkoen kasuan. </a:t>
            </a:r>
          </a:p>
          <a:p>
            <a:pPr marL="171450" indent="-171450">
              <a:buClr>
                <a:srgbClr val="BD4013"/>
              </a:buClr>
              <a:buFont typeface="Century Gothic" panose="020B0502020202020204" pitchFamily="34" charset="0"/>
              <a:buChar char="►"/>
            </a:pPr>
            <a:endParaRPr lang="eu-ES" sz="1050" dirty="0" smtClean="0"/>
          </a:p>
        </p:txBody>
      </p:sp>
      <p:grpSp>
        <p:nvGrpSpPr>
          <p:cNvPr id="2" name="1 Grupo"/>
          <p:cNvGrpSpPr/>
          <p:nvPr/>
        </p:nvGrpSpPr>
        <p:grpSpPr>
          <a:xfrm>
            <a:off x="1289566" y="4182199"/>
            <a:ext cx="3907973" cy="2057076"/>
            <a:chOff x="5908143" y="2720265"/>
            <a:chExt cx="3907973" cy="2057076"/>
          </a:xfrm>
        </p:grpSpPr>
        <p:sp>
          <p:nvSpPr>
            <p:cNvPr id="24" name="AutoShape 5"/>
            <p:cNvSpPr>
              <a:spLocks noChangeArrowheads="1"/>
            </p:cNvSpPr>
            <p:nvPr/>
          </p:nvSpPr>
          <p:spPr bwMode="auto">
            <a:xfrm>
              <a:off x="5996677" y="4489476"/>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 </a:t>
              </a:r>
              <a:r>
                <a:rPr lang="es-ES" sz="800" dirty="0" err="1"/>
                <a:t>Udalmap</a:t>
              </a:r>
              <a:endParaRPr lang="es-ES" sz="300" kern="700" dirty="0">
                <a:latin typeface="Arial" panose="020B0604020202020204" pitchFamily="34" charset="0"/>
              </a:endParaRPr>
            </a:p>
          </p:txBody>
        </p:sp>
        <p:sp>
          <p:nvSpPr>
            <p:cNvPr id="25" name="AutoShape 5"/>
            <p:cNvSpPr>
              <a:spLocks noChangeArrowheads="1"/>
            </p:cNvSpPr>
            <p:nvPr/>
          </p:nvSpPr>
          <p:spPr bwMode="auto">
            <a:xfrm>
              <a:off x="5996678" y="2740075"/>
              <a:ext cx="3819438"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Gipuzkoako</a:t>
              </a:r>
              <a:r>
                <a:rPr lang="es-ES" sz="1000" b="1" dirty="0" smtClean="0"/>
                <a:t> eta EAE-</a:t>
              </a:r>
              <a:r>
                <a:rPr lang="es-ES" sz="1000" b="1" dirty="0" err="1" smtClean="0"/>
                <a:t>ko</a:t>
              </a:r>
              <a:r>
                <a:rPr lang="es-ES" sz="1000" b="1" dirty="0" smtClean="0"/>
                <a:t> </a:t>
              </a:r>
              <a:r>
                <a:rPr lang="es-ES" sz="1000" b="1" dirty="0" err="1" smtClean="0"/>
                <a:t>Gizon</a:t>
              </a:r>
              <a:r>
                <a:rPr lang="es-ES" sz="1000" b="1" dirty="0" smtClean="0"/>
                <a:t> eta </a:t>
              </a:r>
              <a:r>
                <a:rPr lang="es-ES" sz="1000" b="1" dirty="0" err="1" smtClean="0"/>
                <a:t>Emakumezkoen</a:t>
              </a:r>
              <a:r>
                <a:rPr lang="es-ES" sz="1000" b="1" dirty="0" smtClean="0"/>
                <a:t> </a:t>
              </a:r>
              <a:r>
                <a:rPr lang="es-ES" sz="1000" b="1" dirty="0" err="1" smtClean="0"/>
                <a:t>bataz</a:t>
              </a:r>
              <a:r>
                <a:rPr lang="es-ES" sz="1000" b="1" dirty="0" smtClean="0"/>
                <a:t> </a:t>
              </a:r>
              <a:r>
                <a:rPr lang="es-ES" sz="1000" b="1" dirty="0" err="1" smtClean="0"/>
                <a:t>besteko</a:t>
              </a:r>
              <a:r>
                <a:rPr lang="es-ES" sz="1000" b="1" dirty="0" smtClean="0"/>
                <a:t> </a:t>
              </a:r>
              <a:r>
                <a:rPr lang="es-ES" sz="1000" b="1" dirty="0" err="1" smtClean="0"/>
                <a:t>errenta</a:t>
              </a:r>
              <a:r>
                <a:rPr lang="es-ES" sz="1000" b="1" dirty="0" smtClean="0"/>
                <a:t> (€), </a:t>
              </a:r>
              <a:r>
                <a:rPr lang="es-ES" sz="1000" b="1" dirty="0"/>
                <a:t>2014</a:t>
              </a:r>
              <a:endParaRPr lang="es-ES" sz="500" b="1" kern="700" dirty="0">
                <a:latin typeface="Arial" panose="020B0604020202020204" pitchFamily="34" charset="0"/>
              </a:endParaRPr>
            </a:p>
          </p:txBody>
        </p:sp>
        <p:sp>
          <p:nvSpPr>
            <p:cNvPr id="30" name="AutoShape 5"/>
            <p:cNvSpPr>
              <a:spLocks noChangeArrowheads="1"/>
            </p:cNvSpPr>
            <p:nvPr/>
          </p:nvSpPr>
          <p:spPr bwMode="auto">
            <a:xfrm>
              <a:off x="5908143" y="2720265"/>
              <a:ext cx="3907973" cy="2025177"/>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grpSp>
      <p:sp>
        <p:nvSpPr>
          <p:cNvPr id="35" name="AutoShape 5"/>
          <p:cNvSpPr>
            <a:spLocks noChangeArrowheads="1"/>
          </p:cNvSpPr>
          <p:nvPr/>
        </p:nvSpPr>
        <p:spPr bwMode="auto">
          <a:xfrm>
            <a:off x="5891639" y="2703180"/>
            <a:ext cx="3819438"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gizon</a:t>
            </a:r>
            <a:r>
              <a:rPr lang="es-ES" sz="1000" b="1" dirty="0" smtClean="0"/>
              <a:t> eta </a:t>
            </a:r>
            <a:r>
              <a:rPr lang="es-ES" sz="1000" b="1" dirty="0" err="1" smtClean="0"/>
              <a:t>emakumezkoen</a:t>
            </a:r>
            <a:r>
              <a:rPr lang="es-ES" sz="1000" b="1" dirty="0" smtClean="0"/>
              <a:t> </a:t>
            </a:r>
            <a:r>
              <a:rPr lang="es-ES" sz="1000" b="1" dirty="0" err="1" smtClean="0"/>
              <a:t>errentaren</a:t>
            </a:r>
            <a:r>
              <a:rPr lang="es-ES" sz="1000" b="1" dirty="0" smtClean="0"/>
              <a:t> </a:t>
            </a:r>
            <a:r>
              <a:rPr lang="es-ES" sz="1000" b="1" dirty="0" err="1" smtClean="0"/>
              <a:t>eboluzioa</a:t>
            </a:r>
            <a:r>
              <a:rPr lang="es-ES" sz="1000" b="1" dirty="0" smtClean="0"/>
              <a:t>  (€) eta </a:t>
            </a:r>
            <a:r>
              <a:rPr lang="es-ES" sz="1000" b="1" dirty="0" err="1" smtClean="0"/>
              <a:t>lanaren</a:t>
            </a:r>
            <a:r>
              <a:rPr lang="es-ES" sz="1000" b="1" dirty="0" smtClean="0"/>
              <a:t> </a:t>
            </a:r>
            <a:r>
              <a:rPr lang="es-ES" sz="1000" b="1" dirty="0" err="1" smtClean="0"/>
              <a:t>garrantzia</a:t>
            </a:r>
            <a:r>
              <a:rPr lang="es-ES" sz="1000" b="1" dirty="0" smtClean="0"/>
              <a:t> </a:t>
            </a:r>
            <a:r>
              <a:rPr lang="es-ES" sz="1000" b="1" dirty="0"/>
              <a:t>(%), 2011-2014</a:t>
            </a:r>
            <a:endParaRPr lang="es-ES" sz="500" b="1" kern="700" dirty="0">
              <a:latin typeface="Arial" panose="020B0604020202020204" pitchFamily="34" charset="0"/>
            </a:endParaRPr>
          </a:p>
        </p:txBody>
      </p:sp>
      <p:sp>
        <p:nvSpPr>
          <p:cNvPr id="36" name="AutoShape 5"/>
          <p:cNvSpPr>
            <a:spLocks noChangeArrowheads="1"/>
          </p:cNvSpPr>
          <p:nvPr/>
        </p:nvSpPr>
        <p:spPr bwMode="auto">
          <a:xfrm>
            <a:off x="7333345" y="3188735"/>
            <a:ext cx="1001029" cy="273994"/>
          </a:xfrm>
          <a:prstGeom prst="foldedCorner">
            <a:avLst>
              <a:gd name="adj" fmla="val 0"/>
            </a:avLst>
          </a:prstGeom>
          <a:noFill/>
          <a:ln w="9525">
            <a:noFill/>
            <a:round/>
            <a:headEnd/>
            <a:tailEnd/>
          </a:ln>
          <a:effectLst/>
          <a:extLst/>
        </p:spPr>
        <p:txBody>
          <a:bodyPr wrap="square"/>
          <a:lstStyle/>
          <a:p>
            <a:pPr lvl="0">
              <a:buClr>
                <a:srgbClr val="BD4013"/>
              </a:buClr>
            </a:pPr>
            <a:r>
              <a:rPr lang="es-ES" sz="1000" dirty="0" err="1" smtClean="0"/>
              <a:t>Emakumeak</a:t>
            </a:r>
            <a:r>
              <a:rPr lang="es-ES" sz="1000" dirty="0" smtClean="0"/>
              <a:t> </a:t>
            </a:r>
            <a:endParaRPr lang="es-ES" sz="500" kern="700" dirty="0">
              <a:latin typeface="Arial" panose="020B0604020202020204" pitchFamily="34" charset="0"/>
            </a:endParaRPr>
          </a:p>
        </p:txBody>
      </p:sp>
      <p:sp>
        <p:nvSpPr>
          <p:cNvPr id="38" name="AutoShape 5"/>
          <p:cNvSpPr>
            <a:spLocks noChangeArrowheads="1"/>
          </p:cNvSpPr>
          <p:nvPr/>
        </p:nvSpPr>
        <p:spPr bwMode="auto">
          <a:xfrm>
            <a:off x="7333346" y="4472923"/>
            <a:ext cx="888382" cy="273994"/>
          </a:xfrm>
          <a:prstGeom prst="foldedCorner">
            <a:avLst>
              <a:gd name="adj" fmla="val 0"/>
            </a:avLst>
          </a:prstGeom>
          <a:noFill/>
          <a:ln w="9525">
            <a:noFill/>
            <a:round/>
            <a:headEnd/>
            <a:tailEnd/>
          </a:ln>
          <a:effectLst/>
          <a:extLst/>
        </p:spPr>
        <p:txBody>
          <a:bodyPr wrap="square"/>
          <a:lstStyle/>
          <a:p>
            <a:pPr lvl="0">
              <a:buClr>
                <a:srgbClr val="BD4013"/>
              </a:buClr>
            </a:pPr>
            <a:r>
              <a:rPr lang="es-ES" sz="1000" dirty="0" err="1" smtClean="0"/>
              <a:t>Gizonak</a:t>
            </a:r>
            <a:r>
              <a:rPr lang="es-ES" sz="1000" dirty="0" smtClean="0"/>
              <a:t> </a:t>
            </a:r>
            <a:endParaRPr lang="es-ES" sz="500" kern="700" dirty="0">
              <a:latin typeface="Arial" panose="020B0604020202020204" pitchFamily="34" charset="0"/>
            </a:endParaRPr>
          </a:p>
        </p:txBody>
      </p:sp>
      <p:sp>
        <p:nvSpPr>
          <p:cNvPr id="43" name="AutoShape 5"/>
          <p:cNvSpPr>
            <a:spLocks noChangeArrowheads="1"/>
          </p:cNvSpPr>
          <p:nvPr/>
        </p:nvSpPr>
        <p:spPr bwMode="auto">
          <a:xfrm>
            <a:off x="5864575" y="5904285"/>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a:t>:</a:t>
            </a:r>
            <a:r>
              <a:rPr lang="es-ES" sz="800" dirty="0" smtClean="0"/>
              <a:t> </a:t>
            </a:r>
            <a:r>
              <a:rPr lang="es-ES" sz="800" dirty="0" err="1"/>
              <a:t>Udalmap</a:t>
            </a:r>
            <a:endParaRPr lang="es-ES" sz="300" kern="700" dirty="0">
              <a:latin typeface="Arial" panose="020B0604020202020204" pitchFamily="34" charset="0"/>
            </a:endParaRPr>
          </a:p>
        </p:txBody>
      </p:sp>
      <p:sp>
        <p:nvSpPr>
          <p:cNvPr id="50" name="AutoShape 5"/>
          <p:cNvSpPr>
            <a:spLocks noChangeArrowheads="1"/>
          </p:cNvSpPr>
          <p:nvPr/>
        </p:nvSpPr>
        <p:spPr bwMode="auto">
          <a:xfrm>
            <a:off x="5716501" y="2703180"/>
            <a:ext cx="3980424" cy="3392162"/>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8" name="2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4"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5" name="44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6" name="45 CuadroTexto"/>
          <p:cNvSpPr txBox="1"/>
          <p:nvPr/>
        </p:nvSpPr>
        <p:spPr>
          <a:xfrm>
            <a:off x="992345" y="1404093"/>
            <a:ext cx="956937" cy="461665"/>
          </a:xfrm>
          <a:prstGeom prst="rect">
            <a:avLst/>
          </a:prstGeom>
          <a:solidFill>
            <a:srgbClr val="FFD5AB"/>
          </a:solidFill>
          <a:ln>
            <a:solidFill>
              <a:schemeClr val="tx1"/>
            </a:solidFill>
            <a:prstDash val="dashDot"/>
          </a:ln>
        </p:spPr>
        <p:txBody>
          <a:bodyPr wrap="square" rtlCol="0">
            <a:spAutoFit/>
          </a:bodyPr>
          <a:lstStyle/>
          <a:p>
            <a:pPr algn="ctr"/>
            <a:r>
              <a:rPr lang="es-ES_tradnl" sz="800" b="1" dirty="0" err="1" smtClean="0"/>
              <a:t>Gizarte</a:t>
            </a:r>
            <a:r>
              <a:rPr lang="es-ES_tradnl" sz="800" b="1" dirty="0" smtClean="0"/>
              <a:t> </a:t>
            </a:r>
            <a:r>
              <a:rPr lang="es-ES_tradnl" sz="800" b="1" dirty="0" err="1" smtClean="0"/>
              <a:t>bazterketa</a:t>
            </a:r>
            <a:r>
              <a:rPr lang="es-ES_tradnl" sz="800" b="1" dirty="0" smtClean="0"/>
              <a:t> eta </a:t>
            </a:r>
            <a:r>
              <a:rPr lang="es-ES_tradnl" sz="800" b="1" dirty="0" err="1" smtClean="0"/>
              <a:t>barneratzea</a:t>
            </a:r>
            <a:endParaRPr lang="es-ES_tradnl" sz="800" b="1" dirty="0"/>
          </a:p>
        </p:txBody>
      </p:sp>
      <p:sp>
        <p:nvSpPr>
          <p:cNvPr id="48" name="4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49" name="48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51" name="5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2" name="51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3" name="52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Inmigrazioa</a:t>
            </a:r>
            <a:r>
              <a:rPr lang="es-ES_tradnl" sz="800" b="1" dirty="0" smtClean="0">
                <a:solidFill>
                  <a:schemeClr val="bg1">
                    <a:lumMod val="75000"/>
                  </a:schemeClr>
                </a:solidFill>
              </a:rPr>
              <a:t> eta </a:t>
            </a:r>
            <a:r>
              <a:rPr lang="es-ES_tradnl" sz="800" b="1" dirty="0" err="1" smtClean="0">
                <a:solidFill>
                  <a:schemeClr val="bg1">
                    <a:lumMod val="75000"/>
                  </a:schemeClr>
                </a:solidFill>
              </a:rPr>
              <a:t>Kultura</a:t>
            </a:r>
            <a:r>
              <a:rPr lang="es-ES_tradnl" sz="800" b="1" dirty="0" smtClean="0">
                <a:solidFill>
                  <a:schemeClr val="bg1">
                    <a:lumMod val="75000"/>
                  </a:schemeClr>
                </a:solidFill>
              </a:rPr>
              <a:t> </a:t>
            </a:r>
            <a:r>
              <a:rPr lang="es-ES_tradnl" sz="800" b="1" dirty="0" err="1" smtClean="0">
                <a:solidFill>
                  <a:schemeClr val="bg1">
                    <a:lumMod val="75000"/>
                  </a:schemeClr>
                </a:solidFill>
              </a:rPr>
              <a:t>Aniztasuna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4" name="53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350" y="3372067"/>
            <a:ext cx="3768479" cy="116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0080" y="4733373"/>
            <a:ext cx="3883752" cy="120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9414" y="4685238"/>
            <a:ext cx="3491591" cy="12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480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3</a:t>
            </a:fld>
            <a:endParaRPr lang="es-ES" altLang="es-ES" sz="800" dirty="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smtClean="0">
                <a:latin typeface="Arial Narrow" panose="020B0606020202030204" pitchFamily="34" charset="0"/>
                <a:cs typeface="Arial" panose="020B0604020202020204" pitchFamily="34" charset="0"/>
              </a:rPr>
              <a:t>1</a:t>
            </a:r>
            <a:endParaRPr lang="es-ES" sz="9500" dirty="0">
              <a:latin typeface="Arial Narrow" panose="020B0606020202030204" pitchFamily="34" charset="0"/>
              <a:cs typeface="Arial" panose="020B0604020202020204" pitchFamily="34" charset="0"/>
            </a:endParaRPr>
          </a:p>
        </p:txBody>
      </p:sp>
      <p:sp>
        <p:nvSpPr>
          <p:cNvPr id="8" name="20 Título"/>
          <p:cNvSpPr>
            <a:spLocks/>
          </p:cNvSpPr>
          <p:nvPr/>
        </p:nvSpPr>
        <p:spPr bwMode="auto">
          <a:xfrm>
            <a:off x="851075" y="849619"/>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sz="1600" b="1" dirty="0" smtClean="0">
                <a:solidFill>
                  <a:schemeClr val="bg1"/>
                </a:solidFill>
                <a:latin typeface="Arial" panose="020B0604020202020204" pitchFamily="34" charset="0"/>
              </a:rPr>
              <a:t>PRESENTACIÓN</a:t>
            </a:r>
            <a:endParaRPr lang="es-ES" sz="1600" b="1" dirty="0">
              <a:solidFill>
                <a:schemeClr val="bg1"/>
              </a:solidFill>
            </a:endParaRPr>
          </a:p>
        </p:txBody>
      </p:sp>
      <p:sp>
        <p:nvSpPr>
          <p:cNvPr id="10"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1" name="AutoShape 5"/>
          <p:cNvSpPr>
            <a:spLocks noChangeArrowheads="1"/>
          </p:cNvSpPr>
          <p:nvPr/>
        </p:nvSpPr>
        <p:spPr bwMode="auto">
          <a:xfrm>
            <a:off x="1213833" y="1863544"/>
            <a:ext cx="4082041" cy="2332896"/>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200" dirty="0" smtClean="0"/>
              <a:t>El presente documento recoge el resultado del estudio de Diagnóstico Social de Eibar encargado a IKEI </a:t>
            </a:r>
            <a:r>
              <a:rPr lang="es-ES" sz="1200" dirty="0" err="1" smtClean="0"/>
              <a:t>Research</a:t>
            </a:r>
            <a:r>
              <a:rPr lang="es-ES" sz="1200" dirty="0" smtClean="0"/>
              <a:t> &amp; </a:t>
            </a:r>
            <a:r>
              <a:rPr lang="es-ES" sz="1200" dirty="0" err="1" smtClean="0"/>
              <a:t>Consultancy</a:t>
            </a:r>
            <a:r>
              <a:rPr lang="es-ES" sz="1200" dirty="0" smtClean="0"/>
              <a:t> por el Departamento de Servicios Sociales del Ayuntamiento de Eibar.</a:t>
            </a:r>
          </a:p>
          <a:p>
            <a:pPr marL="171450" lvl="0" indent="-171450">
              <a:buClr>
                <a:srgbClr val="BD4013"/>
              </a:buClr>
              <a:buFont typeface="Century Gothic" panose="020B0502020202020204" pitchFamily="34" charset="0"/>
              <a:buChar char="►"/>
            </a:pPr>
            <a:endParaRPr lang="es-ES" sz="1200" dirty="0"/>
          </a:p>
          <a:p>
            <a:pPr marL="171450" lvl="0" indent="-171450">
              <a:buClr>
                <a:srgbClr val="BD4013"/>
              </a:buClr>
              <a:buFont typeface="Century Gothic" panose="020B0502020202020204" pitchFamily="34" charset="0"/>
              <a:buChar char="►"/>
            </a:pPr>
            <a:r>
              <a:rPr lang="es-ES" sz="1200" dirty="0" smtClean="0"/>
              <a:t>El objeto del estudio ha sido realizar un análisis en profundidad de </a:t>
            </a:r>
            <a:r>
              <a:rPr lang="es-ES" sz="1200" b="1" dirty="0" smtClean="0"/>
              <a:t>7 ámbitos sociales</a:t>
            </a:r>
            <a:r>
              <a:rPr lang="es-ES" sz="1200" dirty="0" smtClean="0"/>
              <a:t> de especial preocupación para los/as responsables del Departamento de Servicios Sociales del Ayuntamiento de Eibar:</a:t>
            </a:r>
          </a:p>
          <a:p>
            <a:pPr marL="171450" lvl="0" indent="-171450">
              <a:buClr>
                <a:srgbClr val="BD4013"/>
              </a:buClr>
              <a:buFont typeface="Century Gothic" panose="020B0502020202020204" pitchFamily="34" charset="0"/>
              <a:buChar char="►"/>
            </a:pPr>
            <a:endParaRPr lang="es-ES" sz="1200" dirty="0" smtClean="0"/>
          </a:p>
          <a:p>
            <a:pPr lvl="0">
              <a:buClr>
                <a:srgbClr val="BD4013"/>
              </a:buClr>
            </a:pPr>
            <a:endParaRPr lang="es-ES" sz="1200" dirty="0"/>
          </a:p>
        </p:txBody>
      </p:sp>
      <p:sp>
        <p:nvSpPr>
          <p:cNvPr id="12" name="Oval 2"/>
          <p:cNvSpPr/>
          <p:nvPr/>
        </p:nvSpPr>
        <p:spPr>
          <a:xfrm>
            <a:off x="5922822" y="2273063"/>
            <a:ext cx="3390314" cy="3390314"/>
          </a:xfrm>
          <a:prstGeom prst="ellipse">
            <a:avLst/>
          </a:prstGeom>
          <a:solidFill>
            <a:srgbClr val="3B5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latin typeface="Century Gothic" panose="020B0502020202020204" pitchFamily="34" charset="0"/>
            </a:endParaRPr>
          </a:p>
        </p:txBody>
      </p:sp>
      <p:sp>
        <p:nvSpPr>
          <p:cNvPr id="13" name="Oval 37"/>
          <p:cNvSpPr/>
          <p:nvPr/>
        </p:nvSpPr>
        <p:spPr>
          <a:xfrm>
            <a:off x="6206423" y="2567263"/>
            <a:ext cx="2801913" cy="2801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latin typeface="Century Gothic" panose="020B0502020202020204" pitchFamily="34" charset="0"/>
            </a:endParaRPr>
          </a:p>
        </p:txBody>
      </p:sp>
      <p:sp>
        <p:nvSpPr>
          <p:cNvPr id="14" name="Oval 34"/>
          <p:cNvSpPr/>
          <p:nvPr/>
        </p:nvSpPr>
        <p:spPr>
          <a:xfrm>
            <a:off x="8698869" y="3382095"/>
            <a:ext cx="968326" cy="968326"/>
          </a:xfrm>
          <a:prstGeom prst="ellipse">
            <a:avLst/>
          </a:prstGeom>
          <a:solidFill>
            <a:srgbClr val="9DB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latin typeface="Century Gothic" panose="020B0502020202020204" pitchFamily="34" charset="0"/>
            </a:endParaRPr>
          </a:p>
        </p:txBody>
      </p:sp>
      <p:sp>
        <p:nvSpPr>
          <p:cNvPr id="16" name="Oval 36"/>
          <p:cNvSpPr/>
          <p:nvPr/>
        </p:nvSpPr>
        <p:spPr>
          <a:xfrm>
            <a:off x="8111685" y="4616069"/>
            <a:ext cx="968326" cy="968326"/>
          </a:xfrm>
          <a:prstGeom prst="ellipse">
            <a:avLst/>
          </a:prstGeom>
          <a:solidFill>
            <a:srgbClr val="FF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latin typeface="Century Gothic" panose="020B0502020202020204" pitchFamily="34" charset="0"/>
            </a:endParaRPr>
          </a:p>
        </p:txBody>
      </p:sp>
      <p:sp>
        <p:nvSpPr>
          <p:cNvPr id="17" name="Rectangle 42"/>
          <p:cNvSpPr/>
          <p:nvPr/>
        </p:nvSpPr>
        <p:spPr>
          <a:xfrm>
            <a:off x="8741971" y="3527025"/>
            <a:ext cx="925224" cy="669414"/>
          </a:xfrm>
          <a:prstGeom prst="rect">
            <a:avLst/>
          </a:prstGeom>
        </p:spPr>
        <p:txBody>
          <a:bodyPr wrap="square">
            <a:spAutoFit/>
          </a:bodyPr>
          <a:lstStyle/>
          <a:p>
            <a:pPr algn="ctr">
              <a:lnSpc>
                <a:spcPts val="1500"/>
              </a:lnSpc>
            </a:pPr>
            <a:r>
              <a:rPr lang="es-ES_tradnl" sz="1050" b="1" dirty="0" smtClean="0">
                <a:solidFill>
                  <a:prstClr val="white"/>
                </a:solidFill>
                <a:latin typeface="Century Gothic" panose="020B0502020202020204" pitchFamily="34" charset="0"/>
              </a:rPr>
              <a:t>Infancia, </a:t>
            </a:r>
          </a:p>
          <a:p>
            <a:pPr algn="ctr">
              <a:lnSpc>
                <a:spcPts val="1500"/>
              </a:lnSpc>
            </a:pPr>
            <a:r>
              <a:rPr lang="es-ES_tradnl" sz="1050" b="1" dirty="0" smtClean="0">
                <a:solidFill>
                  <a:prstClr val="white"/>
                </a:solidFill>
                <a:latin typeface="Century Gothic" panose="020B0502020202020204" pitchFamily="34" charset="0"/>
              </a:rPr>
              <a:t>familia </a:t>
            </a:r>
          </a:p>
          <a:p>
            <a:pPr algn="ctr">
              <a:lnSpc>
                <a:spcPts val="1500"/>
              </a:lnSpc>
            </a:pPr>
            <a:r>
              <a:rPr lang="es-ES_tradnl" sz="1050" b="1" dirty="0" smtClean="0">
                <a:solidFill>
                  <a:prstClr val="white"/>
                </a:solidFill>
                <a:latin typeface="Century Gothic" panose="020B0502020202020204" pitchFamily="34" charset="0"/>
              </a:rPr>
              <a:t>y juventud</a:t>
            </a:r>
            <a:endParaRPr lang="es-ES_tradnl" sz="1050" b="1" dirty="0">
              <a:solidFill>
                <a:prstClr val="white"/>
              </a:solidFill>
              <a:latin typeface="Century Gothic" panose="020B0502020202020204" pitchFamily="34" charset="0"/>
            </a:endParaRPr>
          </a:p>
        </p:txBody>
      </p:sp>
      <p:sp>
        <p:nvSpPr>
          <p:cNvPr id="18" name="Oval 71"/>
          <p:cNvSpPr/>
          <p:nvPr/>
        </p:nvSpPr>
        <p:spPr>
          <a:xfrm>
            <a:off x="5722260" y="2700611"/>
            <a:ext cx="968326" cy="968326"/>
          </a:xfrm>
          <a:prstGeom prst="ellipse">
            <a:avLst/>
          </a:prstGeom>
          <a:solidFill>
            <a:srgbClr val="FF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19" name="Oval 72"/>
          <p:cNvSpPr/>
          <p:nvPr/>
        </p:nvSpPr>
        <p:spPr>
          <a:xfrm>
            <a:off x="5618301" y="3906030"/>
            <a:ext cx="968326" cy="968326"/>
          </a:xfrm>
          <a:prstGeom prst="ellipse">
            <a:avLst/>
          </a:prstGeom>
          <a:solidFill>
            <a:srgbClr val="5E8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20" name="Oval 73"/>
          <p:cNvSpPr/>
          <p:nvPr/>
        </p:nvSpPr>
        <p:spPr>
          <a:xfrm>
            <a:off x="6713371" y="4902078"/>
            <a:ext cx="968326" cy="968326"/>
          </a:xfrm>
          <a:prstGeom prst="ellipse">
            <a:avLst/>
          </a:prstGeom>
          <a:solidFill>
            <a:srgbClr val="BD4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22" name="TextBox 123"/>
          <p:cNvSpPr txBox="1"/>
          <p:nvPr/>
        </p:nvSpPr>
        <p:spPr>
          <a:xfrm>
            <a:off x="6817200" y="3556028"/>
            <a:ext cx="1597837" cy="769441"/>
          </a:xfrm>
          <a:prstGeom prst="rect">
            <a:avLst/>
          </a:prstGeom>
          <a:noFill/>
          <a:ln>
            <a:noFill/>
          </a:ln>
        </p:spPr>
        <p:txBody>
          <a:bodyPr wrap="square" rtlCol="0">
            <a:spAutoFit/>
          </a:bodyPr>
          <a:lstStyle/>
          <a:p>
            <a:pPr algn="ctr"/>
            <a:r>
              <a:rPr lang="en-US" sz="1100" b="1" dirty="0" smtClean="0">
                <a:solidFill>
                  <a:prstClr val="black"/>
                </a:solidFill>
                <a:latin typeface="Century Gothic" panose="020B0502020202020204" pitchFamily="34" charset="0"/>
              </a:rPr>
              <a:t>ÁMBITOS SOCIALES DE ESPECIAL PREOCUPACIÓN </a:t>
            </a:r>
          </a:p>
          <a:p>
            <a:pPr algn="ctr"/>
            <a:r>
              <a:rPr lang="en-US" sz="1100" b="1" dirty="0" smtClean="0">
                <a:solidFill>
                  <a:prstClr val="black"/>
                </a:solidFill>
                <a:latin typeface="Century Gothic" panose="020B0502020202020204" pitchFamily="34" charset="0"/>
              </a:rPr>
              <a:t>EN EIBAR</a:t>
            </a:r>
            <a:endParaRPr lang="en-US" sz="1100" b="1" dirty="0">
              <a:solidFill>
                <a:prstClr val="black"/>
              </a:solidFill>
              <a:latin typeface="Century Gothic" panose="020B0502020202020204" pitchFamily="34" charset="0"/>
            </a:endParaRPr>
          </a:p>
        </p:txBody>
      </p:sp>
      <p:sp>
        <p:nvSpPr>
          <p:cNvPr id="34" name="Oval 71"/>
          <p:cNvSpPr/>
          <p:nvPr/>
        </p:nvSpPr>
        <p:spPr>
          <a:xfrm>
            <a:off x="6853441" y="1877742"/>
            <a:ext cx="968326" cy="968326"/>
          </a:xfrm>
          <a:prstGeom prst="ellipse">
            <a:avLst/>
          </a:prstGeom>
          <a:solidFill>
            <a:srgbClr val="B53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35" name="Oval 34"/>
          <p:cNvSpPr/>
          <p:nvPr/>
        </p:nvSpPr>
        <p:spPr>
          <a:xfrm>
            <a:off x="8137676" y="2226184"/>
            <a:ext cx="968326" cy="968326"/>
          </a:xfrm>
          <a:prstGeom prst="ellipse">
            <a:avLst/>
          </a:prstGeom>
          <a:solidFill>
            <a:srgbClr val="5E8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36" name="Rectangle 116"/>
          <p:cNvSpPr/>
          <p:nvPr/>
        </p:nvSpPr>
        <p:spPr>
          <a:xfrm>
            <a:off x="6902263" y="2127287"/>
            <a:ext cx="846967" cy="458267"/>
          </a:xfrm>
          <a:prstGeom prst="rect">
            <a:avLst/>
          </a:prstGeom>
        </p:spPr>
        <p:txBody>
          <a:bodyPr wrap="square">
            <a:spAutoFit/>
          </a:bodyPr>
          <a:lstStyle/>
          <a:p>
            <a:pPr algn="ctr">
              <a:lnSpc>
                <a:spcPts val="1500"/>
              </a:lnSpc>
            </a:pPr>
            <a:r>
              <a:rPr lang="en-US" sz="1050" b="1" dirty="0" err="1" smtClean="0">
                <a:solidFill>
                  <a:prstClr val="white"/>
                </a:solidFill>
                <a:latin typeface="Century Gothic" panose="020B0502020202020204" pitchFamily="34" charset="0"/>
              </a:rPr>
              <a:t>Inclusión</a:t>
            </a:r>
            <a:r>
              <a:rPr lang="en-US" sz="1050" b="1" dirty="0" smtClean="0">
                <a:solidFill>
                  <a:prstClr val="white"/>
                </a:solidFill>
                <a:latin typeface="Century Gothic" panose="020B0502020202020204" pitchFamily="34" charset="0"/>
              </a:rPr>
              <a:t> </a:t>
            </a:r>
          </a:p>
          <a:p>
            <a:pPr algn="ctr">
              <a:lnSpc>
                <a:spcPts val="1500"/>
              </a:lnSpc>
            </a:pPr>
            <a:r>
              <a:rPr lang="en-US" sz="1050" b="1" dirty="0" smtClean="0">
                <a:solidFill>
                  <a:prstClr val="white"/>
                </a:solidFill>
                <a:latin typeface="Century Gothic" panose="020B0502020202020204" pitchFamily="34" charset="0"/>
              </a:rPr>
              <a:t>social</a:t>
            </a:r>
            <a:endParaRPr lang="en-US" sz="1050" b="1" dirty="0">
              <a:solidFill>
                <a:prstClr val="white"/>
              </a:solidFill>
              <a:latin typeface="Century Gothic" panose="020B0502020202020204" pitchFamily="34" charset="0"/>
            </a:endParaRPr>
          </a:p>
        </p:txBody>
      </p:sp>
      <p:sp>
        <p:nvSpPr>
          <p:cNvPr id="46" name="Rectangle 118"/>
          <p:cNvSpPr/>
          <p:nvPr/>
        </p:nvSpPr>
        <p:spPr>
          <a:xfrm>
            <a:off x="8058520" y="2425901"/>
            <a:ext cx="1128430" cy="669414"/>
          </a:xfrm>
          <a:prstGeom prst="rect">
            <a:avLst/>
          </a:prstGeom>
        </p:spPr>
        <p:txBody>
          <a:bodyPr wrap="square">
            <a:spAutoFit/>
          </a:bodyPr>
          <a:lstStyle/>
          <a:p>
            <a:pPr algn="ctr">
              <a:lnSpc>
                <a:spcPts val="1500"/>
              </a:lnSpc>
            </a:pPr>
            <a:r>
              <a:rPr lang="en-US" sz="1050" b="1" dirty="0" err="1" smtClean="0">
                <a:solidFill>
                  <a:prstClr val="white"/>
                </a:solidFill>
                <a:latin typeface="Century Gothic" panose="020B0502020202020204" pitchFamily="34" charset="0"/>
              </a:rPr>
              <a:t>Inmigración</a:t>
            </a:r>
            <a:r>
              <a:rPr lang="en-US" sz="1050" b="1" dirty="0" smtClean="0">
                <a:solidFill>
                  <a:prstClr val="white"/>
                </a:solidFill>
                <a:latin typeface="Century Gothic" panose="020B0502020202020204" pitchFamily="34" charset="0"/>
              </a:rPr>
              <a:t> </a:t>
            </a:r>
          </a:p>
          <a:p>
            <a:pPr algn="ctr">
              <a:lnSpc>
                <a:spcPts val="1500"/>
              </a:lnSpc>
            </a:pPr>
            <a:r>
              <a:rPr lang="en-US" sz="1050" b="1" dirty="0" smtClean="0">
                <a:solidFill>
                  <a:prstClr val="white"/>
                </a:solidFill>
                <a:latin typeface="Century Gothic" panose="020B0502020202020204" pitchFamily="34" charset="0"/>
              </a:rPr>
              <a:t>y </a:t>
            </a:r>
            <a:r>
              <a:rPr lang="en-US" sz="1050" b="1" dirty="0" err="1" smtClean="0">
                <a:solidFill>
                  <a:prstClr val="white"/>
                </a:solidFill>
                <a:latin typeface="Century Gothic" panose="020B0502020202020204" pitchFamily="34" charset="0"/>
              </a:rPr>
              <a:t>diversidad</a:t>
            </a:r>
            <a:r>
              <a:rPr lang="en-US" sz="1050" b="1" dirty="0" smtClean="0">
                <a:solidFill>
                  <a:prstClr val="white"/>
                </a:solidFill>
                <a:latin typeface="Century Gothic" panose="020B0502020202020204" pitchFamily="34" charset="0"/>
              </a:rPr>
              <a:t> </a:t>
            </a:r>
          </a:p>
          <a:p>
            <a:pPr algn="ctr">
              <a:lnSpc>
                <a:spcPts val="1500"/>
              </a:lnSpc>
            </a:pPr>
            <a:r>
              <a:rPr lang="en-US" sz="1050" b="1" dirty="0" smtClean="0">
                <a:solidFill>
                  <a:prstClr val="white"/>
                </a:solidFill>
                <a:latin typeface="Century Gothic" panose="020B0502020202020204" pitchFamily="34" charset="0"/>
              </a:rPr>
              <a:t>cultural</a:t>
            </a:r>
            <a:endParaRPr lang="en-US" sz="1050" b="1" dirty="0">
              <a:solidFill>
                <a:prstClr val="white"/>
              </a:solidFill>
              <a:latin typeface="Century Gothic" panose="020B0502020202020204" pitchFamily="34" charset="0"/>
            </a:endParaRPr>
          </a:p>
        </p:txBody>
      </p:sp>
      <p:sp>
        <p:nvSpPr>
          <p:cNvPr id="47" name="Rectangle 38"/>
          <p:cNvSpPr/>
          <p:nvPr/>
        </p:nvSpPr>
        <p:spPr>
          <a:xfrm>
            <a:off x="6546760" y="5115681"/>
            <a:ext cx="1314754" cy="669414"/>
          </a:xfrm>
          <a:prstGeom prst="rect">
            <a:avLst/>
          </a:prstGeom>
        </p:spPr>
        <p:txBody>
          <a:bodyPr wrap="square">
            <a:spAutoFit/>
          </a:bodyPr>
          <a:lstStyle/>
          <a:p>
            <a:pPr algn="ctr">
              <a:lnSpc>
                <a:spcPts val="1500"/>
              </a:lnSpc>
            </a:pPr>
            <a:r>
              <a:rPr lang="es-ES_tradnl" sz="1050" b="1" dirty="0" smtClean="0">
                <a:solidFill>
                  <a:prstClr val="white"/>
                </a:solidFill>
                <a:latin typeface="Century Gothic" panose="020B0502020202020204" pitchFamily="34" charset="0"/>
              </a:rPr>
              <a:t>Discapacidad </a:t>
            </a:r>
          </a:p>
          <a:p>
            <a:pPr algn="ctr">
              <a:lnSpc>
                <a:spcPts val="1500"/>
              </a:lnSpc>
            </a:pPr>
            <a:r>
              <a:rPr lang="es-ES_tradnl" sz="1050" b="1" dirty="0" smtClean="0">
                <a:solidFill>
                  <a:prstClr val="white"/>
                </a:solidFill>
                <a:latin typeface="Century Gothic" panose="020B0502020202020204" pitchFamily="34" charset="0"/>
              </a:rPr>
              <a:t>y enfermedad mental</a:t>
            </a:r>
            <a:endParaRPr lang="es-ES_tradnl" sz="1050" b="1" dirty="0">
              <a:solidFill>
                <a:prstClr val="white"/>
              </a:solidFill>
              <a:latin typeface="Century Gothic" panose="020B0502020202020204" pitchFamily="34" charset="0"/>
            </a:endParaRPr>
          </a:p>
        </p:txBody>
      </p:sp>
      <p:sp>
        <p:nvSpPr>
          <p:cNvPr id="48" name="Rectangle 40"/>
          <p:cNvSpPr/>
          <p:nvPr/>
        </p:nvSpPr>
        <p:spPr>
          <a:xfrm>
            <a:off x="5543870" y="4002221"/>
            <a:ext cx="1095070" cy="669414"/>
          </a:xfrm>
          <a:prstGeom prst="rect">
            <a:avLst/>
          </a:prstGeom>
        </p:spPr>
        <p:txBody>
          <a:bodyPr wrap="square">
            <a:spAutoFit/>
          </a:bodyPr>
          <a:lstStyle/>
          <a:p>
            <a:pPr algn="ctr">
              <a:lnSpc>
                <a:spcPts val="1500"/>
              </a:lnSpc>
            </a:pPr>
            <a:r>
              <a:rPr lang="es-ES_tradnl" sz="1050" b="1" dirty="0" smtClean="0">
                <a:solidFill>
                  <a:prstClr val="white"/>
                </a:solidFill>
                <a:latin typeface="Century Gothic" panose="020B0502020202020204" pitchFamily="34" charset="0"/>
              </a:rPr>
              <a:t>Personas mayores y dependencia</a:t>
            </a:r>
            <a:endParaRPr lang="es-ES_tradnl" sz="1050" b="1" dirty="0">
              <a:solidFill>
                <a:prstClr val="white"/>
              </a:solidFill>
              <a:latin typeface="Century Gothic" panose="020B0502020202020204" pitchFamily="34" charset="0"/>
            </a:endParaRPr>
          </a:p>
        </p:txBody>
      </p:sp>
      <p:sp>
        <p:nvSpPr>
          <p:cNvPr id="59" name="Rectangle 38"/>
          <p:cNvSpPr/>
          <p:nvPr/>
        </p:nvSpPr>
        <p:spPr>
          <a:xfrm>
            <a:off x="8137676" y="4934296"/>
            <a:ext cx="968327" cy="265907"/>
          </a:xfrm>
          <a:prstGeom prst="rect">
            <a:avLst/>
          </a:prstGeom>
        </p:spPr>
        <p:txBody>
          <a:bodyPr wrap="square">
            <a:spAutoFit/>
          </a:bodyPr>
          <a:lstStyle/>
          <a:p>
            <a:pPr>
              <a:lnSpc>
                <a:spcPts val="1500"/>
              </a:lnSpc>
            </a:pPr>
            <a:r>
              <a:rPr lang="es-ES_tradnl" sz="1050" b="1" dirty="0" smtClean="0">
                <a:solidFill>
                  <a:schemeClr val="bg1">
                    <a:lumMod val="50000"/>
                  </a:schemeClr>
                </a:solidFill>
                <a:latin typeface="Century Gothic" panose="020B0502020202020204" pitchFamily="34" charset="0"/>
              </a:rPr>
              <a:t>Adicciones</a:t>
            </a:r>
            <a:endParaRPr lang="es-ES_tradnl" sz="1050" b="1" dirty="0">
              <a:solidFill>
                <a:schemeClr val="bg1">
                  <a:lumMod val="50000"/>
                </a:schemeClr>
              </a:solidFill>
              <a:latin typeface="Century Gothic" panose="020B0502020202020204" pitchFamily="34" charset="0"/>
            </a:endParaRPr>
          </a:p>
        </p:txBody>
      </p:sp>
      <p:sp>
        <p:nvSpPr>
          <p:cNvPr id="93" name="Rectangle 116"/>
          <p:cNvSpPr/>
          <p:nvPr/>
        </p:nvSpPr>
        <p:spPr>
          <a:xfrm>
            <a:off x="5761673" y="3008805"/>
            <a:ext cx="846967" cy="265907"/>
          </a:xfrm>
          <a:prstGeom prst="rect">
            <a:avLst/>
          </a:prstGeom>
        </p:spPr>
        <p:txBody>
          <a:bodyPr wrap="square">
            <a:spAutoFit/>
          </a:bodyPr>
          <a:lstStyle/>
          <a:p>
            <a:pPr algn="ctr">
              <a:lnSpc>
                <a:spcPts val="1500"/>
              </a:lnSpc>
            </a:pPr>
            <a:r>
              <a:rPr lang="en-US" sz="1050" b="1" dirty="0" err="1" smtClean="0">
                <a:solidFill>
                  <a:schemeClr val="bg1">
                    <a:lumMod val="50000"/>
                  </a:schemeClr>
                </a:solidFill>
                <a:latin typeface="Century Gothic" panose="020B0502020202020204" pitchFamily="34" charset="0"/>
              </a:rPr>
              <a:t>Igualdad</a:t>
            </a:r>
            <a:endParaRPr lang="en-US" sz="1050" b="1" dirty="0">
              <a:solidFill>
                <a:schemeClr val="bg1">
                  <a:lumMod val="50000"/>
                </a:schemeClr>
              </a:solidFill>
              <a:latin typeface="Century Gothic" panose="020B0502020202020204" pitchFamily="34" charset="0"/>
            </a:endParaRPr>
          </a:p>
        </p:txBody>
      </p:sp>
      <p:sp>
        <p:nvSpPr>
          <p:cNvPr id="25" name="24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703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30</a:t>
            </a:fld>
            <a:endParaRPr lang="es-ES" altLang="es-ES" dirty="0" smtClean="0"/>
          </a:p>
        </p:txBody>
      </p:sp>
      <p:sp>
        <p:nvSpPr>
          <p:cNvPr id="37" name="36 CuadroTexto"/>
          <p:cNvSpPr txBox="1"/>
          <p:nvPr/>
        </p:nvSpPr>
        <p:spPr>
          <a:xfrm>
            <a:off x="992346" y="1404093"/>
            <a:ext cx="956937" cy="415498"/>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 </a:t>
            </a:r>
            <a:endParaRPr lang="es-ES_tradnl" sz="1050" b="1" dirty="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1091031" y="2161762"/>
            <a:ext cx="8534045" cy="523220"/>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GRUPOS SOCIALES EN SITUACIÓN DE POBREZA O EN EL UMBRAL DE LA MISMA: ENCABEZAN EL RANKING LAS FAMILIAS CON PROBLEMAS </a:t>
            </a:r>
            <a:r>
              <a:rPr lang="es-ES" sz="1400" b="1" dirty="0" smtClean="0">
                <a:solidFill>
                  <a:srgbClr val="BD4013"/>
                </a:solidFill>
              </a:rPr>
              <a:t>ECONÓMICOS.</a:t>
            </a:r>
            <a:endParaRPr lang="es-ES" sz="1400" b="1" dirty="0">
              <a:solidFill>
                <a:srgbClr val="BD4013"/>
              </a:solidFill>
            </a:endParaRPr>
          </a:p>
        </p:txBody>
      </p:sp>
      <p:sp>
        <p:nvSpPr>
          <p:cNvPr id="22" name="AutoShape 5"/>
          <p:cNvSpPr>
            <a:spLocks noChangeArrowheads="1"/>
          </p:cNvSpPr>
          <p:nvPr/>
        </p:nvSpPr>
        <p:spPr bwMode="auto">
          <a:xfrm>
            <a:off x="5179086" y="2784646"/>
            <a:ext cx="4517839" cy="160405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100" dirty="0"/>
              <a:t>Disminuye la renta per cápita </a:t>
            </a:r>
            <a:r>
              <a:rPr lang="es-ES" sz="1100" dirty="0" smtClean="0"/>
              <a:t>(-</a:t>
            </a:r>
            <a:r>
              <a:rPr lang="es-ES" sz="1100" dirty="0"/>
              <a:t>2,8%), familiar (-6,92%) y personal derivada del trabajo (-0,62%) de Eibar, y continúan siendo inferiores a las registradas en Gipuzkoa.</a:t>
            </a:r>
          </a:p>
          <a:p>
            <a:pPr marL="171450" lvl="0" indent="-171450">
              <a:buClr>
                <a:srgbClr val="BD4013"/>
              </a:buClr>
              <a:buFont typeface="Century Gothic" panose="020B0502020202020204" pitchFamily="34" charset="0"/>
              <a:buChar char="►"/>
            </a:pPr>
            <a:endParaRPr lang="es-ES" sz="1100" dirty="0"/>
          </a:p>
          <a:p>
            <a:pPr marL="171450" lvl="0" indent="-171450">
              <a:buClr>
                <a:srgbClr val="BD4013"/>
              </a:buClr>
              <a:buFont typeface="Century Gothic" panose="020B0502020202020204" pitchFamily="34" charset="0"/>
              <a:buChar char="►"/>
            </a:pPr>
            <a:r>
              <a:rPr lang="es-ES" sz="1100" dirty="0" smtClean="0"/>
              <a:t>Crece </a:t>
            </a:r>
            <a:r>
              <a:rPr lang="es-ES" sz="1100" dirty="0"/>
              <a:t>la población de más de 16 años parada, y especialmente la población parada de larga duración (+2,5%).</a:t>
            </a:r>
          </a:p>
        </p:txBody>
      </p:sp>
      <p:sp>
        <p:nvSpPr>
          <p:cNvPr id="38" name="AutoShape 5"/>
          <p:cNvSpPr>
            <a:spLocks noChangeArrowheads="1"/>
          </p:cNvSpPr>
          <p:nvPr/>
        </p:nvSpPr>
        <p:spPr bwMode="auto">
          <a:xfrm>
            <a:off x="5196601" y="4521647"/>
            <a:ext cx="4436526" cy="162928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pic>
        <p:nvPicPr>
          <p:cNvPr id="4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812"/>
          <a:stretch/>
        </p:blipFill>
        <p:spPr bwMode="auto">
          <a:xfrm>
            <a:off x="5374206" y="4854286"/>
            <a:ext cx="3835604" cy="107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AutoShape 5"/>
          <p:cNvSpPr>
            <a:spLocks noChangeArrowheads="1"/>
          </p:cNvSpPr>
          <p:nvPr/>
        </p:nvSpPr>
        <p:spPr bwMode="auto">
          <a:xfrm>
            <a:off x="5302340" y="4557129"/>
            <a:ext cx="4258938" cy="226315"/>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smtClean="0"/>
              <a:t>Tasa de paro registrado en Eibar, Comarca y Gipuzkoa (%), 2015</a:t>
            </a:r>
            <a:endParaRPr lang="es-ES" sz="500" b="1" kern="700" dirty="0">
              <a:latin typeface="Arial" panose="020B0604020202020204" pitchFamily="34" charset="0"/>
            </a:endParaRPr>
          </a:p>
        </p:txBody>
      </p:sp>
      <p:sp>
        <p:nvSpPr>
          <p:cNvPr id="45" name="AutoShape 5"/>
          <p:cNvSpPr>
            <a:spLocks noChangeArrowheads="1"/>
          </p:cNvSpPr>
          <p:nvPr/>
        </p:nvSpPr>
        <p:spPr bwMode="auto">
          <a:xfrm>
            <a:off x="5338457" y="5785458"/>
            <a:ext cx="4286619"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smtClean="0"/>
              <a:t>(*) datos de 2014 </a:t>
            </a:r>
          </a:p>
          <a:p>
            <a:pPr lvl="0">
              <a:buClr>
                <a:srgbClr val="BD4013"/>
              </a:buClr>
            </a:pPr>
            <a:r>
              <a:rPr lang="es-ES" sz="800" dirty="0" smtClean="0"/>
              <a:t>Fuente: Udalmap</a:t>
            </a:r>
            <a:endParaRPr lang="es-ES" sz="300" kern="700" dirty="0">
              <a:latin typeface="Arial" panose="020B0604020202020204" pitchFamily="34" charset="0"/>
            </a:endParaRPr>
          </a:p>
        </p:txBody>
      </p:sp>
      <p:grpSp>
        <p:nvGrpSpPr>
          <p:cNvPr id="46" name="45 Grupo"/>
          <p:cNvGrpSpPr/>
          <p:nvPr/>
        </p:nvGrpSpPr>
        <p:grpSpPr>
          <a:xfrm>
            <a:off x="959785" y="2779113"/>
            <a:ext cx="4162165" cy="3123104"/>
            <a:chOff x="1061775" y="2189767"/>
            <a:chExt cx="4162165" cy="3123104"/>
          </a:xfrm>
        </p:grpSpPr>
        <p:pic>
          <p:nvPicPr>
            <p:cNvPr id="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113" y="2573702"/>
              <a:ext cx="3611827" cy="245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AutoShape 5"/>
            <p:cNvSpPr>
              <a:spLocks noChangeArrowheads="1"/>
            </p:cNvSpPr>
            <p:nvPr/>
          </p:nvSpPr>
          <p:spPr bwMode="auto">
            <a:xfrm>
              <a:off x="1231113" y="5025006"/>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smtClean="0"/>
                <a:t>Fuente</a:t>
              </a:r>
              <a:r>
                <a:rPr lang="es-ES" sz="800" dirty="0"/>
                <a:t>: Encuesta a organizaciones sociales de Eibar, 2017, IKEI.</a:t>
              </a:r>
              <a:endParaRPr lang="es-ES" sz="300" kern="700" dirty="0">
                <a:latin typeface="Arial" panose="020B0604020202020204" pitchFamily="34" charset="0"/>
              </a:endParaRPr>
            </a:p>
          </p:txBody>
        </p:sp>
        <p:sp>
          <p:nvSpPr>
            <p:cNvPr id="50" name="AutoShape 5"/>
            <p:cNvSpPr>
              <a:spLocks noChangeArrowheads="1"/>
            </p:cNvSpPr>
            <p:nvPr/>
          </p:nvSpPr>
          <p:spPr bwMode="auto">
            <a:xfrm>
              <a:off x="1129511" y="2189767"/>
              <a:ext cx="4094429"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Principales personas o grupos sociales que se encuentran en situación de pobreza o en el umbral de la misma en Eibar</a:t>
              </a:r>
              <a:endParaRPr lang="es-ES" sz="500" b="1" kern="700" dirty="0">
                <a:latin typeface="Arial" panose="020B0604020202020204" pitchFamily="34" charset="0"/>
              </a:endParaRPr>
            </a:p>
          </p:txBody>
        </p:sp>
        <p:sp>
          <p:nvSpPr>
            <p:cNvPr id="51" name="AutoShape 5"/>
            <p:cNvSpPr>
              <a:spLocks noChangeArrowheads="1"/>
            </p:cNvSpPr>
            <p:nvPr/>
          </p:nvSpPr>
          <p:spPr bwMode="auto">
            <a:xfrm>
              <a:off x="1061775" y="2209921"/>
              <a:ext cx="4111360" cy="3102950"/>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grpSp>
      <p:sp>
        <p:nvSpPr>
          <p:cNvPr id="25" name="2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2" name="31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33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48787"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31</a:t>
            </a:fld>
            <a:endParaRPr lang="es-ES" altLang="es-ES" dirty="0" smtClean="0"/>
          </a:p>
        </p:txBody>
      </p:sp>
      <p:sp>
        <p:nvSpPr>
          <p:cNvPr id="33" name="32 CuadroTexto"/>
          <p:cNvSpPr txBox="1"/>
          <p:nvPr/>
        </p:nvSpPr>
        <p:spPr>
          <a:xfrm>
            <a:off x="1091031" y="2161762"/>
            <a:ext cx="8534045"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POBREZIA EGOERAN DAUDEN GIZA TALDEAK: ETORKINAK  ETA ARAZO EKONOMIKOAK DITUZTEN FAMILIAK DAUDE RANKING-AREN  GOIALDEAN</a:t>
            </a:r>
            <a:endParaRPr lang="es-ES" sz="1400" b="1" dirty="0">
              <a:solidFill>
                <a:srgbClr val="BD4013"/>
              </a:solidFill>
            </a:endParaRPr>
          </a:p>
        </p:txBody>
      </p:sp>
      <p:sp>
        <p:nvSpPr>
          <p:cNvPr id="22" name="AutoShape 5"/>
          <p:cNvSpPr>
            <a:spLocks noChangeArrowheads="1"/>
          </p:cNvSpPr>
          <p:nvPr/>
        </p:nvSpPr>
        <p:spPr bwMode="auto">
          <a:xfrm>
            <a:off x="5179086" y="2784646"/>
            <a:ext cx="4517839" cy="160405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100" dirty="0" smtClean="0"/>
              <a:t>Eibarko per capita errenta (-%2,8), familiarra (-%6,92) eta lanarekin loturikoa (-%0,62) beheraka egiten dute, Gipuzkoaren atzetik. </a:t>
            </a:r>
          </a:p>
          <a:p>
            <a:pPr marL="171450" lvl="0" indent="-171450">
              <a:buClr>
                <a:srgbClr val="BD4013"/>
              </a:buClr>
              <a:buFont typeface="Century Gothic" panose="020B0502020202020204" pitchFamily="34" charset="0"/>
              <a:buChar char="►"/>
            </a:pPr>
            <a:endParaRPr lang="eu-ES" sz="1100" dirty="0" smtClean="0"/>
          </a:p>
          <a:p>
            <a:pPr marL="171450" lvl="0" indent="-171450">
              <a:buClr>
                <a:srgbClr val="BD4013"/>
              </a:buClr>
              <a:buFont typeface="Century Gothic" panose="020B0502020202020204" pitchFamily="34" charset="0"/>
              <a:buChar char="►"/>
            </a:pPr>
            <a:r>
              <a:rPr lang="eu-ES" sz="1100" dirty="0" smtClean="0"/>
              <a:t>Langabezian dagoen 16 urtetik gorako  biztanleriak gora egiten du, batez ere epe luzekoak (+%2,5).</a:t>
            </a:r>
            <a:endParaRPr lang="eu-ES" sz="1100" dirty="0"/>
          </a:p>
        </p:txBody>
      </p:sp>
      <p:sp>
        <p:nvSpPr>
          <p:cNvPr id="38" name="AutoShape 5"/>
          <p:cNvSpPr>
            <a:spLocks noChangeArrowheads="1"/>
          </p:cNvSpPr>
          <p:nvPr/>
        </p:nvSpPr>
        <p:spPr bwMode="auto">
          <a:xfrm>
            <a:off x="5196601" y="4521647"/>
            <a:ext cx="4436526" cy="162928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44" name="AutoShape 5"/>
          <p:cNvSpPr>
            <a:spLocks noChangeArrowheads="1"/>
          </p:cNvSpPr>
          <p:nvPr/>
        </p:nvSpPr>
        <p:spPr bwMode="auto">
          <a:xfrm>
            <a:off x="5302340" y="4557129"/>
            <a:ext cx="4258938" cy="226315"/>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Langabezia</a:t>
            </a:r>
            <a:r>
              <a:rPr lang="es-ES" sz="1000" b="1" dirty="0" smtClean="0"/>
              <a:t> tasa </a:t>
            </a:r>
            <a:r>
              <a:rPr lang="es-ES" sz="1000" b="1" dirty="0" err="1" smtClean="0"/>
              <a:t>Eibar</a:t>
            </a:r>
            <a:r>
              <a:rPr lang="es-ES" sz="1000" b="1" dirty="0" smtClean="0"/>
              <a:t>, </a:t>
            </a:r>
            <a:r>
              <a:rPr lang="es-ES" sz="1000" b="1" dirty="0" err="1" smtClean="0"/>
              <a:t>Debabarrena</a:t>
            </a:r>
            <a:r>
              <a:rPr lang="es-ES" sz="1000" b="1" dirty="0" smtClean="0"/>
              <a:t>  eta </a:t>
            </a:r>
            <a:r>
              <a:rPr lang="es-ES" sz="1000" b="1" dirty="0" err="1" smtClean="0"/>
              <a:t>Gipuzkoa</a:t>
            </a:r>
            <a:r>
              <a:rPr lang="es-ES" sz="1000" b="1" dirty="0" smtClean="0"/>
              <a:t> (%), 2015</a:t>
            </a:r>
            <a:endParaRPr lang="es-ES" sz="500" b="1" kern="700" dirty="0">
              <a:latin typeface="Arial" panose="020B0604020202020204" pitchFamily="34" charset="0"/>
            </a:endParaRPr>
          </a:p>
        </p:txBody>
      </p:sp>
      <p:sp>
        <p:nvSpPr>
          <p:cNvPr id="45" name="AutoShape 5"/>
          <p:cNvSpPr>
            <a:spLocks noChangeArrowheads="1"/>
          </p:cNvSpPr>
          <p:nvPr/>
        </p:nvSpPr>
        <p:spPr bwMode="auto">
          <a:xfrm>
            <a:off x="5367458" y="5760061"/>
            <a:ext cx="4286619"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smtClean="0"/>
              <a:t>(*) 2014eko </a:t>
            </a:r>
            <a:r>
              <a:rPr lang="es-ES" sz="800" dirty="0" err="1" smtClean="0"/>
              <a:t>datuak</a:t>
            </a:r>
            <a:endParaRPr lang="es-ES" sz="800" dirty="0" smtClean="0"/>
          </a:p>
          <a:p>
            <a:pPr lvl="0">
              <a:buClr>
                <a:srgbClr val="BD4013"/>
              </a:buClr>
            </a:pPr>
            <a:r>
              <a:rPr lang="es-ES" sz="800" dirty="0" err="1" smtClean="0"/>
              <a:t>Iturria</a:t>
            </a:r>
            <a:r>
              <a:rPr lang="es-ES" sz="800" dirty="0" smtClean="0"/>
              <a:t>: Udalmap</a:t>
            </a:r>
            <a:endParaRPr lang="es-ES" sz="300" kern="700" dirty="0">
              <a:latin typeface="Arial" panose="020B0604020202020204" pitchFamily="34" charset="0"/>
            </a:endParaRPr>
          </a:p>
        </p:txBody>
      </p:sp>
      <p:grpSp>
        <p:nvGrpSpPr>
          <p:cNvPr id="46" name="45 Grupo"/>
          <p:cNvGrpSpPr/>
          <p:nvPr/>
        </p:nvGrpSpPr>
        <p:grpSpPr>
          <a:xfrm>
            <a:off x="931334" y="2749317"/>
            <a:ext cx="4162165" cy="3123104"/>
            <a:chOff x="1061775" y="2189767"/>
            <a:chExt cx="4162165" cy="3123104"/>
          </a:xfrm>
        </p:grpSpPr>
        <p:sp>
          <p:nvSpPr>
            <p:cNvPr id="50" name="AutoShape 5"/>
            <p:cNvSpPr>
              <a:spLocks noChangeArrowheads="1"/>
            </p:cNvSpPr>
            <p:nvPr/>
          </p:nvSpPr>
          <p:spPr bwMode="auto">
            <a:xfrm>
              <a:off x="1129511" y="2189767"/>
              <a:ext cx="4094429"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Eibarren</a:t>
              </a:r>
              <a:r>
                <a:rPr lang="es-ES" sz="1000" b="1" dirty="0" smtClean="0"/>
                <a:t> </a:t>
              </a:r>
              <a:r>
                <a:rPr lang="es-ES" sz="1000" b="1" dirty="0" err="1" smtClean="0"/>
                <a:t>pobrezia</a:t>
              </a:r>
              <a:r>
                <a:rPr lang="es-ES" sz="1000" b="1" dirty="0" smtClean="0"/>
                <a:t> </a:t>
              </a:r>
              <a:r>
                <a:rPr lang="es-ES" sz="1000" b="1" dirty="0" err="1" smtClean="0"/>
                <a:t>egoeran</a:t>
              </a:r>
              <a:r>
                <a:rPr lang="es-ES" sz="1000" b="1" dirty="0" smtClean="0"/>
                <a:t> </a:t>
              </a:r>
              <a:r>
                <a:rPr lang="es-ES" sz="1000" b="1" dirty="0" err="1" smtClean="0"/>
                <a:t>dauden</a:t>
              </a:r>
              <a:r>
                <a:rPr lang="es-ES" sz="1000" b="1" dirty="0" smtClean="0"/>
                <a:t> </a:t>
              </a:r>
              <a:r>
                <a:rPr lang="es-ES" sz="1000" b="1" dirty="0" err="1" smtClean="0"/>
                <a:t>giza</a:t>
              </a:r>
              <a:r>
                <a:rPr lang="es-ES" sz="1000" b="1" dirty="0" smtClean="0"/>
                <a:t> </a:t>
              </a:r>
              <a:r>
                <a:rPr lang="es-ES" sz="1000" b="1" dirty="0" err="1" smtClean="0"/>
                <a:t>talde</a:t>
              </a:r>
              <a:r>
                <a:rPr lang="es-ES" sz="1000" b="1" dirty="0" smtClean="0"/>
                <a:t> </a:t>
              </a:r>
              <a:r>
                <a:rPr lang="es-ES" sz="1000" b="1" dirty="0" err="1" smtClean="0"/>
                <a:t>nabarmenenak</a:t>
              </a:r>
              <a:endParaRPr lang="es-ES" sz="500" b="1" kern="700" dirty="0">
                <a:latin typeface="Arial" panose="020B0604020202020204" pitchFamily="34" charset="0"/>
              </a:endParaRPr>
            </a:p>
          </p:txBody>
        </p:sp>
        <p:sp>
          <p:nvSpPr>
            <p:cNvPr id="51" name="AutoShape 5"/>
            <p:cNvSpPr>
              <a:spLocks noChangeArrowheads="1"/>
            </p:cNvSpPr>
            <p:nvPr/>
          </p:nvSpPr>
          <p:spPr bwMode="auto">
            <a:xfrm>
              <a:off x="1061775" y="2209921"/>
              <a:ext cx="4111360" cy="3102950"/>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grpSp>
      <p:sp>
        <p:nvSpPr>
          <p:cNvPr id="28" name="2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0"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31" name="30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34" name="33 CuadroTexto"/>
          <p:cNvSpPr txBox="1"/>
          <p:nvPr/>
        </p:nvSpPr>
        <p:spPr>
          <a:xfrm>
            <a:off x="992345" y="1404093"/>
            <a:ext cx="956937" cy="461665"/>
          </a:xfrm>
          <a:prstGeom prst="rect">
            <a:avLst/>
          </a:prstGeom>
          <a:solidFill>
            <a:srgbClr val="FFD5AB"/>
          </a:solidFill>
          <a:ln>
            <a:solidFill>
              <a:schemeClr val="tx1"/>
            </a:solidFill>
            <a:prstDash val="dashDot"/>
          </a:ln>
        </p:spPr>
        <p:txBody>
          <a:bodyPr wrap="square" rtlCol="0">
            <a:spAutoFit/>
          </a:bodyPr>
          <a:lstStyle/>
          <a:p>
            <a:pPr algn="ctr"/>
            <a:r>
              <a:rPr lang="es-ES_tradnl" sz="800" b="1" dirty="0" err="1" smtClean="0"/>
              <a:t>Gizarte</a:t>
            </a:r>
            <a:r>
              <a:rPr lang="es-ES_tradnl" sz="800" b="1" dirty="0" smtClean="0"/>
              <a:t> </a:t>
            </a:r>
            <a:r>
              <a:rPr lang="es-ES_tradnl" sz="800" b="1" dirty="0" err="1" smtClean="0"/>
              <a:t>bazterketa</a:t>
            </a:r>
            <a:r>
              <a:rPr lang="es-ES_tradnl" sz="800" b="1" dirty="0" smtClean="0"/>
              <a:t> eta </a:t>
            </a:r>
            <a:r>
              <a:rPr lang="es-ES_tradnl" sz="800" b="1" dirty="0" err="1" smtClean="0"/>
              <a:t>barneratzea</a:t>
            </a:r>
            <a:endParaRPr lang="es-ES_tradnl" sz="800" b="1" dirty="0"/>
          </a:p>
        </p:txBody>
      </p:sp>
      <p:sp>
        <p:nvSpPr>
          <p:cNvPr id="35" name="34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36" name="35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52" name="51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3" name="52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4" name="53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Inmigrazioa</a:t>
            </a:r>
            <a:r>
              <a:rPr lang="es-ES_tradnl" sz="800" b="1" dirty="0" smtClean="0">
                <a:solidFill>
                  <a:schemeClr val="bg1">
                    <a:lumMod val="75000"/>
                  </a:schemeClr>
                </a:solidFill>
              </a:rPr>
              <a:t> eta </a:t>
            </a:r>
            <a:r>
              <a:rPr lang="es-ES_tradnl" sz="800" b="1" dirty="0" err="1" smtClean="0">
                <a:solidFill>
                  <a:schemeClr val="bg1">
                    <a:lumMod val="75000"/>
                  </a:schemeClr>
                </a:solidFill>
              </a:rPr>
              <a:t>Kultura</a:t>
            </a:r>
            <a:r>
              <a:rPr lang="es-ES_tradnl" sz="800" b="1" dirty="0" smtClean="0">
                <a:solidFill>
                  <a:schemeClr val="bg1">
                    <a:lumMod val="75000"/>
                  </a:schemeClr>
                </a:solidFill>
              </a:rPr>
              <a:t> </a:t>
            </a:r>
            <a:r>
              <a:rPr lang="es-ES_tradnl" sz="800" b="1" dirty="0" err="1" smtClean="0">
                <a:solidFill>
                  <a:schemeClr val="bg1">
                    <a:lumMod val="75000"/>
                  </a:schemeClr>
                </a:solidFill>
              </a:rPr>
              <a:t>Aniztasuna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5" name="54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6" name="AutoShape 5"/>
          <p:cNvSpPr>
            <a:spLocks noChangeArrowheads="1"/>
          </p:cNvSpPr>
          <p:nvPr/>
        </p:nvSpPr>
        <p:spPr bwMode="auto">
          <a:xfrm>
            <a:off x="992345" y="5625377"/>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909" y="3038965"/>
            <a:ext cx="3712753" cy="25864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358" b="11994"/>
          <a:stretch/>
        </p:blipFill>
        <p:spPr bwMode="auto">
          <a:xfrm>
            <a:off x="5302341" y="4872906"/>
            <a:ext cx="4258938" cy="84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103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32</a:t>
            </a:fld>
            <a:endParaRPr lang="es-ES" altLang="es-ES" dirty="0" smtClean="0"/>
          </a:p>
        </p:txBody>
      </p:sp>
      <p:sp>
        <p:nvSpPr>
          <p:cNvPr id="37" name="36 CuadroTexto"/>
          <p:cNvSpPr txBox="1"/>
          <p:nvPr/>
        </p:nvSpPr>
        <p:spPr>
          <a:xfrm>
            <a:off x="992346" y="1404093"/>
            <a:ext cx="956937" cy="415498"/>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 </a:t>
            </a:r>
            <a:endParaRPr lang="es-ES_tradnl" sz="1050" b="1" dirty="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GRUPOS SOCIALES EN SITUACIÓN DE EXCLUSIÓN SOCIAL: ENCABEZAN EL RANKING LA POBLACIÓN INMIGRANTE Y LA POBLACIÓN SIN HOGAR QUE VIVE EN LA CALLE.</a:t>
            </a:r>
          </a:p>
        </p:txBody>
      </p:sp>
      <p:sp>
        <p:nvSpPr>
          <p:cNvPr id="22" name="AutoShape 5"/>
          <p:cNvSpPr>
            <a:spLocks noChangeArrowheads="1"/>
          </p:cNvSpPr>
          <p:nvPr/>
        </p:nvSpPr>
        <p:spPr bwMode="auto">
          <a:xfrm>
            <a:off x="1105188" y="2703180"/>
            <a:ext cx="4758662" cy="142369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1000" dirty="0"/>
              <a:t>Según el último recuento realizado por el SIIS – Centro de Documentación y Estudios 2016 se identificaron 4 personas sin hogar, de las cuales 3 eran hombres y 1 era mujer. </a:t>
            </a:r>
            <a:endParaRPr lang="es-ES" sz="1000" dirty="0" smtClean="0"/>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La tasa de inmigración de </a:t>
            </a:r>
            <a:r>
              <a:rPr lang="es-ES" sz="1000" dirty="0" err="1" smtClean="0"/>
              <a:t>Eibar</a:t>
            </a:r>
            <a:r>
              <a:rPr lang="es-ES" sz="1000" dirty="0" smtClean="0"/>
              <a:t> (7,3%) es claramente superior a la registrada en </a:t>
            </a:r>
            <a:r>
              <a:rPr lang="es-ES" sz="1000" dirty="0" err="1" smtClean="0"/>
              <a:t>Gipuzkoa</a:t>
            </a:r>
            <a:r>
              <a:rPr lang="es-ES" sz="1000" dirty="0" smtClean="0"/>
              <a:t> (6,6%). A su vez, la tasa se ha incrementado en mayor medida en Eibar (+1,5%) que en Gipuzkoa</a:t>
            </a:r>
            <a:r>
              <a:rPr lang="es-ES" sz="1000" dirty="0"/>
              <a:t> </a:t>
            </a:r>
            <a:r>
              <a:rPr lang="es-ES" sz="1000" dirty="0" smtClean="0"/>
              <a:t>(+0,4%) en los últimos 5 años.</a:t>
            </a:r>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6679" y="3203956"/>
            <a:ext cx="3710594" cy="266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5"/>
          <p:cNvSpPr>
            <a:spLocks noChangeArrowheads="1"/>
          </p:cNvSpPr>
          <p:nvPr/>
        </p:nvSpPr>
        <p:spPr bwMode="auto">
          <a:xfrm>
            <a:off x="5996678" y="5907024"/>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smtClean="0"/>
              <a:t>Fuente</a:t>
            </a:r>
            <a:r>
              <a:rPr lang="es-ES" sz="800" dirty="0"/>
              <a:t>: Encuesta a organizaciones sociales de Eibar, 2017, IKEI.</a:t>
            </a:r>
            <a:endParaRPr lang="es-ES" sz="300" kern="700" dirty="0">
              <a:latin typeface="Arial" panose="020B0604020202020204" pitchFamily="34" charset="0"/>
            </a:endParaRPr>
          </a:p>
        </p:txBody>
      </p:sp>
      <p:sp>
        <p:nvSpPr>
          <p:cNvPr id="25" name="AutoShape 5"/>
          <p:cNvSpPr>
            <a:spLocks noChangeArrowheads="1"/>
          </p:cNvSpPr>
          <p:nvPr/>
        </p:nvSpPr>
        <p:spPr bwMode="auto">
          <a:xfrm>
            <a:off x="5996678" y="2740075"/>
            <a:ext cx="3819438"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Principales grupos sociales que se encuentran en situación de exclusión social  en Eibar</a:t>
            </a:r>
            <a:endParaRPr lang="es-ES" sz="500" b="1" kern="700" dirty="0">
              <a:latin typeface="Arial" panose="020B0604020202020204" pitchFamily="34" charset="0"/>
            </a:endParaRPr>
          </a:p>
        </p:txBody>
      </p:sp>
      <p:sp>
        <p:nvSpPr>
          <p:cNvPr id="30" name="AutoShape 5"/>
          <p:cNvSpPr>
            <a:spLocks noChangeArrowheads="1"/>
          </p:cNvSpPr>
          <p:nvPr/>
        </p:nvSpPr>
        <p:spPr bwMode="auto">
          <a:xfrm>
            <a:off x="5908143" y="2720265"/>
            <a:ext cx="3907973" cy="347462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7" name="AutoShape 5"/>
          <p:cNvSpPr>
            <a:spLocks noChangeArrowheads="1"/>
          </p:cNvSpPr>
          <p:nvPr/>
        </p:nvSpPr>
        <p:spPr bwMode="auto">
          <a:xfrm>
            <a:off x="1091016" y="4191787"/>
            <a:ext cx="4758662" cy="226294"/>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 población total y extranjera en </a:t>
            </a:r>
            <a:r>
              <a:rPr lang="es-ES" sz="1000" b="1" dirty="0" err="1"/>
              <a:t>Eibar</a:t>
            </a:r>
            <a:r>
              <a:rPr lang="es-ES" sz="1000" b="1" dirty="0"/>
              <a:t>, 2011-2016</a:t>
            </a:r>
            <a:endParaRPr lang="es-ES" sz="500" b="1" kern="700" dirty="0">
              <a:latin typeface="Arial" panose="020B0604020202020204" pitchFamily="34" charset="0"/>
            </a:endParaRPr>
          </a:p>
        </p:txBody>
      </p:sp>
      <p:sp>
        <p:nvSpPr>
          <p:cNvPr id="32" name="AutoShape 5"/>
          <p:cNvSpPr>
            <a:spLocks noChangeArrowheads="1"/>
          </p:cNvSpPr>
          <p:nvPr/>
        </p:nvSpPr>
        <p:spPr bwMode="auto">
          <a:xfrm>
            <a:off x="1105188" y="5339330"/>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INE y </a:t>
            </a:r>
            <a:r>
              <a:rPr lang="es-ES" sz="800" dirty="0" err="1"/>
              <a:t>Udalmap</a:t>
            </a:r>
            <a:endParaRPr lang="es-ES" sz="300" kern="700" dirty="0">
              <a:latin typeface="Arial" panose="020B0604020202020204" pitchFamily="34" charset="0"/>
            </a:endParaRPr>
          </a:p>
        </p:txBody>
      </p:sp>
      <p:sp>
        <p:nvSpPr>
          <p:cNvPr id="34" name="AutoShape 5"/>
          <p:cNvSpPr>
            <a:spLocks noChangeArrowheads="1"/>
          </p:cNvSpPr>
          <p:nvPr/>
        </p:nvSpPr>
        <p:spPr bwMode="auto">
          <a:xfrm>
            <a:off x="1091016" y="4191786"/>
            <a:ext cx="4758678" cy="133254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850" y="4479281"/>
            <a:ext cx="4555338" cy="100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3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099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2"/>
          <p:cNvSpPr/>
          <p:nvPr/>
        </p:nvSpPr>
        <p:spPr>
          <a:xfrm>
            <a:off x="887941" y="1964988"/>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33</a:t>
            </a:fld>
            <a:endParaRPr lang="es-ES" altLang="es-ES" dirty="0" smtClean="0"/>
          </a:p>
        </p:txBody>
      </p:sp>
      <p:sp>
        <p:nvSpPr>
          <p:cNvPr id="33" name="32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BAZTERTZE EGOERAN DAUDEN GIZA-TALDEEN RANKING-EAN:  ETORKINAK ETA ETXEGABEKO PERTSONAK  DIRA AITZINDARIAK</a:t>
            </a:r>
          </a:p>
        </p:txBody>
      </p:sp>
      <p:sp>
        <p:nvSpPr>
          <p:cNvPr id="22" name="AutoShape 5"/>
          <p:cNvSpPr>
            <a:spLocks noChangeArrowheads="1"/>
          </p:cNvSpPr>
          <p:nvPr/>
        </p:nvSpPr>
        <p:spPr bwMode="auto">
          <a:xfrm>
            <a:off x="1105188" y="2703180"/>
            <a:ext cx="4758662" cy="142369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1000" dirty="0" smtClean="0"/>
              <a:t>ISIS- Dokumentazio eta Ikerketa 2016, egindako azkeneko zenbaketaren ondorioz, Eibarren, 4 etxegabeko pertsona identifikatzen dira, 3 gizon eta emakume bat.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Eibarko inmigrazio tasa (%7,3), Gipuzkoa mailan dagoena baina altuagoa da (%6,6). Gainera, tasa hau azkeneko bost urteetan, Eibarren(%1,5) Gipuzkoan (%0,4) baino gehiago hazi da.</a:t>
            </a:r>
          </a:p>
        </p:txBody>
      </p:sp>
      <p:sp>
        <p:nvSpPr>
          <p:cNvPr id="25" name="AutoShape 5"/>
          <p:cNvSpPr>
            <a:spLocks noChangeArrowheads="1"/>
          </p:cNvSpPr>
          <p:nvPr/>
        </p:nvSpPr>
        <p:spPr bwMode="auto">
          <a:xfrm>
            <a:off x="5996678" y="2740074"/>
            <a:ext cx="3819438" cy="463881"/>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Eibarren</a:t>
            </a:r>
            <a:r>
              <a:rPr lang="es-ES" sz="1000" b="1" dirty="0" smtClean="0"/>
              <a:t> </a:t>
            </a:r>
            <a:r>
              <a:rPr lang="es-ES" sz="1000" b="1" dirty="0" err="1"/>
              <a:t>b</a:t>
            </a:r>
            <a:r>
              <a:rPr lang="es-ES" sz="1000" b="1" dirty="0" err="1" smtClean="0"/>
              <a:t>aztertze</a:t>
            </a:r>
            <a:r>
              <a:rPr lang="es-ES" sz="1000" b="1" dirty="0" smtClean="0"/>
              <a:t> </a:t>
            </a:r>
            <a:r>
              <a:rPr lang="es-ES" sz="1000" b="1" dirty="0" err="1" smtClean="0"/>
              <a:t>egoeran</a:t>
            </a:r>
            <a:r>
              <a:rPr lang="es-ES" sz="1000" b="1" dirty="0" smtClean="0"/>
              <a:t> </a:t>
            </a:r>
            <a:r>
              <a:rPr lang="es-ES" sz="1000" b="1" dirty="0" err="1" smtClean="0"/>
              <a:t>dauden</a:t>
            </a:r>
            <a:r>
              <a:rPr lang="es-ES" sz="1000" b="1" dirty="0" smtClean="0"/>
              <a:t> </a:t>
            </a:r>
            <a:r>
              <a:rPr lang="es-ES" sz="1000" b="1" dirty="0" err="1" smtClean="0"/>
              <a:t>giza</a:t>
            </a:r>
            <a:r>
              <a:rPr lang="es-ES" sz="1000" b="1" dirty="0" smtClean="0"/>
              <a:t> </a:t>
            </a:r>
            <a:r>
              <a:rPr lang="es-ES" sz="1000" b="1" dirty="0" err="1" smtClean="0"/>
              <a:t>talde</a:t>
            </a:r>
            <a:r>
              <a:rPr lang="es-ES" sz="1000" b="1" dirty="0" smtClean="0"/>
              <a:t> </a:t>
            </a:r>
            <a:r>
              <a:rPr lang="es-ES" sz="1000" b="1" dirty="0" err="1" smtClean="0"/>
              <a:t>nagusienak</a:t>
            </a:r>
            <a:endParaRPr lang="es-ES" sz="500" b="1" kern="700" dirty="0">
              <a:latin typeface="Arial" panose="020B0604020202020204" pitchFamily="34" charset="0"/>
            </a:endParaRPr>
          </a:p>
        </p:txBody>
      </p:sp>
      <p:sp>
        <p:nvSpPr>
          <p:cNvPr id="30" name="AutoShape 5"/>
          <p:cNvSpPr>
            <a:spLocks noChangeArrowheads="1"/>
          </p:cNvSpPr>
          <p:nvPr/>
        </p:nvSpPr>
        <p:spPr bwMode="auto">
          <a:xfrm>
            <a:off x="5908143" y="2720265"/>
            <a:ext cx="3907973" cy="347462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7" name="AutoShape 5"/>
          <p:cNvSpPr>
            <a:spLocks noChangeArrowheads="1"/>
          </p:cNvSpPr>
          <p:nvPr/>
        </p:nvSpPr>
        <p:spPr bwMode="auto">
          <a:xfrm>
            <a:off x="1091016" y="4182262"/>
            <a:ext cx="4758662" cy="226294"/>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Biztanleria</a:t>
            </a:r>
            <a:r>
              <a:rPr lang="es-ES" sz="1000" b="1" dirty="0" smtClean="0"/>
              <a:t> </a:t>
            </a:r>
            <a:r>
              <a:rPr lang="es-ES" sz="1000" b="1" dirty="0" err="1" smtClean="0"/>
              <a:t>osoaren</a:t>
            </a:r>
            <a:r>
              <a:rPr lang="es-ES" sz="1000" b="1" dirty="0" smtClean="0"/>
              <a:t> eta </a:t>
            </a:r>
            <a:r>
              <a:rPr lang="es-ES" sz="1000" b="1" dirty="0" err="1" smtClean="0"/>
              <a:t>atzerritarren</a:t>
            </a:r>
            <a:r>
              <a:rPr lang="es-ES" sz="1000" b="1" dirty="0" smtClean="0"/>
              <a:t> </a:t>
            </a:r>
            <a:r>
              <a:rPr lang="es-ES" sz="1000" b="1" dirty="0" err="1" smtClean="0"/>
              <a:t>eboluzioa</a:t>
            </a:r>
            <a:r>
              <a:rPr lang="es-ES" sz="1000" b="1" dirty="0" smtClean="0"/>
              <a:t> </a:t>
            </a:r>
            <a:r>
              <a:rPr lang="es-ES" sz="1000" b="1" dirty="0" err="1" smtClean="0"/>
              <a:t>Eibarren</a:t>
            </a:r>
            <a:r>
              <a:rPr lang="es-ES" sz="1000" b="1" dirty="0" smtClean="0"/>
              <a:t>,  </a:t>
            </a:r>
            <a:r>
              <a:rPr lang="es-ES" sz="1000" b="1" dirty="0"/>
              <a:t>2011-2016</a:t>
            </a:r>
            <a:endParaRPr lang="es-ES" sz="500" b="1" kern="700" dirty="0">
              <a:latin typeface="Arial" panose="020B0604020202020204" pitchFamily="34" charset="0"/>
            </a:endParaRPr>
          </a:p>
        </p:txBody>
      </p:sp>
      <p:sp>
        <p:nvSpPr>
          <p:cNvPr id="32" name="AutoShape 5"/>
          <p:cNvSpPr>
            <a:spLocks noChangeArrowheads="1"/>
          </p:cNvSpPr>
          <p:nvPr/>
        </p:nvSpPr>
        <p:spPr bwMode="auto">
          <a:xfrm>
            <a:off x="1105188" y="5491730"/>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a:t>INE </a:t>
            </a:r>
            <a:r>
              <a:rPr lang="es-ES" sz="800" dirty="0" smtClean="0"/>
              <a:t>eta  </a:t>
            </a:r>
            <a:r>
              <a:rPr lang="es-ES" sz="800" dirty="0" err="1"/>
              <a:t>Udalmap</a:t>
            </a:r>
            <a:endParaRPr lang="es-ES" sz="300" kern="700" dirty="0">
              <a:latin typeface="Arial" panose="020B0604020202020204" pitchFamily="34" charset="0"/>
            </a:endParaRPr>
          </a:p>
        </p:txBody>
      </p:sp>
      <p:sp>
        <p:nvSpPr>
          <p:cNvPr id="34" name="AutoShape 5"/>
          <p:cNvSpPr>
            <a:spLocks noChangeArrowheads="1"/>
          </p:cNvSpPr>
          <p:nvPr/>
        </p:nvSpPr>
        <p:spPr bwMode="auto">
          <a:xfrm>
            <a:off x="1091016" y="4182261"/>
            <a:ext cx="4758678" cy="1513689"/>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8" name="2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6"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3" name="42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4" name="43 CuadroTexto"/>
          <p:cNvSpPr txBox="1"/>
          <p:nvPr/>
        </p:nvSpPr>
        <p:spPr>
          <a:xfrm>
            <a:off x="992345" y="1404093"/>
            <a:ext cx="956937" cy="461665"/>
          </a:xfrm>
          <a:prstGeom prst="rect">
            <a:avLst/>
          </a:prstGeom>
          <a:solidFill>
            <a:srgbClr val="FFD5AB"/>
          </a:solidFill>
          <a:ln>
            <a:solidFill>
              <a:schemeClr val="tx1"/>
            </a:solidFill>
            <a:prstDash val="dashDot"/>
          </a:ln>
        </p:spPr>
        <p:txBody>
          <a:bodyPr wrap="square" rtlCol="0">
            <a:spAutoFit/>
          </a:bodyPr>
          <a:lstStyle/>
          <a:p>
            <a:pPr algn="ctr"/>
            <a:r>
              <a:rPr lang="es-ES_tradnl" sz="800" b="1" dirty="0" err="1" smtClean="0"/>
              <a:t>Gizarte</a:t>
            </a:r>
            <a:r>
              <a:rPr lang="es-ES_tradnl" sz="800" b="1" dirty="0" smtClean="0"/>
              <a:t> </a:t>
            </a:r>
            <a:r>
              <a:rPr lang="es-ES_tradnl" sz="800" b="1" dirty="0" err="1" smtClean="0"/>
              <a:t>bazterketa</a:t>
            </a:r>
            <a:r>
              <a:rPr lang="es-ES_tradnl" sz="800" b="1" dirty="0" smtClean="0"/>
              <a:t> eta </a:t>
            </a:r>
            <a:r>
              <a:rPr lang="es-ES_tradnl" sz="800" b="1" dirty="0" err="1" smtClean="0"/>
              <a:t>barneratzea</a:t>
            </a:r>
            <a:endParaRPr lang="es-ES_tradnl" sz="800" b="1" dirty="0"/>
          </a:p>
        </p:txBody>
      </p:sp>
      <p:sp>
        <p:nvSpPr>
          <p:cNvPr id="45" name="44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46" name="45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48" name="47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9" name="48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0" name="49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Inmigrazioa</a:t>
            </a:r>
            <a:r>
              <a:rPr lang="es-ES_tradnl" sz="800" b="1" dirty="0" smtClean="0">
                <a:solidFill>
                  <a:schemeClr val="bg1">
                    <a:lumMod val="75000"/>
                  </a:schemeClr>
                </a:solidFill>
              </a:rPr>
              <a:t> eta </a:t>
            </a:r>
            <a:r>
              <a:rPr lang="es-ES_tradnl" sz="800" b="1" dirty="0" err="1" smtClean="0">
                <a:solidFill>
                  <a:schemeClr val="bg1">
                    <a:lumMod val="75000"/>
                  </a:schemeClr>
                </a:solidFill>
              </a:rPr>
              <a:t>Kultura</a:t>
            </a:r>
            <a:r>
              <a:rPr lang="es-ES_tradnl" sz="800" b="1" dirty="0" smtClean="0">
                <a:solidFill>
                  <a:schemeClr val="bg1">
                    <a:lumMod val="75000"/>
                  </a:schemeClr>
                </a:solidFill>
              </a:rPr>
              <a:t> </a:t>
            </a:r>
            <a:r>
              <a:rPr lang="es-ES_tradnl" sz="800" b="1" dirty="0" err="1" smtClean="0">
                <a:solidFill>
                  <a:schemeClr val="bg1">
                    <a:lumMod val="75000"/>
                  </a:schemeClr>
                </a:solidFill>
              </a:rPr>
              <a:t>Aniztasuna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1" name="50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2" name="AutoShape 5"/>
          <p:cNvSpPr>
            <a:spLocks noChangeArrowheads="1"/>
          </p:cNvSpPr>
          <p:nvPr/>
        </p:nvSpPr>
        <p:spPr bwMode="auto">
          <a:xfrm>
            <a:off x="5972375" y="5891496"/>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216" b="9162"/>
          <a:stretch/>
        </p:blipFill>
        <p:spPr bwMode="auto">
          <a:xfrm>
            <a:off x="1144616" y="4400184"/>
            <a:ext cx="4719637"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306" y="3043666"/>
            <a:ext cx="3720769" cy="259199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556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34</a:t>
            </a:fld>
            <a:endParaRPr lang="es-ES" altLang="es-ES" dirty="0" smtClean="0"/>
          </a:p>
        </p:txBody>
      </p:sp>
      <p:sp>
        <p:nvSpPr>
          <p:cNvPr id="37" name="36 CuadroTexto"/>
          <p:cNvSpPr txBox="1"/>
          <p:nvPr/>
        </p:nvSpPr>
        <p:spPr>
          <a:xfrm>
            <a:off x="992346" y="1404093"/>
            <a:ext cx="956937" cy="415498"/>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 </a:t>
            </a:r>
            <a:endParaRPr lang="es-ES_tradnl" sz="1050" b="1" dirty="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LOS RECURSOS</a:t>
            </a:r>
            <a:endParaRPr lang="es-ES" sz="1600" b="1" dirty="0">
              <a:solidFill>
                <a:schemeClr val="bg1"/>
              </a:solidFill>
            </a:endParaRPr>
          </a:p>
        </p:txBody>
      </p:sp>
      <p:sp>
        <p:nvSpPr>
          <p:cNvPr id="35" name="34 CuadroTexto"/>
          <p:cNvSpPr txBox="1"/>
          <p:nvPr/>
        </p:nvSpPr>
        <p:spPr>
          <a:xfrm>
            <a:off x="992346" y="2464753"/>
            <a:ext cx="4261953" cy="461665"/>
          </a:xfrm>
          <a:prstGeom prst="rect">
            <a:avLst/>
          </a:prstGeom>
          <a:solidFill>
            <a:schemeClr val="bg1"/>
          </a:solidFill>
          <a:ln>
            <a:solidFill>
              <a:schemeClr val="accent1"/>
            </a:solidFill>
          </a:ln>
        </p:spPr>
        <p:txBody>
          <a:bodyPr wrap="square" rtlCol="0">
            <a:spAutoFit/>
          </a:bodyPr>
          <a:lstStyle/>
          <a:p>
            <a:r>
              <a:rPr lang="es-ES" sz="1200" b="1" dirty="0">
                <a:solidFill>
                  <a:srgbClr val="BD4013"/>
                </a:solidFill>
              </a:rPr>
              <a:t>LAS PRESTACIONES ECONÓMICAS Y EL PROGRAMA DE ALIMENTOS MITIGAN LAS SITUACIONES DE POBREZA.</a:t>
            </a:r>
          </a:p>
        </p:txBody>
      </p:sp>
      <p:sp>
        <p:nvSpPr>
          <p:cNvPr id="36" name="AutoShape 5"/>
          <p:cNvSpPr>
            <a:spLocks noChangeArrowheads="1"/>
          </p:cNvSpPr>
          <p:nvPr/>
        </p:nvSpPr>
        <p:spPr bwMode="auto">
          <a:xfrm>
            <a:off x="992347" y="2980653"/>
            <a:ext cx="4261952" cy="132242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00" dirty="0"/>
              <a:t>Desde 2012, crecen el número de solicitudes de </a:t>
            </a:r>
            <a:r>
              <a:rPr lang="es-ES" sz="1000" u="sng" dirty="0"/>
              <a:t>Ayuda de Emergencia Social</a:t>
            </a:r>
            <a:r>
              <a:rPr lang="es-ES" sz="1000" dirty="0"/>
              <a:t> (+89,9%; principalmente destinadas al mantenimiento de la vivienda</a:t>
            </a:r>
            <a:r>
              <a:rPr lang="es-ES" sz="1000" dirty="0" smtClean="0"/>
              <a:t>).</a:t>
            </a:r>
          </a:p>
          <a:p>
            <a:pPr marL="171450" lvl="0" indent="-171450">
              <a:buClr>
                <a:srgbClr val="BD4013"/>
              </a:buClr>
              <a:buFont typeface="Century Gothic" panose="020B0502020202020204" pitchFamily="34" charset="0"/>
              <a:buChar char="►"/>
            </a:pPr>
            <a:endParaRPr lang="es-ES" sz="1000" dirty="0" smtClean="0"/>
          </a:p>
          <a:p>
            <a:pPr marL="171450" lvl="0" indent="-171450">
              <a:buClr>
                <a:srgbClr val="BD4013"/>
              </a:buClr>
              <a:buFont typeface="Century Gothic" panose="020B0502020202020204" pitchFamily="34" charset="0"/>
              <a:buChar char="►"/>
            </a:pPr>
            <a:r>
              <a:rPr lang="es-ES" sz="1000" dirty="0" smtClean="0"/>
              <a:t>Aumenta </a:t>
            </a:r>
            <a:r>
              <a:rPr lang="es-ES" sz="1000" smtClean="0"/>
              <a:t>la </a:t>
            </a:r>
            <a:r>
              <a:rPr lang="es-ES" sz="1000" u="sng" smtClean="0"/>
              <a:t>población </a:t>
            </a:r>
            <a:r>
              <a:rPr lang="es-ES" sz="1000" u="sng" dirty="0"/>
              <a:t>perceptora de la RGI </a:t>
            </a:r>
            <a:r>
              <a:rPr lang="es-ES" sz="1000" dirty="0"/>
              <a:t>(+</a:t>
            </a:r>
            <a:r>
              <a:rPr lang="es-ES" sz="1000" dirty="0" smtClean="0"/>
              <a:t>22,9%). Tasa </a:t>
            </a:r>
            <a:r>
              <a:rPr lang="es-ES" sz="1000" dirty="0"/>
              <a:t>por encima de </a:t>
            </a:r>
            <a:r>
              <a:rPr lang="es-ES" sz="1000" dirty="0" smtClean="0"/>
              <a:t>la comarca y Gipuzkoa, especialmente para </a:t>
            </a:r>
            <a:r>
              <a:rPr lang="es-ES" sz="1000" dirty="0"/>
              <a:t>la población de 25-29 años y 45-59 </a:t>
            </a:r>
            <a:r>
              <a:rPr lang="es-ES" sz="1000" dirty="0" smtClean="0"/>
              <a:t>años.</a:t>
            </a:r>
          </a:p>
        </p:txBody>
      </p:sp>
      <p:sp>
        <p:nvSpPr>
          <p:cNvPr id="38" name="AutoShape 5"/>
          <p:cNvSpPr>
            <a:spLocks noChangeArrowheads="1"/>
          </p:cNvSpPr>
          <p:nvPr/>
        </p:nvSpPr>
        <p:spPr bwMode="auto">
          <a:xfrm>
            <a:off x="5326990" y="2470157"/>
            <a:ext cx="4452212" cy="366584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3" name="AutoShape 5"/>
          <p:cNvSpPr>
            <a:spLocks noChangeArrowheads="1"/>
          </p:cNvSpPr>
          <p:nvPr/>
        </p:nvSpPr>
        <p:spPr bwMode="auto">
          <a:xfrm>
            <a:off x="5322529" y="2534063"/>
            <a:ext cx="4563004"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población beneficiaria (nº) y grado de cobertura de la Renta de Garantía de Ingresos en Eibar (%), 2011-2016</a:t>
            </a:r>
            <a:endParaRPr lang="es-ES" sz="500" b="1" kern="700" dirty="0">
              <a:latin typeface="Arial" panose="020B0604020202020204" pitchFamily="34" charset="0"/>
            </a:endParaRPr>
          </a:p>
        </p:txBody>
      </p:sp>
      <p:sp>
        <p:nvSpPr>
          <p:cNvPr id="44" name="AutoShape 5"/>
          <p:cNvSpPr>
            <a:spLocks noChangeArrowheads="1"/>
          </p:cNvSpPr>
          <p:nvPr/>
        </p:nvSpPr>
        <p:spPr bwMode="auto">
          <a:xfrm>
            <a:off x="5254299" y="415504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INE y Udalmap</a:t>
            </a:r>
            <a:endParaRPr lang="es-ES" sz="300" kern="700" dirty="0">
              <a:latin typeface="Arial" panose="020B0604020202020204" pitchFamily="34" charset="0"/>
            </a:endParaRPr>
          </a:p>
        </p:txBody>
      </p:sp>
      <p:pic>
        <p:nvPicPr>
          <p:cNvPr id="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633" y="2986651"/>
            <a:ext cx="4413568" cy="142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AutoShape 5"/>
          <p:cNvSpPr>
            <a:spLocks noChangeArrowheads="1"/>
          </p:cNvSpPr>
          <p:nvPr/>
        </p:nvSpPr>
        <p:spPr bwMode="auto">
          <a:xfrm>
            <a:off x="5445693" y="4451375"/>
            <a:ext cx="4563004"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Mujeres y hombres perceptores/as de la RGI en Eibar, la comarca y Gipuzkoa (%), diciembre 2016</a:t>
            </a:r>
            <a:endParaRPr lang="es-ES" sz="500" b="1" kern="700" dirty="0">
              <a:latin typeface="Arial" panose="020B0604020202020204" pitchFamily="34" charset="0"/>
            </a:endParaRPr>
          </a:p>
        </p:txBody>
      </p:sp>
      <p:sp>
        <p:nvSpPr>
          <p:cNvPr id="48" name="AutoShape 5"/>
          <p:cNvSpPr>
            <a:spLocks noChangeArrowheads="1"/>
          </p:cNvSpPr>
          <p:nvPr/>
        </p:nvSpPr>
        <p:spPr bwMode="auto">
          <a:xfrm>
            <a:off x="5369534" y="5897169"/>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smtClean="0"/>
              <a:t>Lanbide</a:t>
            </a:r>
            <a:endParaRPr lang="es-ES" sz="300" kern="700" dirty="0">
              <a:latin typeface="Arial" panose="020B0604020202020204" pitchFamily="34" charset="0"/>
            </a:endParaRPr>
          </a:p>
        </p:txBody>
      </p:sp>
      <p:pic>
        <p:nvPicPr>
          <p:cNvPr id="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4327" y="4769012"/>
            <a:ext cx="1336276" cy="1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469" y="4769011"/>
            <a:ext cx="1313400" cy="123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935" y="4769012"/>
            <a:ext cx="1252268" cy="1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AutoShape 5"/>
          <p:cNvSpPr>
            <a:spLocks noChangeArrowheads="1"/>
          </p:cNvSpPr>
          <p:nvPr/>
        </p:nvSpPr>
        <p:spPr bwMode="auto">
          <a:xfrm>
            <a:off x="992346" y="4408929"/>
            <a:ext cx="4261953" cy="193973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3" name="AutoShape 5"/>
          <p:cNvSpPr>
            <a:spLocks noChangeArrowheads="1"/>
          </p:cNvSpPr>
          <p:nvPr/>
        </p:nvSpPr>
        <p:spPr bwMode="auto">
          <a:xfrm>
            <a:off x="1042158" y="6060800"/>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Udalmap y memoria </a:t>
            </a:r>
            <a:r>
              <a:rPr lang="es-ES" sz="800" dirty="0" err="1"/>
              <a:t>Gizartekintza</a:t>
            </a:r>
            <a:endParaRPr lang="es-ES" sz="300" kern="700" dirty="0">
              <a:latin typeface="Arial" panose="020B0604020202020204" pitchFamily="34" charset="0"/>
            </a:endParaRPr>
          </a:p>
        </p:txBody>
      </p:sp>
      <p:sp>
        <p:nvSpPr>
          <p:cNvPr id="54" name="AutoShape 5"/>
          <p:cNvSpPr>
            <a:spLocks noChangeArrowheads="1"/>
          </p:cNvSpPr>
          <p:nvPr/>
        </p:nvSpPr>
        <p:spPr bwMode="auto">
          <a:xfrm>
            <a:off x="1042157" y="4419468"/>
            <a:ext cx="4212141" cy="559215"/>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las solicitudes (nº) y unidades convivenciales perceptoras de Ayudas de Emergencia Social en Eibar (%), 2012-2015</a:t>
            </a:r>
            <a:endParaRPr lang="es-ES" sz="500" b="1" kern="700" dirty="0">
              <a:latin typeface="Arial" panose="020B0604020202020204" pitchFamily="34" charset="0"/>
            </a:endParaRPr>
          </a:p>
        </p:txBody>
      </p:sp>
      <p:pic>
        <p:nvPicPr>
          <p:cNvPr id="5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712" y="4903963"/>
            <a:ext cx="3985361" cy="128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2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3" name="3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363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35</a:t>
            </a:fld>
            <a:endParaRPr lang="es-ES" altLang="es-ES" dirty="0" smtClean="0"/>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BALIABIDEEN BALORAZIOA</a:t>
            </a:r>
            <a:endParaRPr lang="es-ES" sz="1600" b="1" dirty="0">
              <a:solidFill>
                <a:schemeClr val="bg1"/>
              </a:solidFill>
            </a:endParaRPr>
          </a:p>
        </p:txBody>
      </p:sp>
      <p:sp>
        <p:nvSpPr>
          <p:cNvPr id="35" name="34 CuadroTexto"/>
          <p:cNvSpPr txBox="1"/>
          <p:nvPr/>
        </p:nvSpPr>
        <p:spPr>
          <a:xfrm>
            <a:off x="992345" y="2464753"/>
            <a:ext cx="4261953" cy="461665"/>
          </a:xfrm>
          <a:prstGeom prst="rect">
            <a:avLst/>
          </a:prstGeom>
          <a:solidFill>
            <a:schemeClr val="bg1"/>
          </a:solidFill>
          <a:ln>
            <a:solidFill>
              <a:schemeClr val="accent1"/>
            </a:solidFill>
          </a:ln>
        </p:spPr>
        <p:txBody>
          <a:bodyPr wrap="square" rtlCol="0">
            <a:spAutoFit/>
          </a:bodyPr>
          <a:lstStyle/>
          <a:p>
            <a:r>
              <a:rPr lang="es-ES" sz="1200" b="1" dirty="0" smtClean="0">
                <a:solidFill>
                  <a:srgbClr val="BD4013"/>
                </a:solidFill>
              </a:rPr>
              <a:t>LAGUNTZA EKONOMIKOEK ETA ELIKAGAIEN PROGRAMEK, POBREZIA EGOERAK ARINTZEN DITUZTE.</a:t>
            </a:r>
            <a:endParaRPr lang="es-ES" sz="1200" b="1" dirty="0">
              <a:solidFill>
                <a:srgbClr val="BD4013"/>
              </a:solidFill>
            </a:endParaRPr>
          </a:p>
        </p:txBody>
      </p:sp>
      <p:sp>
        <p:nvSpPr>
          <p:cNvPr id="36" name="AutoShape 5"/>
          <p:cNvSpPr>
            <a:spLocks noChangeArrowheads="1"/>
          </p:cNvSpPr>
          <p:nvPr/>
        </p:nvSpPr>
        <p:spPr bwMode="auto">
          <a:xfrm>
            <a:off x="992347" y="2980653"/>
            <a:ext cx="4261952" cy="132242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00" dirty="0" smtClean="0"/>
              <a:t>2012tik, </a:t>
            </a:r>
            <a:r>
              <a:rPr lang="eu-ES" sz="1000" u="sng" dirty="0" smtClean="0"/>
              <a:t>Gizarte larrialdietarako laguntza (</a:t>
            </a:r>
            <a:r>
              <a:rPr lang="eu-ES" sz="1000" u="sng" dirty="0" err="1" smtClean="0"/>
              <a:t>GLL</a:t>
            </a:r>
            <a:r>
              <a:rPr lang="eu-ES" sz="1000" u="sng" dirty="0" smtClean="0"/>
              <a:t>) </a:t>
            </a:r>
            <a:r>
              <a:rPr lang="eu-ES" sz="1000" dirty="0" smtClean="0"/>
              <a:t>asko hazi da (%+89,9); batez ere etxebizitza mantentzeko erabiliak). </a:t>
            </a:r>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u="sng" dirty="0" smtClean="0"/>
              <a:t> Diru sarrerak bermatzeko errenta </a:t>
            </a:r>
            <a:r>
              <a:rPr lang="eu-ES" sz="1000" dirty="0" smtClean="0"/>
              <a:t>eskuratzen duen biztanleriak gora egin du (%22,9), tasa hau  eskualdekoa eta Gipuzkoa mailakoa baina altuagoa da, batez ere 25-29 urte eta 45-59 urte bitartekoentzat.  </a:t>
            </a:r>
          </a:p>
        </p:txBody>
      </p:sp>
      <p:sp>
        <p:nvSpPr>
          <p:cNvPr id="38" name="AutoShape 5"/>
          <p:cNvSpPr>
            <a:spLocks noChangeArrowheads="1"/>
          </p:cNvSpPr>
          <p:nvPr/>
        </p:nvSpPr>
        <p:spPr bwMode="auto">
          <a:xfrm>
            <a:off x="5326990" y="2470157"/>
            <a:ext cx="4452212" cy="387850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3" name="AutoShape 5"/>
          <p:cNvSpPr>
            <a:spLocks noChangeArrowheads="1"/>
          </p:cNvSpPr>
          <p:nvPr/>
        </p:nvSpPr>
        <p:spPr bwMode="auto">
          <a:xfrm>
            <a:off x="5322529" y="2534063"/>
            <a:ext cx="4563004"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Laguntza</a:t>
            </a:r>
            <a:r>
              <a:rPr lang="es-ES" sz="1000" b="1" dirty="0" smtClean="0"/>
              <a:t> </a:t>
            </a:r>
            <a:r>
              <a:rPr lang="es-ES" sz="1000" b="1" dirty="0" err="1" smtClean="0"/>
              <a:t>jasotzen</a:t>
            </a:r>
            <a:r>
              <a:rPr lang="es-ES" sz="1000" b="1" dirty="0" smtClean="0"/>
              <a:t> </a:t>
            </a:r>
            <a:r>
              <a:rPr lang="es-ES" sz="1000" b="1" dirty="0" err="1" smtClean="0"/>
              <a:t>duen</a:t>
            </a:r>
            <a:r>
              <a:rPr lang="es-ES" sz="1000" b="1" dirty="0" smtClean="0"/>
              <a:t> </a:t>
            </a:r>
            <a:r>
              <a:rPr lang="es-ES" sz="1000" b="1" dirty="0" err="1" smtClean="0"/>
              <a:t>biztanleria</a:t>
            </a:r>
            <a:r>
              <a:rPr lang="es-ES" sz="1000" b="1" dirty="0" smtClean="0"/>
              <a:t> (</a:t>
            </a:r>
            <a:r>
              <a:rPr lang="es-ES" sz="1000" b="1" dirty="0" err="1" smtClean="0"/>
              <a:t>kop</a:t>
            </a:r>
            <a:r>
              <a:rPr lang="es-ES" sz="1000" b="1" dirty="0" smtClean="0"/>
              <a:t>) eta </a:t>
            </a:r>
            <a:r>
              <a:rPr lang="es-ES" sz="1000" b="1" dirty="0" err="1" smtClean="0"/>
              <a:t>diru</a:t>
            </a:r>
            <a:r>
              <a:rPr lang="es-ES" sz="1000" b="1" dirty="0" smtClean="0"/>
              <a:t> </a:t>
            </a:r>
            <a:r>
              <a:rPr lang="es-ES" sz="1000" b="1" dirty="0" err="1" smtClean="0"/>
              <a:t>sarrerak</a:t>
            </a:r>
            <a:r>
              <a:rPr lang="es-ES" sz="1000" b="1" dirty="0" smtClean="0"/>
              <a:t> </a:t>
            </a:r>
            <a:r>
              <a:rPr lang="es-ES" sz="1000" b="1" dirty="0" err="1" smtClean="0"/>
              <a:t>bermatzeko</a:t>
            </a:r>
            <a:r>
              <a:rPr lang="es-ES" sz="1000" b="1" dirty="0" smtClean="0"/>
              <a:t> </a:t>
            </a:r>
            <a:r>
              <a:rPr lang="es-ES" sz="1000" b="1" dirty="0" err="1" smtClean="0"/>
              <a:t>errentaren</a:t>
            </a:r>
            <a:r>
              <a:rPr lang="es-ES" sz="1000" b="1" dirty="0" smtClean="0"/>
              <a:t> </a:t>
            </a:r>
            <a:r>
              <a:rPr lang="es-ES" sz="1000" b="1" dirty="0" err="1" smtClean="0"/>
              <a:t>estaldura</a:t>
            </a:r>
            <a:r>
              <a:rPr lang="es-ES" sz="1000" b="1" dirty="0" smtClean="0"/>
              <a:t> </a:t>
            </a:r>
            <a:r>
              <a:rPr lang="es-ES" sz="1000" b="1" dirty="0" err="1" smtClean="0"/>
              <a:t>maila</a:t>
            </a:r>
            <a:r>
              <a:rPr lang="es-ES" sz="1000" b="1" dirty="0" smtClean="0"/>
              <a:t> </a:t>
            </a:r>
            <a:r>
              <a:rPr lang="es-ES" sz="1000" b="1" dirty="0" err="1" smtClean="0"/>
              <a:t>Eibarren</a:t>
            </a:r>
            <a:r>
              <a:rPr lang="es-ES" sz="1000" b="1" dirty="0" smtClean="0"/>
              <a:t>(%), </a:t>
            </a:r>
            <a:r>
              <a:rPr lang="es-ES" sz="1000" b="1" dirty="0"/>
              <a:t>2011-2016</a:t>
            </a:r>
            <a:endParaRPr lang="es-ES" sz="500" b="1" kern="700" dirty="0">
              <a:latin typeface="Arial" panose="020B0604020202020204" pitchFamily="34" charset="0"/>
            </a:endParaRPr>
          </a:p>
        </p:txBody>
      </p:sp>
      <p:sp>
        <p:nvSpPr>
          <p:cNvPr id="44" name="AutoShape 5"/>
          <p:cNvSpPr>
            <a:spLocks noChangeArrowheads="1"/>
          </p:cNvSpPr>
          <p:nvPr/>
        </p:nvSpPr>
        <p:spPr bwMode="auto">
          <a:xfrm>
            <a:off x="5254299" y="415504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 </a:t>
            </a:r>
            <a:r>
              <a:rPr lang="es-ES" sz="800" dirty="0"/>
              <a:t>INE </a:t>
            </a:r>
            <a:r>
              <a:rPr lang="es-ES" sz="800" dirty="0" smtClean="0"/>
              <a:t>eta  </a:t>
            </a:r>
            <a:r>
              <a:rPr lang="es-ES" sz="800" dirty="0" err="1" smtClean="0"/>
              <a:t>Udalmap</a:t>
            </a:r>
            <a:endParaRPr lang="es-ES" sz="300" kern="700" dirty="0">
              <a:latin typeface="Arial" panose="020B0604020202020204" pitchFamily="34" charset="0"/>
            </a:endParaRPr>
          </a:p>
        </p:txBody>
      </p:sp>
      <p:sp>
        <p:nvSpPr>
          <p:cNvPr id="46" name="AutoShape 5"/>
          <p:cNvSpPr>
            <a:spLocks noChangeArrowheads="1"/>
          </p:cNvSpPr>
          <p:nvPr/>
        </p:nvSpPr>
        <p:spPr bwMode="auto">
          <a:xfrm>
            <a:off x="5359968" y="4413275"/>
            <a:ext cx="4410645"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eskualdeko</a:t>
            </a:r>
            <a:r>
              <a:rPr lang="es-ES" sz="1000" b="1" dirty="0" smtClean="0"/>
              <a:t> eta </a:t>
            </a:r>
            <a:r>
              <a:rPr lang="es-ES" sz="1000" b="1" dirty="0" err="1" smtClean="0"/>
              <a:t>gipuzkoako</a:t>
            </a:r>
            <a:r>
              <a:rPr lang="es-ES" sz="1000" b="1" dirty="0" smtClean="0"/>
              <a:t>, </a:t>
            </a:r>
            <a:r>
              <a:rPr lang="es-ES" sz="1000" b="1" dirty="0" err="1" smtClean="0"/>
              <a:t>diru</a:t>
            </a:r>
            <a:r>
              <a:rPr lang="es-ES" sz="1000" b="1" dirty="0" smtClean="0"/>
              <a:t> </a:t>
            </a:r>
            <a:r>
              <a:rPr lang="es-ES" sz="1000" b="1" dirty="0" err="1" smtClean="0"/>
              <a:t>sarrerak</a:t>
            </a:r>
            <a:r>
              <a:rPr lang="es-ES" sz="1000" b="1" dirty="0" smtClean="0"/>
              <a:t> </a:t>
            </a:r>
            <a:r>
              <a:rPr lang="es-ES" sz="1000" b="1" dirty="0" err="1" smtClean="0"/>
              <a:t>bermatzeko</a:t>
            </a:r>
            <a:r>
              <a:rPr lang="es-ES" sz="1000" b="1" dirty="0" smtClean="0"/>
              <a:t> </a:t>
            </a:r>
            <a:r>
              <a:rPr lang="es-ES" sz="1000" b="1" dirty="0" err="1" smtClean="0"/>
              <a:t>errenta</a:t>
            </a:r>
            <a:r>
              <a:rPr lang="es-ES" sz="1000" b="1" dirty="0" smtClean="0"/>
              <a:t> </a:t>
            </a:r>
            <a:r>
              <a:rPr lang="es-ES" sz="1000" b="1" dirty="0" err="1" smtClean="0"/>
              <a:t>jasotzen</a:t>
            </a:r>
            <a:r>
              <a:rPr lang="es-ES" sz="1000" b="1" dirty="0" smtClean="0"/>
              <a:t> </a:t>
            </a:r>
            <a:r>
              <a:rPr lang="es-ES" sz="1000" b="1" dirty="0" err="1" smtClean="0"/>
              <a:t>duten</a:t>
            </a:r>
            <a:r>
              <a:rPr lang="es-ES" sz="1000" b="1" dirty="0" smtClean="0"/>
              <a:t> </a:t>
            </a:r>
            <a:r>
              <a:rPr lang="es-ES" sz="1000" b="1" dirty="0" err="1" smtClean="0"/>
              <a:t>gizon</a:t>
            </a:r>
            <a:r>
              <a:rPr lang="es-ES" sz="1000" b="1" dirty="0" smtClean="0"/>
              <a:t> eta </a:t>
            </a:r>
            <a:r>
              <a:rPr lang="es-ES" sz="1000" b="1" dirty="0" err="1" smtClean="0"/>
              <a:t>emakumeak</a:t>
            </a:r>
            <a:r>
              <a:rPr lang="es-ES" sz="1000" b="1" dirty="0"/>
              <a:t>,</a:t>
            </a:r>
            <a:r>
              <a:rPr lang="es-ES" sz="1000" b="1" dirty="0" smtClean="0"/>
              <a:t>  2016ko </a:t>
            </a:r>
            <a:r>
              <a:rPr lang="es-ES" sz="1000" b="1" dirty="0" err="1" smtClean="0"/>
              <a:t>abenduak</a:t>
            </a:r>
            <a:endParaRPr lang="es-ES" sz="500" b="1" kern="700" dirty="0">
              <a:latin typeface="Arial" panose="020B0604020202020204" pitchFamily="34" charset="0"/>
            </a:endParaRPr>
          </a:p>
        </p:txBody>
      </p:sp>
      <p:sp>
        <p:nvSpPr>
          <p:cNvPr id="48" name="AutoShape 5"/>
          <p:cNvSpPr>
            <a:spLocks noChangeArrowheads="1"/>
          </p:cNvSpPr>
          <p:nvPr/>
        </p:nvSpPr>
        <p:spPr bwMode="auto">
          <a:xfrm>
            <a:off x="5359968" y="6104468"/>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Lanbide</a:t>
            </a:r>
            <a:endParaRPr lang="es-ES" sz="300" kern="700" dirty="0">
              <a:latin typeface="Arial" panose="020B0604020202020204" pitchFamily="34" charset="0"/>
            </a:endParaRPr>
          </a:p>
        </p:txBody>
      </p:sp>
      <p:sp>
        <p:nvSpPr>
          <p:cNvPr id="52" name="AutoShape 5"/>
          <p:cNvSpPr>
            <a:spLocks noChangeArrowheads="1"/>
          </p:cNvSpPr>
          <p:nvPr/>
        </p:nvSpPr>
        <p:spPr bwMode="auto">
          <a:xfrm>
            <a:off x="992346" y="4408929"/>
            <a:ext cx="4261953" cy="193973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3" name="AutoShape 5"/>
          <p:cNvSpPr>
            <a:spLocks noChangeArrowheads="1"/>
          </p:cNvSpPr>
          <p:nvPr/>
        </p:nvSpPr>
        <p:spPr bwMode="auto">
          <a:xfrm>
            <a:off x="1042158" y="6060800"/>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Udalmap</a:t>
            </a:r>
            <a:r>
              <a:rPr lang="es-ES" sz="800" dirty="0"/>
              <a:t> </a:t>
            </a:r>
            <a:r>
              <a:rPr lang="es-ES" sz="800" dirty="0" smtClean="0"/>
              <a:t>eta </a:t>
            </a:r>
            <a:r>
              <a:rPr lang="es-ES" sz="800" dirty="0" err="1" smtClean="0"/>
              <a:t>Gizartekintza</a:t>
            </a:r>
            <a:r>
              <a:rPr lang="es-ES" sz="800" dirty="0" smtClean="0"/>
              <a:t>  memoria</a:t>
            </a:r>
            <a:endParaRPr lang="es-ES" sz="300" kern="700" dirty="0">
              <a:latin typeface="Arial" panose="020B0604020202020204" pitchFamily="34" charset="0"/>
            </a:endParaRPr>
          </a:p>
        </p:txBody>
      </p:sp>
      <p:sp>
        <p:nvSpPr>
          <p:cNvPr id="54" name="AutoShape 5"/>
          <p:cNvSpPr>
            <a:spLocks noChangeArrowheads="1"/>
          </p:cNvSpPr>
          <p:nvPr/>
        </p:nvSpPr>
        <p:spPr bwMode="auto">
          <a:xfrm>
            <a:off x="1042157" y="4419468"/>
            <a:ext cx="4212141" cy="559215"/>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Eskaeren</a:t>
            </a:r>
            <a:r>
              <a:rPr lang="es-ES" sz="1000" b="1" dirty="0" smtClean="0"/>
              <a:t> </a:t>
            </a:r>
            <a:r>
              <a:rPr lang="es-ES" sz="1000" b="1" dirty="0" err="1" smtClean="0"/>
              <a:t>eboluzioa</a:t>
            </a:r>
            <a:r>
              <a:rPr lang="es-ES" sz="1000" b="1" dirty="0" smtClean="0"/>
              <a:t> (</a:t>
            </a:r>
            <a:r>
              <a:rPr lang="es-ES" sz="1000" b="1" dirty="0" err="1" smtClean="0"/>
              <a:t>kop</a:t>
            </a:r>
            <a:r>
              <a:rPr lang="es-ES" sz="1000" b="1" dirty="0" smtClean="0"/>
              <a:t>) eta </a:t>
            </a:r>
            <a:r>
              <a:rPr lang="es-ES" sz="1000" b="1" dirty="0" err="1" smtClean="0"/>
              <a:t>Gizarte</a:t>
            </a:r>
            <a:r>
              <a:rPr lang="es-ES" sz="1000" b="1" dirty="0" smtClean="0"/>
              <a:t> </a:t>
            </a:r>
            <a:r>
              <a:rPr lang="es-ES" sz="1000" b="1" dirty="0" err="1" smtClean="0"/>
              <a:t>larrialdietako</a:t>
            </a:r>
            <a:r>
              <a:rPr lang="es-ES" sz="1000" b="1" dirty="0" smtClean="0"/>
              <a:t> </a:t>
            </a:r>
            <a:r>
              <a:rPr lang="es-ES" sz="1000" b="1" dirty="0" err="1" smtClean="0"/>
              <a:t>laguntza</a:t>
            </a:r>
            <a:r>
              <a:rPr lang="es-ES" sz="1000" b="1" dirty="0" smtClean="0"/>
              <a:t> </a:t>
            </a:r>
            <a:r>
              <a:rPr lang="es-ES" sz="1000" b="1" dirty="0" err="1" smtClean="0"/>
              <a:t>Eibarren</a:t>
            </a:r>
            <a:r>
              <a:rPr lang="es-ES" sz="1000" b="1" dirty="0" smtClean="0"/>
              <a:t> (%), </a:t>
            </a:r>
            <a:r>
              <a:rPr lang="es-ES" sz="1000" b="1" dirty="0"/>
              <a:t>2012-2015</a:t>
            </a:r>
            <a:endParaRPr lang="es-ES" sz="500" b="1" kern="700" dirty="0">
              <a:latin typeface="Arial" panose="020B0604020202020204" pitchFamily="34" charset="0"/>
            </a:endParaRPr>
          </a:p>
        </p:txBody>
      </p:sp>
      <p:sp>
        <p:nvSpPr>
          <p:cNvPr id="31" name="3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56" name="55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57" name="56 CuadroTexto"/>
          <p:cNvSpPr txBox="1"/>
          <p:nvPr/>
        </p:nvSpPr>
        <p:spPr>
          <a:xfrm>
            <a:off x="992345" y="1404093"/>
            <a:ext cx="956937" cy="461665"/>
          </a:xfrm>
          <a:prstGeom prst="rect">
            <a:avLst/>
          </a:prstGeom>
          <a:solidFill>
            <a:srgbClr val="FFD5AB"/>
          </a:solidFill>
          <a:ln>
            <a:solidFill>
              <a:schemeClr val="tx1"/>
            </a:solidFill>
            <a:prstDash val="dashDot"/>
          </a:ln>
        </p:spPr>
        <p:txBody>
          <a:bodyPr wrap="square" rtlCol="0">
            <a:spAutoFit/>
          </a:bodyPr>
          <a:lstStyle/>
          <a:p>
            <a:pPr algn="ctr"/>
            <a:r>
              <a:rPr lang="es-ES_tradnl" sz="800" b="1" dirty="0" err="1" smtClean="0"/>
              <a:t>Gizarte</a:t>
            </a:r>
            <a:r>
              <a:rPr lang="es-ES_tradnl" sz="800" b="1" dirty="0" smtClean="0"/>
              <a:t> </a:t>
            </a:r>
            <a:r>
              <a:rPr lang="es-ES_tradnl" sz="800" b="1" dirty="0" err="1" smtClean="0"/>
              <a:t>bazterketa</a:t>
            </a:r>
            <a:r>
              <a:rPr lang="es-ES_tradnl" sz="800" b="1" dirty="0" smtClean="0"/>
              <a:t> eta </a:t>
            </a:r>
            <a:r>
              <a:rPr lang="es-ES_tradnl" sz="800" b="1" dirty="0" err="1" smtClean="0"/>
              <a:t>barneratzea</a:t>
            </a:r>
            <a:endParaRPr lang="es-ES_tradnl" sz="800" b="1" dirty="0"/>
          </a:p>
        </p:txBody>
      </p:sp>
      <p:sp>
        <p:nvSpPr>
          <p:cNvPr id="58" name="5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59" name="58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60" name="59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61" name="60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62" name="61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Inmigrazioa</a:t>
            </a:r>
            <a:r>
              <a:rPr lang="es-ES_tradnl" sz="800" b="1" dirty="0" smtClean="0">
                <a:solidFill>
                  <a:schemeClr val="bg1">
                    <a:lumMod val="75000"/>
                  </a:schemeClr>
                </a:solidFill>
              </a:rPr>
              <a:t> eta </a:t>
            </a:r>
            <a:r>
              <a:rPr lang="es-ES_tradnl" sz="800" b="1" dirty="0" err="1" smtClean="0">
                <a:solidFill>
                  <a:schemeClr val="bg1">
                    <a:lumMod val="75000"/>
                  </a:schemeClr>
                </a:solidFill>
              </a:rPr>
              <a:t>Kultura</a:t>
            </a:r>
            <a:r>
              <a:rPr lang="es-ES_tradnl" sz="800" b="1" dirty="0" smtClean="0">
                <a:solidFill>
                  <a:schemeClr val="bg1">
                    <a:lumMod val="75000"/>
                  </a:schemeClr>
                </a:solidFill>
              </a:rPr>
              <a:t> </a:t>
            </a:r>
            <a:r>
              <a:rPr lang="es-ES_tradnl" sz="800" b="1" dirty="0" err="1" smtClean="0">
                <a:solidFill>
                  <a:schemeClr val="bg1">
                    <a:lumMod val="75000"/>
                  </a:schemeClr>
                </a:solidFill>
              </a:rPr>
              <a:t>Aniztasuna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63" name="62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6" y="4826399"/>
            <a:ext cx="4063922" cy="1309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32 Gráfico"/>
          <p:cNvGraphicFramePr/>
          <p:nvPr>
            <p:extLst>
              <p:ext uri="{D42A27DB-BD31-4B8C-83A1-F6EECF244321}">
                <p14:modId xmlns:p14="http://schemas.microsoft.com/office/powerpoint/2010/main" val="2355545475"/>
              </p:ext>
            </p:extLst>
          </p:nvPr>
        </p:nvGraphicFramePr>
        <p:xfrm>
          <a:off x="5514975" y="2963521"/>
          <a:ext cx="3854197" cy="1226789"/>
        </p:xfrm>
        <a:graphic>
          <a:graphicData uri="http://schemas.openxmlformats.org/drawingml/2006/chart">
            <c:chart xmlns:c="http://schemas.openxmlformats.org/drawingml/2006/chart" xmlns:r="http://schemas.openxmlformats.org/officeDocument/2006/relationships" r:id="rId4"/>
          </a:graphicData>
        </a:graphic>
      </p:graphicFrame>
      <p:pic>
        <p:nvPicPr>
          <p:cNvPr id="1331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2747" b="5093"/>
          <a:stretch/>
        </p:blipFill>
        <p:spPr bwMode="auto">
          <a:xfrm>
            <a:off x="5656936" y="4819198"/>
            <a:ext cx="3744239" cy="141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918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36</a:t>
            </a:fld>
            <a:endParaRPr lang="es-ES" altLang="es-ES" dirty="0" smtClean="0"/>
          </a:p>
        </p:txBody>
      </p:sp>
      <p:sp>
        <p:nvSpPr>
          <p:cNvPr id="37" name="36 CuadroTexto"/>
          <p:cNvSpPr txBox="1"/>
          <p:nvPr/>
        </p:nvSpPr>
        <p:spPr>
          <a:xfrm>
            <a:off x="992346" y="1404093"/>
            <a:ext cx="956937" cy="415498"/>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 </a:t>
            </a:r>
            <a:endParaRPr lang="es-ES_tradnl" sz="1050" b="1" dirty="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5" name="34 CuadroTexto"/>
          <p:cNvSpPr txBox="1"/>
          <p:nvPr/>
        </p:nvSpPr>
        <p:spPr>
          <a:xfrm>
            <a:off x="992346" y="2124497"/>
            <a:ext cx="8704579"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LA RED DE ATENCIÓN A LA EXCLUSIÓN OBTIENE UNA VALORACIÓN DE 5,4 PUNTOS.</a:t>
            </a:r>
          </a:p>
        </p:txBody>
      </p:sp>
      <p:sp>
        <p:nvSpPr>
          <p:cNvPr id="36" name="AutoShape 5"/>
          <p:cNvSpPr>
            <a:spLocks noChangeArrowheads="1"/>
          </p:cNvSpPr>
          <p:nvPr/>
        </p:nvSpPr>
        <p:spPr bwMode="auto">
          <a:xfrm>
            <a:off x="992347" y="2526098"/>
            <a:ext cx="3476853" cy="3295582"/>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1100" dirty="0"/>
              <a:t>El nivel de satisfacción con la Red de Atención a las personas en situación de exclusión social en </a:t>
            </a:r>
            <a:r>
              <a:rPr lang="es-ES" sz="1100" dirty="0" err="1"/>
              <a:t>Eibar</a:t>
            </a:r>
            <a:r>
              <a:rPr lang="es-ES" sz="1100" dirty="0"/>
              <a:t> se sitúa en 5,4 puntos sobre el máximo de 10. La opinión mayoritaria es la de considerarla </a:t>
            </a:r>
            <a:r>
              <a:rPr lang="es-ES" sz="1100" dirty="0" smtClean="0"/>
              <a:t>como regular.</a:t>
            </a:r>
          </a:p>
          <a:p>
            <a:pPr marL="171450" indent="-171450">
              <a:buClr>
                <a:srgbClr val="BD4013"/>
              </a:buClr>
              <a:buFont typeface="Century Gothic" panose="020B0502020202020204" pitchFamily="34" charset="0"/>
              <a:buChar char="►"/>
            </a:pPr>
            <a:endParaRPr lang="es-ES" sz="1100" dirty="0"/>
          </a:p>
          <a:p>
            <a:pPr marL="171450" indent="-171450">
              <a:buClr>
                <a:srgbClr val="BD4013"/>
              </a:buClr>
              <a:buFont typeface="Century Gothic" panose="020B0502020202020204" pitchFamily="34" charset="0"/>
              <a:buChar char="►"/>
            </a:pPr>
            <a:r>
              <a:rPr lang="es-ES" sz="1100" b="1" dirty="0" smtClean="0"/>
              <a:t>El municipio carece de un recurso de atención diurna y nocturna para la atención a la población en situación de exclusión.</a:t>
            </a:r>
          </a:p>
          <a:p>
            <a:pPr marL="171450" indent="-171450">
              <a:buClr>
                <a:srgbClr val="BD4013"/>
              </a:buClr>
              <a:buFont typeface="Century Gothic" panose="020B0502020202020204" pitchFamily="34" charset="0"/>
              <a:buChar char="►"/>
            </a:pPr>
            <a:endParaRPr lang="es-ES" sz="1100" dirty="0"/>
          </a:p>
          <a:p>
            <a:pPr marL="171450" indent="-171450">
              <a:buClr>
                <a:srgbClr val="BD4013"/>
              </a:buClr>
              <a:buFont typeface="Century Gothic" panose="020B0502020202020204" pitchFamily="34" charset="0"/>
              <a:buChar char="►"/>
            </a:pPr>
            <a:r>
              <a:rPr lang="es-ES" sz="1100" dirty="0" smtClean="0"/>
              <a:t>El Ayuntamiento </a:t>
            </a:r>
            <a:r>
              <a:rPr lang="es-ES" sz="1100" dirty="0"/>
              <a:t>cuenta con el programa de reparto de alimentos a personas y familias con escasos recursos económicos, en el que actualmente colaboran con 11 </a:t>
            </a:r>
            <a:r>
              <a:rPr lang="es-ES" sz="1100" dirty="0" err="1"/>
              <a:t>ONGs</a:t>
            </a:r>
            <a:r>
              <a:rPr lang="es-ES" sz="1100" dirty="0"/>
              <a:t> o asociaciones del municipio</a:t>
            </a:r>
            <a:r>
              <a:rPr lang="es-ES" sz="1100" dirty="0" smtClean="0"/>
              <a:t>. En 2016, se atendió a una media de 133 familias </a:t>
            </a:r>
            <a:r>
              <a:rPr lang="es-ES" sz="1100" dirty="0"/>
              <a:t>(347 personas de media). También se repartieron una media de 27 lotes para bebés.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5913" y="2966955"/>
            <a:ext cx="5167312"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5"/>
          <p:cNvSpPr>
            <a:spLocks noChangeArrowheads="1"/>
          </p:cNvSpPr>
          <p:nvPr/>
        </p:nvSpPr>
        <p:spPr bwMode="auto">
          <a:xfrm>
            <a:off x="4565913" y="2514367"/>
            <a:ext cx="5131012"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Satisfacción con la Red de Atención disponible a las personas en situación de exclusión social en Eibar</a:t>
            </a:r>
            <a:endParaRPr lang="es-ES" sz="500" b="1" kern="700" dirty="0">
              <a:latin typeface="Arial" panose="020B0604020202020204" pitchFamily="34" charset="0"/>
            </a:endParaRPr>
          </a:p>
        </p:txBody>
      </p:sp>
      <p:sp>
        <p:nvSpPr>
          <p:cNvPr id="18" name="AutoShape 5"/>
          <p:cNvSpPr>
            <a:spLocks noChangeArrowheads="1"/>
          </p:cNvSpPr>
          <p:nvPr/>
        </p:nvSpPr>
        <p:spPr bwMode="auto">
          <a:xfrm>
            <a:off x="4565913" y="5469838"/>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19" name="AutoShape 5"/>
          <p:cNvSpPr>
            <a:spLocks noChangeArrowheads="1"/>
          </p:cNvSpPr>
          <p:nvPr/>
        </p:nvSpPr>
        <p:spPr bwMode="auto">
          <a:xfrm>
            <a:off x="4565913" y="2528522"/>
            <a:ext cx="5167312" cy="322918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0" name="1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4" name="2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003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37</a:t>
            </a:fld>
            <a:endParaRPr lang="es-ES" altLang="es-ES" dirty="0" smtClean="0"/>
          </a:p>
        </p:txBody>
      </p:sp>
      <p:sp>
        <p:nvSpPr>
          <p:cNvPr id="35" name="34 CuadroTexto"/>
          <p:cNvSpPr txBox="1"/>
          <p:nvPr/>
        </p:nvSpPr>
        <p:spPr>
          <a:xfrm>
            <a:off x="992346" y="2124497"/>
            <a:ext cx="8704579"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BAZTERTZE EGOERAN DAUDEN PERTSONENTZAT DAGOEN ARRETA SAREAK 5,4 PUNTUKO BALORAZIOA LORTZEN DU.</a:t>
            </a:r>
            <a:endParaRPr lang="es-ES" dirty="0"/>
          </a:p>
        </p:txBody>
      </p:sp>
      <p:sp>
        <p:nvSpPr>
          <p:cNvPr id="36" name="AutoShape 5"/>
          <p:cNvSpPr>
            <a:spLocks noChangeArrowheads="1"/>
          </p:cNvSpPr>
          <p:nvPr/>
        </p:nvSpPr>
        <p:spPr bwMode="auto">
          <a:xfrm>
            <a:off x="992345" y="2707432"/>
            <a:ext cx="3476853" cy="3295582"/>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1100" dirty="0" smtClean="0"/>
              <a:t>Eibarko baztertze egoeran dauden pertsonak duten Arreta Sarearen asetze mailak, 10 –</a:t>
            </a:r>
            <a:r>
              <a:rPr lang="eu-ES" sz="1100" dirty="0" err="1" smtClean="0"/>
              <a:t>etik</a:t>
            </a:r>
            <a:r>
              <a:rPr lang="eu-ES" sz="1100" dirty="0" smtClean="0"/>
              <a:t>  5,4 puntuko balorazioa lortzen du. Gehienek erdizkakoa bezala baloratzen dute. </a:t>
            </a:r>
          </a:p>
          <a:p>
            <a:pPr marL="171450" indent="-171450">
              <a:buClr>
                <a:srgbClr val="BD4013"/>
              </a:buClr>
              <a:buFont typeface="Century Gothic" panose="020B0502020202020204" pitchFamily="34" charset="0"/>
              <a:buChar char="►"/>
            </a:pPr>
            <a:endParaRPr lang="eu-ES" sz="1100" dirty="0" smtClean="0"/>
          </a:p>
          <a:p>
            <a:pPr marL="171450" indent="-171450">
              <a:buClr>
                <a:srgbClr val="BD4013"/>
              </a:buClr>
              <a:buFont typeface="Century Gothic" panose="020B0502020202020204" pitchFamily="34" charset="0"/>
              <a:buChar char="►"/>
            </a:pPr>
            <a:r>
              <a:rPr lang="eu-ES" sz="1100" b="1" dirty="0" smtClean="0"/>
              <a:t>Baztertze egoeran dagoen biztanleriari arreta emateko, Eibarrek ez du,  ez egunezko ez gauezko baliabiderik.</a:t>
            </a:r>
          </a:p>
          <a:p>
            <a:pPr marL="171450" indent="-171450">
              <a:buClr>
                <a:srgbClr val="BD4013"/>
              </a:buClr>
              <a:buFont typeface="Century Gothic" panose="020B0502020202020204" pitchFamily="34" charset="0"/>
              <a:buChar char="►"/>
            </a:pPr>
            <a:endParaRPr lang="eu-ES" sz="1100" dirty="0" smtClean="0"/>
          </a:p>
          <a:p>
            <a:pPr marL="171450" indent="-171450">
              <a:buClr>
                <a:srgbClr val="BD4013"/>
              </a:buClr>
              <a:buFont typeface="Century Gothic" panose="020B0502020202020204" pitchFamily="34" charset="0"/>
              <a:buChar char="►"/>
            </a:pPr>
            <a:r>
              <a:rPr lang="eu-ES" sz="1100" dirty="0" smtClean="0"/>
              <a:t>Udalak Elikagai banaketa programa dauka martxan, herriko beste  irabazi asmorik gabeko 11 erakundeekin batera. 2016. urtea, 133 familia artatu ziren, (bataz besteko 347 pertsona) . Jaioberrientzako 27 lote  banatu ziren ere. </a:t>
            </a:r>
            <a:endParaRPr lang="eu-ES" sz="1100" dirty="0"/>
          </a:p>
        </p:txBody>
      </p:sp>
      <p:sp>
        <p:nvSpPr>
          <p:cNvPr id="17" name="AutoShape 5"/>
          <p:cNvSpPr>
            <a:spLocks noChangeArrowheads="1"/>
          </p:cNvSpPr>
          <p:nvPr/>
        </p:nvSpPr>
        <p:spPr bwMode="auto">
          <a:xfrm>
            <a:off x="4565913" y="2723917"/>
            <a:ext cx="5131012"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baztertze</a:t>
            </a:r>
            <a:r>
              <a:rPr lang="es-ES" sz="1000" b="1" dirty="0" smtClean="0"/>
              <a:t> </a:t>
            </a:r>
            <a:r>
              <a:rPr lang="es-ES" sz="1000" b="1" dirty="0" err="1" smtClean="0"/>
              <a:t>egoeran</a:t>
            </a:r>
            <a:r>
              <a:rPr lang="es-ES" sz="1000" b="1" dirty="0" smtClean="0"/>
              <a:t> </a:t>
            </a:r>
            <a:r>
              <a:rPr lang="es-ES" sz="1000" b="1" dirty="0" err="1" smtClean="0"/>
              <a:t>dauden</a:t>
            </a:r>
            <a:r>
              <a:rPr lang="es-ES" sz="1000" b="1" dirty="0" smtClean="0"/>
              <a:t> </a:t>
            </a:r>
            <a:r>
              <a:rPr lang="es-ES" sz="1000" b="1" dirty="0" err="1" smtClean="0"/>
              <a:t>pertsonak</a:t>
            </a:r>
            <a:r>
              <a:rPr lang="es-ES" sz="1000" b="1" dirty="0" smtClean="0"/>
              <a:t> </a:t>
            </a:r>
            <a:r>
              <a:rPr lang="es-ES" sz="1000" b="1" dirty="0" err="1" smtClean="0"/>
              <a:t>duten</a:t>
            </a:r>
            <a:r>
              <a:rPr lang="es-ES" sz="1000" b="1" dirty="0" smtClean="0"/>
              <a:t> </a:t>
            </a:r>
            <a:r>
              <a:rPr lang="es-ES" sz="1000" b="1" dirty="0" err="1" smtClean="0"/>
              <a:t>Arreta</a:t>
            </a:r>
            <a:r>
              <a:rPr lang="es-ES" sz="1000" b="1" dirty="0" smtClean="0"/>
              <a:t> </a:t>
            </a:r>
            <a:r>
              <a:rPr lang="es-ES" sz="1000" b="1" dirty="0" err="1" smtClean="0"/>
              <a:t>Sarearekiko</a:t>
            </a:r>
            <a:r>
              <a:rPr lang="es-ES" sz="1000" b="1" dirty="0" smtClean="0"/>
              <a:t> </a:t>
            </a:r>
            <a:r>
              <a:rPr lang="es-ES" sz="1000" b="1" dirty="0" err="1" smtClean="0"/>
              <a:t>asetze</a:t>
            </a:r>
            <a:r>
              <a:rPr lang="es-ES" sz="1000" b="1" dirty="0" smtClean="0"/>
              <a:t> </a:t>
            </a:r>
            <a:r>
              <a:rPr lang="es-ES" sz="1000" b="1" dirty="0" err="1" smtClean="0"/>
              <a:t>maila</a:t>
            </a:r>
            <a:r>
              <a:rPr lang="es-ES" sz="1000" b="1" dirty="0" smtClean="0"/>
              <a:t> </a:t>
            </a:r>
            <a:endParaRPr lang="es-ES" sz="500" b="1" kern="700" dirty="0">
              <a:latin typeface="Arial" panose="020B0604020202020204" pitchFamily="34" charset="0"/>
            </a:endParaRPr>
          </a:p>
        </p:txBody>
      </p:sp>
      <p:sp>
        <p:nvSpPr>
          <p:cNvPr id="19" name="AutoShape 5"/>
          <p:cNvSpPr>
            <a:spLocks noChangeArrowheads="1"/>
          </p:cNvSpPr>
          <p:nvPr/>
        </p:nvSpPr>
        <p:spPr bwMode="auto">
          <a:xfrm>
            <a:off x="4565913" y="2738072"/>
            <a:ext cx="5167312" cy="322918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8" name="3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4" name="4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5" name="44 CuadroTexto"/>
          <p:cNvSpPr txBox="1"/>
          <p:nvPr/>
        </p:nvSpPr>
        <p:spPr>
          <a:xfrm>
            <a:off x="992345" y="1404093"/>
            <a:ext cx="956937" cy="461665"/>
          </a:xfrm>
          <a:prstGeom prst="rect">
            <a:avLst/>
          </a:prstGeom>
          <a:solidFill>
            <a:srgbClr val="FFD5AB"/>
          </a:solidFill>
          <a:ln>
            <a:solidFill>
              <a:schemeClr val="tx1"/>
            </a:solidFill>
            <a:prstDash val="dashDot"/>
          </a:ln>
        </p:spPr>
        <p:txBody>
          <a:bodyPr wrap="square" rtlCol="0">
            <a:spAutoFit/>
          </a:bodyPr>
          <a:lstStyle/>
          <a:p>
            <a:pPr algn="ctr"/>
            <a:r>
              <a:rPr lang="es-ES_tradnl" sz="800" b="1" dirty="0" err="1" smtClean="0"/>
              <a:t>Gizarte</a:t>
            </a:r>
            <a:r>
              <a:rPr lang="es-ES_tradnl" sz="800" b="1" dirty="0" smtClean="0"/>
              <a:t> </a:t>
            </a:r>
            <a:r>
              <a:rPr lang="es-ES_tradnl" sz="800" b="1" dirty="0" err="1" smtClean="0"/>
              <a:t>bazterketa</a:t>
            </a:r>
            <a:r>
              <a:rPr lang="es-ES_tradnl" sz="800" b="1" dirty="0" smtClean="0"/>
              <a:t> eta </a:t>
            </a:r>
            <a:r>
              <a:rPr lang="es-ES_tradnl" sz="800" b="1" dirty="0" err="1" smtClean="0"/>
              <a:t>barneratzea</a:t>
            </a:r>
            <a:endParaRPr lang="es-ES_tradnl" sz="800" b="1" dirty="0"/>
          </a:p>
        </p:txBody>
      </p:sp>
      <p:sp>
        <p:nvSpPr>
          <p:cNvPr id="46" name="45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48" name="47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49" name="48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0" name="49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1" name="50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Inmigrazioa</a:t>
            </a:r>
            <a:r>
              <a:rPr lang="es-ES_tradnl" sz="800" b="1" dirty="0" smtClean="0">
                <a:solidFill>
                  <a:schemeClr val="bg1">
                    <a:lumMod val="75000"/>
                  </a:schemeClr>
                </a:solidFill>
              </a:rPr>
              <a:t> eta </a:t>
            </a:r>
            <a:r>
              <a:rPr lang="es-ES_tradnl" sz="800" b="1" dirty="0" err="1" smtClean="0">
                <a:solidFill>
                  <a:schemeClr val="bg1">
                    <a:lumMod val="75000"/>
                  </a:schemeClr>
                </a:solidFill>
              </a:rPr>
              <a:t>Kultura</a:t>
            </a:r>
            <a:r>
              <a:rPr lang="es-ES_tradnl" sz="800" b="1" dirty="0" smtClean="0">
                <a:solidFill>
                  <a:schemeClr val="bg1">
                    <a:lumMod val="75000"/>
                  </a:schemeClr>
                </a:solidFill>
              </a:rPr>
              <a:t> </a:t>
            </a:r>
            <a:r>
              <a:rPr lang="es-ES_tradnl" sz="800" b="1" dirty="0" err="1" smtClean="0">
                <a:solidFill>
                  <a:schemeClr val="bg1">
                    <a:lumMod val="75000"/>
                  </a:schemeClr>
                </a:solidFill>
              </a:rPr>
              <a:t>Aniztasuna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2" name="51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20" name="AutoShape 5"/>
          <p:cNvSpPr>
            <a:spLocks noChangeArrowheads="1"/>
          </p:cNvSpPr>
          <p:nvPr/>
        </p:nvSpPr>
        <p:spPr bwMode="auto">
          <a:xfrm>
            <a:off x="4821249" y="5697885"/>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1434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34" r="16284"/>
          <a:stretch/>
        </p:blipFill>
        <p:spPr bwMode="auto">
          <a:xfrm>
            <a:off x="4739186" y="3136816"/>
            <a:ext cx="4820766"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991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38</a:t>
            </a:fld>
            <a:endParaRPr lang="es-ES" altLang="es-ES" dirty="0" smtClean="0"/>
          </a:p>
        </p:txBody>
      </p:sp>
      <p:sp>
        <p:nvSpPr>
          <p:cNvPr id="37" name="36 CuadroTexto"/>
          <p:cNvSpPr txBox="1"/>
          <p:nvPr/>
        </p:nvSpPr>
        <p:spPr>
          <a:xfrm>
            <a:off x="992346" y="1404093"/>
            <a:ext cx="956937" cy="415498"/>
          </a:xfrm>
          <a:prstGeom prst="rect">
            <a:avLst/>
          </a:prstGeom>
          <a:solidFill>
            <a:srgbClr val="FFD5AB"/>
          </a:solidFill>
          <a:ln>
            <a:solidFill>
              <a:schemeClr val="tx1"/>
            </a:solidFill>
            <a:prstDash val="dashDot"/>
          </a:ln>
        </p:spPr>
        <p:txBody>
          <a:bodyPr wrap="square" rtlCol="0">
            <a:spAutoFit/>
          </a:bodyPr>
          <a:lstStyle/>
          <a:p>
            <a:pPr algn="ctr"/>
            <a:r>
              <a:rPr lang="es-ES_tradnl" sz="1050" b="1" dirty="0" smtClean="0"/>
              <a:t>Inclusión social </a:t>
            </a:r>
            <a:endParaRPr lang="es-ES_tradnl" sz="1050" b="1" dirty="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Inmigración y diversidad</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RECOMENDACIONES A FUTURO</a:t>
            </a:r>
            <a:endParaRPr lang="es-ES" sz="1600" b="1" dirty="0">
              <a:solidFill>
                <a:schemeClr val="bg1"/>
              </a:solidFill>
            </a:endParaRPr>
          </a:p>
        </p:txBody>
      </p:sp>
      <p:sp>
        <p:nvSpPr>
          <p:cNvPr id="35" name="34 CuadroTexto"/>
          <p:cNvSpPr txBox="1"/>
          <p:nvPr/>
        </p:nvSpPr>
        <p:spPr>
          <a:xfrm>
            <a:off x="992347" y="2475464"/>
            <a:ext cx="4035105" cy="3308598"/>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100" dirty="0" smtClean="0"/>
              <a:t>La comarca tiene </a:t>
            </a:r>
            <a:r>
              <a:rPr lang="es-ES" sz="1100" b="1" dirty="0" smtClean="0"/>
              <a:t>necesidad de poner en marcha un recurso de atención diurna y nocturna dirigido a la población en situación de exclusión</a:t>
            </a:r>
            <a:r>
              <a:rPr lang="es-ES" sz="1100" dirty="0" smtClean="0"/>
              <a:t>.</a:t>
            </a:r>
          </a:p>
          <a:p>
            <a:pPr marL="171450" indent="-171450">
              <a:buClr>
                <a:srgbClr val="BD4013"/>
              </a:buClr>
              <a:buFont typeface="Century Gothic" panose="020B0502020202020204" pitchFamily="34" charset="0"/>
              <a:buChar char="►"/>
            </a:pPr>
            <a:endParaRPr lang="es-ES" sz="1100" dirty="0"/>
          </a:p>
          <a:p>
            <a:pPr marL="171450" indent="-171450">
              <a:buClr>
                <a:srgbClr val="BD4013"/>
              </a:buClr>
              <a:buFont typeface="Century Gothic" panose="020B0502020202020204" pitchFamily="34" charset="0"/>
              <a:buChar char="►"/>
            </a:pPr>
            <a:r>
              <a:rPr lang="es-ES" sz="1100" dirty="0" smtClean="0"/>
              <a:t>Las organizaciones sociales están de acuerdo con la necesidad de crear un comedor </a:t>
            </a:r>
            <a:r>
              <a:rPr lang="es-ES" sz="1100" dirty="0"/>
              <a:t>social </a:t>
            </a:r>
            <a:r>
              <a:rPr lang="es-ES" sz="1100" dirty="0" smtClean="0"/>
              <a:t>y de mejorar la </a:t>
            </a:r>
            <a:r>
              <a:rPr lang="es-ES" sz="1100" dirty="0"/>
              <a:t>cobertura de las necesidades básicas.</a:t>
            </a:r>
          </a:p>
          <a:p>
            <a:pPr marL="171450" indent="-171450">
              <a:buClr>
                <a:srgbClr val="BD4013"/>
              </a:buClr>
              <a:buFont typeface="Century Gothic" panose="020B0502020202020204" pitchFamily="34" charset="0"/>
              <a:buChar char="►"/>
            </a:pPr>
            <a:endParaRPr lang="es-ES" sz="1100" dirty="0"/>
          </a:p>
          <a:p>
            <a:pPr marL="171450" indent="-171450">
              <a:buClr>
                <a:srgbClr val="BD4013"/>
              </a:buClr>
              <a:buFont typeface="Century Gothic" panose="020B0502020202020204" pitchFamily="34" charset="0"/>
              <a:buChar char="►"/>
            </a:pPr>
            <a:r>
              <a:rPr lang="es-ES" sz="1100" dirty="0" smtClean="0"/>
              <a:t>Se debe reforzar </a:t>
            </a:r>
            <a:r>
              <a:rPr lang="es-ES" sz="1100" dirty="0"/>
              <a:t>la actividad del servicio de educación social con población adulta</a:t>
            </a:r>
            <a:r>
              <a:rPr lang="es-ES" sz="1100" dirty="0" smtClean="0"/>
              <a:t>.</a:t>
            </a:r>
          </a:p>
          <a:p>
            <a:pPr marL="171450" indent="-171450">
              <a:buClr>
                <a:srgbClr val="BD4013"/>
              </a:buClr>
              <a:buFont typeface="Century Gothic" panose="020B0502020202020204" pitchFamily="34" charset="0"/>
              <a:buChar char="►"/>
            </a:pPr>
            <a:endParaRPr lang="es-ES" sz="1100" dirty="0"/>
          </a:p>
          <a:p>
            <a:pPr marL="171450" indent="-171450">
              <a:buClr>
                <a:srgbClr val="BD4013"/>
              </a:buClr>
              <a:buFont typeface="Century Gothic" panose="020B0502020202020204" pitchFamily="34" charset="0"/>
              <a:buChar char="►"/>
            </a:pPr>
            <a:r>
              <a:rPr lang="es-ES" sz="1100" dirty="0" smtClean="0"/>
              <a:t>Intensificar </a:t>
            </a:r>
            <a:r>
              <a:rPr lang="es-ES" sz="1100" dirty="0"/>
              <a:t>la realización de planes de inserción laboral para evitar las situaciones de exclusión social</a:t>
            </a:r>
            <a:r>
              <a:rPr lang="es-ES" sz="1100" dirty="0" smtClean="0"/>
              <a:t>.</a:t>
            </a:r>
          </a:p>
          <a:p>
            <a:pPr marL="171450" indent="-171450">
              <a:buClr>
                <a:srgbClr val="BD4013"/>
              </a:buClr>
              <a:buFont typeface="Century Gothic" panose="020B0502020202020204" pitchFamily="34" charset="0"/>
              <a:buChar char="►"/>
            </a:pPr>
            <a:endParaRPr lang="es-ES" sz="1100" dirty="0"/>
          </a:p>
          <a:p>
            <a:pPr marL="171450" indent="-171450">
              <a:buClr>
                <a:srgbClr val="BD4013"/>
              </a:buClr>
              <a:buFont typeface="Century Gothic" panose="020B0502020202020204" pitchFamily="34" charset="0"/>
              <a:buChar char="►"/>
            </a:pPr>
            <a:r>
              <a:rPr lang="es-ES" sz="1100" b="1" dirty="0" smtClean="0"/>
              <a:t>Mejorar </a:t>
            </a:r>
            <a:r>
              <a:rPr lang="es-ES" sz="1100" b="1" dirty="0"/>
              <a:t>la colaboración </a:t>
            </a:r>
            <a:r>
              <a:rPr lang="es-ES" sz="1100" b="1" dirty="0" smtClean="0"/>
              <a:t>y el trabajo en red entre </a:t>
            </a:r>
            <a:r>
              <a:rPr lang="es-ES" sz="1100" b="1" dirty="0"/>
              <a:t>las entidades sociales, el Ayuntamiento y otras administraciones </a:t>
            </a:r>
            <a:r>
              <a:rPr lang="es-ES" sz="1100" dirty="0"/>
              <a:t>públicas (</a:t>
            </a:r>
            <a:r>
              <a:rPr lang="es-ES" sz="1100" dirty="0" err="1"/>
              <a:t>Lanbide</a:t>
            </a:r>
            <a:r>
              <a:rPr lang="es-ES" sz="1100" dirty="0"/>
              <a:t>, Diputación) para favorecer la inserción </a:t>
            </a:r>
            <a:r>
              <a:rPr lang="es-ES" sz="1100" dirty="0" err="1"/>
              <a:t>sociolaboral</a:t>
            </a:r>
            <a:r>
              <a:rPr lang="es-ES" sz="1100" dirty="0"/>
              <a:t> de las personas en situación de exclusión</a:t>
            </a:r>
            <a:r>
              <a:rPr lang="es-ES" sz="1100" dirty="0" smtClean="0"/>
              <a:t>.</a:t>
            </a:r>
            <a:endParaRPr lang="es-ES" sz="11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160" y="2896350"/>
            <a:ext cx="4395389" cy="2146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074929" y="2527018"/>
            <a:ext cx="4650620" cy="369332"/>
          </a:xfrm>
          <a:prstGeom prst="rect">
            <a:avLst/>
          </a:prstGeom>
        </p:spPr>
        <p:txBody>
          <a:bodyPr wrap="square">
            <a:spAutoFit/>
          </a:bodyPr>
          <a:lstStyle/>
          <a:p>
            <a:pPr lvl="0">
              <a:buClr>
                <a:srgbClr val="BD4013"/>
              </a:buClr>
            </a:pPr>
            <a:r>
              <a:rPr lang="es-ES" b="1" dirty="0"/>
              <a:t>Acuerdo con actuaciones de mejora de la Red de Atención a las personas en situación de pobreza o exclusión</a:t>
            </a:r>
            <a:endParaRPr lang="es-ES" sz="400" b="1" kern="700" dirty="0">
              <a:latin typeface="Arial" panose="020B0604020202020204" pitchFamily="34" charset="0"/>
            </a:endParaRPr>
          </a:p>
        </p:txBody>
      </p:sp>
      <p:sp>
        <p:nvSpPr>
          <p:cNvPr id="33" name="AutoShape 5"/>
          <p:cNvSpPr>
            <a:spLocks noChangeArrowheads="1"/>
          </p:cNvSpPr>
          <p:nvPr/>
        </p:nvSpPr>
        <p:spPr bwMode="auto">
          <a:xfrm>
            <a:off x="5074929" y="5132487"/>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56" name="AutoShape 5"/>
          <p:cNvSpPr>
            <a:spLocks noChangeArrowheads="1"/>
          </p:cNvSpPr>
          <p:nvPr/>
        </p:nvSpPr>
        <p:spPr bwMode="auto">
          <a:xfrm>
            <a:off x="5074929" y="2500949"/>
            <a:ext cx="4658296" cy="291940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0" name="1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3" name="2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297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39</a:t>
            </a:fld>
            <a:endParaRPr lang="es-ES" altLang="es-ES" dirty="0" smtClean="0"/>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ETORKIZUNERAKO GOMENDIOAK</a:t>
            </a:r>
            <a:endParaRPr lang="es-ES" sz="1600" b="1" dirty="0">
              <a:solidFill>
                <a:schemeClr val="bg1"/>
              </a:solidFill>
            </a:endParaRPr>
          </a:p>
        </p:txBody>
      </p:sp>
      <p:sp>
        <p:nvSpPr>
          <p:cNvPr id="35" name="34 CuadroTexto"/>
          <p:cNvSpPr txBox="1"/>
          <p:nvPr/>
        </p:nvSpPr>
        <p:spPr>
          <a:xfrm>
            <a:off x="992347" y="2446889"/>
            <a:ext cx="4035105" cy="3139321"/>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100" dirty="0" smtClean="0"/>
              <a:t>Eskualdeak  </a:t>
            </a:r>
            <a:r>
              <a:rPr lang="eu-ES" sz="1100" b="1" dirty="0" smtClean="0"/>
              <a:t>baztertze egoeran dauden pertsonak artatzeko egunezko eta gauezko baliabide bat martxan jartzeko beharra du. </a:t>
            </a:r>
          </a:p>
          <a:p>
            <a:pPr marL="171450" indent="-171450">
              <a:buClr>
                <a:srgbClr val="BD4013"/>
              </a:buClr>
              <a:buFont typeface="Century Gothic" panose="020B0502020202020204" pitchFamily="34" charset="0"/>
              <a:buChar char="►"/>
            </a:pPr>
            <a:endParaRPr lang="eu-ES" sz="1100" dirty="0" smtClean="0"/>
          </a:p>
          <a:p>
            <a:pPr marL="171450" indent="-171450">
              <a:buClr>
                <a:srgbClr val="BD4013"/>
              </a:buClr>
              <a:buFont typeface="Century Gothic" panose="020B0502020202020204" pitchFamily="34" charset="0"/>
              <a:buChar char="►"/>
            </a:pPr>
            <a:r>
              <a:rPr lang="eu-ES" sz="1100" dirty="0" smtClean="0"/>
              <a:t>Giza jangela bat eta oinarrizko beharrak betetzeko baliabideak eratzeko adostasuna dago, erakundeen artean.</a:t>
            </a:r>
          </a:p>
          <a:p>
            <a:pPr marL="171450" indent="-171450">
              <a:buClr>
                <a:srgbClr val="BD4013"/>
              </a:buClr>
              <a:buFont typeface="Century Gothic" panose="020B0502020202020204" pitchFamily="34" charset="0"/>
              <a:buChar char="►"/>
            </a:pPr>
            <a:endParaRPr lang="eu-ES" sz="1100" dirty="0" smtClean="0"/>
          </a:p>
          <a:p>
            <a:pPr marL="171450" indent="-171450">
              <a:buClr>
                <a:srgbClr val="BD4013"/>
              </a:buClr>
              <a:buFont typeface="Century Gothic" panose="020B0502020202020204" pitchFamily="34" charset="0"/>
              <a:buChar char="►"/>
            </a:pPr>
            <a:r>
              <a:rPr lang="eu-ES" sz="1100" dirty="0" smtClean="0"/>
              <a:t>Biztanleria helduari zuzendutako gizarte hezkuntza zerbitzua indartu behar da. </a:t>
            </a:r>
          </a:p>
          <a:p>
            <a:pPr marL="171450" indent="-171450">
              <a:buClr>
                <a:srgbClr val="BD4013"/>
              </a:buClr>
              <a:buFont typeface="Century Gothic" panose="020B0502020202020204" pitchFamily="34" charset="0"/>
              <a:buChar char="►"/>
            </a:pPr>
            <a:endParaRPr lang="eu-ES" sz="1100" dirty="0" smtClean="0"/>
          </a:p>
          <a:p>
            <a:pPr marL="171450" indent="-171450">
              <a:buClr>
                <a:srgbClr val="BD4013"/>
              </a:buClr>
              <a:buFont typeface="Century Gothic" panose="020B0502020202020204" pitchFamily="34" charset="0"/>
              <a:buChar char="►"/>
            </a:pPr>
            <a:r>
              <a:rPr lang="eu-ES" sz="1100" dirty="0" smtClean="0"/>
              <a:t>Baztertze egoerak murrizteko lan-barneratze planak indartu  behar dira. </a:t>
            </a:r>
          </a:p>
          <a:p>
            <a:pPr marL="171450" indent="-171450">
              <a:buClr>
                <a:srgbClr val="BD4013"/>
              </a:buClr>
              <a:buFont typeface="Century Gothic" panose="020B0502020202020204" pitchFamily="34" charset="0"/>
              <a:buChar char="►"/>
            </a:pPr>
            <a:endParaRPr lang="eu-ES" sz="1100" dirty="0" smtClean="0"/>
          </a:p>
          <a:p>
            <a:pPr marL="171450" indent="-171450">
              <a:buClr>
                <a:srgbClr val="BD4013"/>
              </a:buClr>
              <a:buFont typeface="Century Gothic" panose="020B0502020202020204" pitchFamily="34" charset="0"/>
              <a:buChar char="►"/>
            </a:pPr>
            <a:r>
              <a:rPr lang="eu-ES" sz="1100" dirty="0" smtClean="0"/>
              <a:t>Baztertze egoeran dauden pertsonen lan-barneratzea sustatzeko, erakundeen, </a:t>
            </a:r>
            <a:r>
              <a:rPr lang="eu-ES" sz="1100" b="1" dirty="0" smtClean="0"/>
              <a:t>udalaren eta beste administrazioen (Lanbide, Aldundiak…) lan-sarea  eta lankidetza hobetu. </a:t>
            </a:r>
            <a:endParaRPr lang="eu-ES" sz="1100" b="1" dirty="0"/>
          </a:p>
        </p:txBody>
      </p:sp>
      <p:sp>
        <p:nvSpPr>
          <p:cNvPr id="2" name="1 Rectángulo"/>
          <p:cNvSpPr/>
          <p:nvPr/>
        </p:nvSpPr>
        <p:spPr>
          <a:xfrm>
            <a:off x="5074929" y="2498443"/>
            <a:ext cx="4650620" cy="369332"/>
          </a:xfrm>
          <a:prstGeom prst="rect">
            <a:avLst/>
          </a:prstGeom>
        </p:spPr>
        <p:txBody>
          <a:bodyPr wrap="square">
            <a:spAutoFit/>
          </a:bodyPr>
          <a:lstStyle/>
          <a:p>
            <a:pPr lvl="0">
              <a:buClr>
                <a:srgbClr val="BD4013"/>
              </a:buClr>
            </a:pPr>
            <a:r>
              <a:rPr lang="eu-ES" b="1" dirty="0" smtClean="0"/>
              <a:t>Pobrezia eta Bazterketa egoeran dauden pertsonen arreta sarea hobetzeko jarduerekin adostasuna </a:t>
            </a:r>
            <a:endParaRPr lang="eu-ES" sz="400" b="1" kern="700" dirty="0">
              <a:latin typeface="Arial" panose="020B0604020202020204" pitchFamily="34" charset="0"/>
            </a:endParaRPr>
          </a:p>
        </p:txBody>
      </p:sp>
      <p:sp>
        <p:nvSpPr>
          <p:cNvPr id="56" name="AutoShape 5"/>
          <p:cNvSpPr>
            <a:spLocks noChangeArrowheads="1"/>
          </p:cNvSpPr>
          <p:nvPr/>
        </p:nvSpPr>
        <p:spPr bwMode="auto">
          <a:xfrm>
            <a:off x="5074929" y="2472374"/>
            <a:ext cx="4658296" cy="328311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24" name="2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25" name="24 CuadroTexto"/>
          <p:cNvSpPr txBox="1"/>
          <p:nvPr/>
        </p:nvSpPr>
        <p:spPr>
          <a:xfrm>
            <a:off x="992345" y="1404093"/>
            <a:ext cx="956937" cy="461665"/>
          </a:xfrm>
          <a:prstGeom prst="rect">
            <a:avLst/>
          </a:prstGeom>
          <a:solidFill>
            <a:srgbClr val="FFD5AB"/>
          </a:solidFill>
          <a:ln>
            <a:solidFill>
              <a:schemeClr val="tx1"/>
            </a:solidFill>
            <a:prstDash val="dashDot"/>
          </a:ln>
        </p:spPr>
        <p:txBody>
          <a:bodyPr wrap="square" rtlCol="0">
            <a:spAutoFit/>
          </a:bodyPr>
          <a:lstStyle/>
          <a:p>
            <a:pPr algn="ctr"/>
            <a:r>
              <a:rPr lang="es-ES_tradnl" sz="800" b="1" dirty="0" err="1" smtClean="0"/>
              <a:t>Gizarte</a:t>
            </a:r>
            <a:r>
              <a:rPr lang="es-ES_tradnl" sz="800" b="1" dirty="0" smtClean="0"/>
              <a:t> </a:t>
            </a:r>
            <a:r>
              <a:rPr lang="es-ES_tradnl" sz="800" b="1" dirty="0" err="1" smtClean="0"/>
              <a:t>bazterketa</a:t>
            </a:r>
            <a:r>
              <a:rPr lang="es-ES_tradnl" sz="800" b="1" dirty="0" smtClean="0"/>
              <a:t> eta </a:t>
            </a:r>
            <a:r>
              <a:rPr lang="es-ES_tradnl" sz="800" b="1" dirty="0" err="1" smtClean="0"/>
              <a:t>barneratzea</a:t>
            </a:r>
            <a:endParaRPr lang="es-ES_tradnl" sz="800" b="1"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30" name="29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1" name="3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2" name="31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6" name="35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Inmigrazioa</a:t>
            </a:r>
            <a:r>
              <a:rPr lang="es-ES_tradnl" sz="800" b="1" dirty="0" smtClean="0">
                <a:solidFill>
                  <a:schemeClr val="bg1">
                    <a:lumMod val="75000"/>
                  </a:schemeClr>
                </a:solidFill>
              </a:rPr>
              <a:t> eta </a:t>
            </a:r>
            <a:r>
              <a:rPr lang="es-ES_tradnl" sz="800" b="1" dirty="0" err="1" smtClean="0">
                <a:solidFill>
                  <a:schemeClr val="bg1">
                    <a:lumMod val="75000"/>
                  </a:schemeClr>
                </a:solidFill>
              </a:rPr>
              <a:t>Kultura</a:t>
            </a:r>
            <a:r>
              <a:rPr lang="es-ES_tradnl" sz="800" b="1" dirty="0" smtClean="0">
                <a:solidFill>
                  <a:schemeClr val="bg1">
                    <a:lumMod val="75000"/>
                  </a:schemeClr>
                </a:solidFill>
              </a:rPr>
              <a:t> </a:t>
            </a:r>
            <a:r>
              <a:rPr lang="es-ES_tradnl" sz="800" b="1" dirty="0" err="1" smtClean="0">
                <a:solidFill>
                  <a:schemeClr val="bg1">
                    <a:lumMod val="75000"/>
                  </a:schemeClr>
                </a:solidFill>
              </a:rPr>
              <a:t>Aniztasuna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8" name="3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19" name="AutoShape 5"/>
          <p:cNvSpPr>
            <a:spLocks noChangeArrowheads="1"/>
          </p:cNvSpPr>
          <p:nvPr/>
        </p:nvSpPr>
        <p:spPr bwMode="auto">
          <a:xfrm>
            <a:off x="5276138" y="5401302"/>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467" y="2927375"/>
            <a:ext cx="4449544" cy="217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567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4</a:t>
            </a:fld>
            <a:endParaRPr lang="es-ES" altLang="es-ES" sz="800" dirty="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smtClean="0">
                <a:latin typeface="Arial Narrow" panose="020B0606020202030204" pitchFamily="34" charset="0"/>
                <a:cs typeface="Arial" panose="020B0604020202020204" pitchFamily="34" charset="0"/>
              </a:rPr>
              <a:t>1</a:t>
            </a:r>
            <a:endParaRPr lang="es-ES" sz="9500" dirty="0">
              <a:latin typeface="Arial Narrow" panose="020B0606020202030204" pitchFamily="34" charset="0"/>
              <a:cs typeface="Arial" panose="020B0604020202020204" pitchFamily="34" charset="0"/>
            </a:endParaRPr>
          </a:p>
        </p:txBody>
      </p:sp>
      <p:sp>
        <p:nvSpPr>
          <p:cNvPr id="8" name="20 Título"/>
          <p:cNvSpPr>
            <a:spLocks/>
          </p:cNvSpPr>
          <p:nvPr/>
        </p:nvSpPr>
        <p:spPr bwMode="auto">
          <a:xfrm>
            <a:off x="851075" y="849619"/>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sz="1600" b="1" dirty="0" smtClean="0">
                <a:solidFill>
                  <a:schemeClr val="bg1"/>
                </a:solidFill>
                <a:latin typeface="Arial" panose="020B0604020202020204" pitchFamily="34" charset="0"/>
              </a:rPr>
              <a:t>AURKEZPENA</a:t>
            </a:r>
            <a:endParaRPr lang="es-ES" sz="1600" b="1" dirty="0">
              <a:solidFill>
                <a:schemeClr val="bg1"/>
              </a:solidFill>
            </a:endParaRPr>
          </a:p>
        </p:txBody>
      </p:sp>
      <p:sp>
        <p:nvSpPr>
          <p:cNvPr id="11" name="AutoShape 5"/>
          <p:cNvSpPr>
            <a:spLocks noChangeArrowheads="1"/>
          </p:cNvSpPr>
          <p:nvPr/>
        </p:nvSpPr>
        <p:spPr bwMode="auto">
          <a:xfrm>
            <a:off x="1213833" y="1863544"/>
            <a:ext cx="4082041" cy="2332896"/>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200" dirty="0" smtClean="0"/>
              <a:t>Dokumentu honek, Eibarko Udaleko Gizarte Zerbitzuek </a:t>
            </a:r>
            <a:r>
              <a:rPr lang="eu-ES" sz="1200" dirty="0" err="1" smtClean="0"/>
              <a:t>Ikei</a:t>
            </a:r>
            <a:r>
              <a:rPr lang="eu-ES" sz="1200" dirty="0" smtClean="0"/>
              <a:t> </a:t>
            </a:r>
            <a:r>
              <a:rPr lang="eu-ES" sz="1200" dirty="0" err="1" smtClean="0"/>
              <a:t>Research</a:t>
            </a:r>
            <a:r>
              <a:rPr lang="eu-ES" sz="1200" dirty="0" smtClean="0"/>
              <a:t> &amp; </a:t>
            </a:r>
            <a:r>
              <a:rPr lang="eu-ES" sz="1200" dirty="0" err="1" smtClean="0"/>
              <a:t>Consultancy</a:t>
            </a:r>
            <a:r>
              <a:rPr lang="eu-ES" sz="1200" dirty="0" smtClean="0"/>
              <a:t>  enpresari eskatutako Gizarte Diagnostikoaren emaitzak jasotzen ditu.</a:t>
            </a:r>
          </a:p>
          <a:p>
            <a:pPr marL="171450" lvl="0" indent="-171450">
              <a:buClr>
                <a:srgbClr val="BD4013"/>
              </a:buClr>
              <a:buFont typeface="Century Gothic" panose="020B0502020202020204" pitchFamily="34" charset="0"/>
              <a:buChar char="►"/>
            </a:pPr>
            <a:endParaRPr lang="eu-ES" sz="1200" dirty="0" smtClean="0"/>
          </a:p>
          <a:p>
            <a:pPr marL="171450" lvl="0" indent="-171450">
              <a:buClr>
                <a:srgbClr val="BD4013"/>
              </a:buClr>
              <a:buFont typeface="Century Gothic" panose="020B0502020202020204" pitchFamily="34" charset="0"/>
              <a:buChar char="►"/>
            </a:pPr>
            <a:endParaRPr lang="eu-ES" sz="1200" dirty="0" smtClean="0"/>
          </a:p>
          <a:p>
            <a:pPr marL="171450" lvl="0" indent="-171450">
              <a:buClr>
                <a:srgbClr val="BD4013"/>
              </a:buClr>
              <a:buFont typeface="Century Gothic" panose="020B0502020202020204" pitchFamily="34" charset="0"/>
              <a:buChar char="►"/>
            </a:pPr>
            <a:r>
              <a:rPr lang="eu-ES" sz="1200" dirty="0" smtClean="0"/>
              <a:t>Ikerketaren helburua, Eibarko Udaleko Gizarte Zerbitzuen ordezkariei gehien arduratzen dien           </a:t>
            </a:r>
            <a:r>
              <a:rPr lang="eu-ES" sz="1200" b="1" dirty="0" smtClean="0"/>
              <a:t>7 </a:t>
            </a:r>
            <a:r>
              <a:rPr lang="eu-ES" sz="1200" b="1" dirty="0" err="1" smtClean="0"/>
              <a:t>giza-esparruetan</a:t>
            </a:r>
            <a:r>
              <a:rPr lang="eu-ES" sz="1200" dirty="0" smtClean="0"/>
              <a:t> analisi sakon bat egitea izan da. </a:t>
            </a:r>
          </a:p>
          <a:p>
            <a:pPr lvl="0">
              <a:buClr>
                <a:srgbClr val="BD4013"/>
              </a:buClr>
            </a:pPr>
            <a:endParaRPr lang="es-ES" sz="1200" dirty="0"/>
          </a:p>
        </p:txBody>
      </p:sp>
      <p:sp>
        <p:nvSpPr>
          <p:cNvPr id="12" name="Oval 2"/>
          <p:cNvSpPr/>
          <p:nvPr/>
        </p:nvSpPr>
        <p:spPr>
          <a:xfrm>
            <a:off x="5922822" y="2273063"/>
            <a:ext cx="3390314" cy="3390314"/>
          </a:xfrm>
          <a:prstGeom prst="ellipse">
            <a:avLst/>
          </a:prstGeom>
          <a:solidFill>
            <a:srgbClr val="3B5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latin typeface="Century Gothic" panose="020B0502020202020204" pitchFamily="34" charset="0"/>
            </a:endParaRPr>
          </a:p>
        </p:txBody>
      </p:sp>
      <p:sp>
        <p:nvSpPr>
          <p:cNvPr id="13" name="Oval 37"/>
          <p:cNvSpPr/>
          <p:nvPr/>
        </p:nvSpPr>
        <p:spPr>
          <a:xfrm>
            <a:off x="6206423" y="2567263"/>
            <a:ext cx="2801913" cy="2801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latin typeface="Century Gothic" panose="020B0502020202020204" pitchFamily="34" charset="0"/>
            </a:endParaRPr>
          </a:p>
        </p:txBody>
      </p:sp>
      <p:sp>
        <p:nvSpPr>
          <p:cNvPr id="14" name="Oval 34"/>
          <p:cNvSpPr/>
          <p:nvPr/>
        </p:nvSpPr>
        <p:spPr>
          <a:xfrm>
            <a:off x="8548925" y="3382095"/>
            <a:ext cx="1118270" cy="968326"/>
          </a:xfrm>
          <a:prstGeom prst="ellipse">
            <a:avLst/>
          </a:prstGeom>
          <a:solidFill>
            <a:srgbClr val="9DB7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prstClr val="white"/>
              </a:solidFill>
              <a:latin typeface="Century Gothic" panose="020B0502020202020204" pitchFamily="34" charset="0"/>
            </a:endParaRPr>
          </a:p>
        </p:txBody>
      </p:sp>
      <p:sp>
        <p:nvSpPr>
          <p:cNvPr id="16" name="Oval 36"/>
          <p:cNvSpPr/>
          <p:nvPr/>
        </p:nvSpPr>
        <p:spPr>
          <a:xfrm>
            <a:off x="8178745" y="4646921"/>
            <a:ext cx="1222429" cy="1016456"/>
          </a:xfrm>
          <a:prstGeom prst="ellipse">
            <a:avLst/>
          </a:prstGeom>
          <a:solidFill>
            <a:srgbClr val="FF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bg1">
                  <a:lumMod val="50000"/>
                </a:schemeClr>
              </a:solidFill>
              <a:latin typeface="Century Gothic" panose="020B0502020202020204" pitchFamily="34" charset="0"/>
            </a:endParaRPr>
          </a:p>
        </p:txBody>
      </p:sp>
      <p:sp>
        <p:nvSpPr>
          <p:cNvPr id="17" name="Rectangle 42"/>
          <p:cNvSpPr/>
          <p:nvPr/>
        </p:nvSpPr>
        <p:spPr>
          <a:xfrm>
            <a:off x="8622735" y="3503891"/>
            <a:ext cx="1048675" cy="669414"/>
          </a:xfrm>
          <a:prstGeom prst="rect">
            <a:avLst/>
          </a:prstGeom>
        </p:spPr>
        <p:txBody>
          <a:bodyPr wrap="square">
            <a:spAutoFit/>
          </a:bodyPr>
          <a:lstStyle/>
          <a:p>
            <a:pPr algn="ctr">
              <a:lnSpc>
                <a:spcPts val="1500"/>
              </a:lnSpc>
            </a:pPr>
            <a:r>
              <a:rPr lang="es-ES_tradnl" sz="1050" b="1" dirty="0" err="1" smtClean="0">
                <a:solidFill>
                  <a:prstClr val="white"/>
                </a:solidFill>
                <a:latin typeface="Century Gothic" panose="020B0502020202020204" pitchFamily="34" charset="0"/>
              </a:rPr>
              <a:t>Haurtzaro</a:t>
            </a:r>
            <a:r>
              <a:rPr lang="es-ES_tradnl" sz="1050" b="1" dirty="0" smtClean="0">
                <a:solidFill>
                  <a:prstClr val="white"/>
                </a:solidFill>
                <a:latin typeface="Century Gothic" panose="020B0502020202020204" pitchFamily="34" charset="0"/>
              </a:rPr>
              <a:t>, </a:t>
            </a:r>
            <a:r>
              <a:rPr lang="es-ES_tradnl" sz="1050" b="1" dirty="0" err="1" smtClean="0">
                <a:solidFill>
                  <a:prstClr val="white"/>
                </a:solidFill>
                <a:latin typeface="Century Gothic" panose="020B0502020202020204" pitchFamily="34" charset="0"/>
              </a:rPr>
              <a:t>Nerabezaro</a:t>
            </a:r>
            <a:r>
              <a:rPr lang="es-ES_tradnl" sz="1050" b="1" dirty="0" smtClean="0">
                <a:solidFill>
                  <a:prstClr val="white"/>
                </a:solidFill>
                <a:latin typeface="Century Gothic" panose="020B0502020202020204" pitchFamily="34" charset="0"/>
              </a:rPr>
              <a:t> eta Familia </a:t>
            </a:r>
            <a:endParaRPr lang="es-ES_tradnl" sz="1050" b="1" dirty="0">
              <a:solidFill>
                <a:prstClr val="white"/>
              </a:solidFill>
              <a:latin typeface="Century Gothic" panose="020B0502020202020204" pitchFamily="34" charset="0"/>
            </a:endParaRPr>
          </a:p>
        </p:txBody>
      </p:sp>
      <p:sp>
        <p:nvSpPr>
          <p:cNvPr id="18" name="Oval 71"/>
          <p:cNvSpPr/>
          <p:nvPr/>
        </p:nvSpPr>
        <p:spPr>
          <a:xfrm>
            <a:off x="5630911" y="2710347"/>
            <a:ext cx="1326241" cy="968326"/>
          </a:xfrm>
          <a:prstGeom prst="ellipse">
            <a:avLst/>
          </a:prstGeom>
          <a:solidFill>
            <a:srgbClr val="FF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19" name="Oval 72"/>
          <p:cNvSpPr/>
          <p:nvPr/>
        </p:nvSpPr>
        <p:spPr>
          <a:xfrm>
            <a:off x="5504001" y="3906030"/>
            <a:ext cx="1283962" cy="968326"/>
          </a:xfrm>
          <a:prstGeom prst="ellipse">
            <a:avLst/>
          </a:prstGeom>
          <a:solidFill>
            <a:srgbClr val="5E8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20" name="Oval 73"/>
          <p:cNvSpPr/>
          <p:nvPr/>
        </p:nvSpPr>
        <p:spPr>
          <a:xfrm>
            <a:off x="6713370" y="4902078"/>
            <a:ext cx="1268579" cy="1041522"/>
          </a:xfrm>
          <a:prstGeom prst="ellipse">
            <a:avLst/>
          </a:prstGeom>
          <a:solidFill>
            <a:srgbClr val="BD4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22" name="TextBox 123"/>
          <p:cNvSpPr txBox="1"/>
          <p:nvPr/>
        </p:nvSpPr>
        <p:spPr>
          <a:xfrm>
            <a:off x="6817200" y="3556028"/>
            <a:ext cx="1597837" cy="600164"/>
          </a:xfrm>
          <a:prstGeom prst="rect">
            <a:avLst/>
          </a:prstGeom>
          <a:noFill/>
          <a:ln>
            <a:noFill/>
          </a:ln>
        </p:spPr>
        <p:txBody>
          <a:bodyPr wrap="square" rtlCol="0">
            <a:spAutoFit/>
          </a:bodyPr>
          <a:lstStyle/>
          <a:p>
            <a:pPr algn="ctr"/>
            <a:r>
              <a:rPr lang="en-US" sz="1100" b="1" dirty="0" smtClean="0">
                <a:solidFill>
                  <a:prstClr val="black"/>
                </a:solidFill>
              </a:rPr>
              <a:t>EIBARREN ARDURA BEREZIA DUTEN GIZA- ESPARRUAK</a:t>
            </a:r>
            <a:endParaRPr lang="en-US" sz="1100" b="1" dirty="0">
              <a:solidFill>
                <a:prstClr val="black"/>
              </a:solidFill>
              <a:latin typeface="Century Gothic" panose="020B0502020202020204" pitchFamily="34" charset="0"/>
            </a:endParaRPr>
          </a:p>
        </p:txBody>
      </p:sp>
      <p:sp>
        <p:nvSpPr>
          <p:cNvPr id="34" name="Oval 71"/>
          <p:cNvSpPr/>
          <p:nvPr/>
        </p:nvSpPr>
        <p:spPr>
          <a:xfrm>
            <a:off x="6853441" y="1877742"/>
            <a:ext cx="968326" cy="968326"/>
          </a:xfrm>
          <a:prstGeom prst="ellipse">
            <a:avLst/>
          </a:prstGeom>
          <a:solidFill>
            <a:srgbClr val="B53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35" name="Oval 34"/>
          <p:cNvSpPr/>
          <p:nvPr/>
        </p:nvSpPr>
        <p:spPr>
          <a:xfrm>
            <a:off x="8137676" y="2226184"/>
            <a:ext cx="1175460" cy="968326"/>
          </a:xfrm>
          <a:prstGeom prst="ellipse">
            <a:avLst/>
          </a:prstGeom>
          <a:solidFill>
            <a:srgbClr val="5E8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solidFill>
                <a:prstClr val="white"/>
              </a:solidFill>
              <a:latin typeface="Century Gothic" panose="020B0502020202020204" pitchFamily="34" charset="0"/>
            </a:endParaRPr>
          </a:p>
        </p:txBody>
      </p:sp>
      <p:sp>
        <p:nvSpPr>
          <p:cNvPr id="36" name="Rectangle 116"/>
          <p:cNvSpPr/>
          <p:nvPr/>
        </p:nvSpPr>
        <p:spPr>
          <a:xfrm>
            <a:off x="6818280" y="1975909"/>
            <a:ext cx="1083076" cy="669414"/>
          </a:xfrm>
          <a:prstGeom prst="rect">
            <a:avLst/>
          </a:prstGeom>
        </p:spPr>
        <p:txBody>
          <a:bodyPr wrap="square">
            <a:spAutoFit/>
          </a:bodyPr>
          <a:lstStyle/>
          <a:p>
            <a:pPr algn="ctr">
              <a:lnSpc>
                <a:spcPts val="1500"/>
              </a:lnSpc>
            </a:pPr>
            <a:r>
              <a:rPr lang="en-US" sz="1050" b="1" dirty="0" err="1" smtClean="0">
                <a:solidFill>
                  <a:prstClr val="white"/>
                </a:solidFill>
                <a:latin typeface="Century Gothic" panose="020B0502020202020204" pitchFamily="34" charset="0"/>
              </a:rPr>
              <a:t>Gizarte</a:t>
            </a:r>
            <a:r>
              <a:rPr lang="en-US" sz="1050" b="1" dirty="0" smtClean="0">
                <a:solidFill>
                  <a:prstClr val="white"/>
                </a:solidFill>
                <a:latin typeface="Century Gothic" panose="020B0502020202020204" pitchFamily="34" charset="0"/>
              </a:rPr>
              <a:t> </a:t>
            </a:r>
            <a:r>
              <a:rPr lang="en-US" sz="1050" b="1" dirty="0" err="1" smtClean="0">
                <a:solidFill>
                  <a:prstClr val="white"/>
                </a:solidFill>
                <a:latin typeface="Century Gothic" panose="020B0502020202020204" pitchFamily="34" charset="0"/>
              </a:rPr>
              <a:t>baztertze</a:t>
            </a:r>
            <a:r>
              <a:rPr lang="en-US" sz="1050" b="1" dirty="0" smtClean="0">
                <a:solidFill>
                  <a:prstClr val="white"/>
                </a:solidFill>
                <a:latin typeface="Century Gothic" panose="020B0502020202020204" pitchFamily="34" charset="0"/>
              </a:rPr>
              <a:t> eta </a:t>
            </a:r>
            <a:r>
              <a:rPr lang="en-US" sz="1050" b="1" dirty="0" err="1" smtClean="0">
                <a:solidFill>
                  <a:prstClr val="white"/>
                </a:solidFill>
                <a:latin typeface="Century Gothic" panose="020B0502020202020204" pitchFamily="34" charset="0"/>
              </a:rPr>
              <a:t>barneratzea</a:t>
            </a:r>
            <a:endParaRPr lang="en-US" sz="1050" b="1" dirty="0">
              <a:solidFill>
                <a:prstClr val="white"/>
              </a:solidFill>
              <a:latin typeface="Century Gothic" panose="020B0502020202020204" pitchFamily="34" charset="0"/>
            </a:endParaRPr>
          </a:p>
        </p:txBody>
      </p:sp>
      <p:sp>
        <p:nvSpPr>
          <p:cNvPr id="46" name="Rectangle 118"/>
          <p:cNvSpPr/>
          <p:nvPr/>
        </p:nvSpPr>
        <p:spPr>
          <a:xfrm>
            <a:off x="8137676" y="2340176"/>
            <a:ext cx="1128430" cy="669414"/>
          </a:xfrm>
          <a:prstGeom prst="rect">
            <a:avLst/>
          </a:prstGeom>
        </p:spPr>
        <p:txBody>
          <a:bodyPr wrap="square">
            <a:spAutoFit/>
          </a:bodyPr>
          <a:lstStyle/>
          <a:p>
            <a:pPr algn="ctr">
              <a:lnSpc>
                <a:spcPts val="1500"/>
              </a:lnSpc>
            </a:pPr>
            <a:r>
              <a:rPr lang="en-US" sz="1050" b="1" dirty="0" err="1" smtClean="0">
                <a:solidFill>
                  <a:prstClr val="white"/>
                </a:solidFill>
                <a:latin typeface="Century Gothic" panose="020B0502020202020204" pitchFamily="34" charset="0"/>
              </a:rPr>
              <a:t>Inmigrazioa</a:t>
            </a:r>
            <a:r>
              <a:rPr lang="en-US" sz="1050" b="1" dirty="0" smtClean="0">
                <a:solidFill>
                  <a:prstClr val="white"/>
                </a:solidFill>
                <a:latin typeface="Century Gothic" panose="020B0502020202020204" pitchFamily="34" charset="0"/>
              </a:rPr>
              <a:t> eta </a:t>
            </a:r>
            <a:r>
              <a:rPr lang="en-US" sz="1050" b="1" dirty="0" err="1" smtClean="0">
                <a:solidFill>
                  <a:prstClr val="white"/>
                </a:solidFill>
                <a:latin typeface="Century Gothic" panose="020B0502020202020204" pitchFamily="34" charset="0"/>
              </a:rPr>
              <a:t>Aniztasuna</a:t>
            </a:r>
            <a:endParaRPr lang="en-US" sz="1050" b="1" dirty="0">
              <a:solidFill>
                <a:prstClr val="white"/>
              </a:solidFill>
              <a:latin typeface="Century Gothic" panose="020B0502020202020204" pitchFamily="34" charset="0"/>
            </a:endParaRPr>
          </a:p>
        </p:txBody>
      </p:sp>
      <p:sp>
        <p:nvSpPr>
          <p:cNvPr id="47" name="Rectangle 38"/>
          <p:cNvSpPr/>
          <p:nvPr/>
        </p:nvSpPr>
        <p:spPr>
          <a:xfrm>
            <a:off x="6670585" y="5115681"/>
            <a:ext cx="1314754" cy="669414"/>
          </a:xfrm>
          <a:prstGeom prst="rect">
            <a:avLst/>
          </a:prstGeom>
        </p:spPr>
        <p:txBody>
          <a:bodyPr wrap="square">
            <a:spAutoFit/>
          </a:bodyPr>
          <a:lstStyle/>
          <a:p>
            <a:pPr algn="ctr">
              <a:lnSpc>
                <a:spcPts val="1500"/>
              </a:lnSpc>
            </a:pPr>
            <a:r>
              <a:rPr lang="es-ES_tradnl" sz="1050" b="1" dirty="0" err="1" smtClean="0">
                <a:solidFill>
                  <a:prstClr val="white"/>
                </a:solidFill>
                <a:latin typeface="Century Gothic" panose="020B0502020202020204" pitchFamily="34" charset="0"/>
              </a:rPr>
              <a:t>Desgaitasuna</a:t>
            </a:r>
            <a:r>
              <a:rPr lang="es-ES_tradnl" sz="1050" b="1" dirty="0" err="1" smtClean="0">
                <a:solidFill>
                  <a:prstClr val="white"/>
                </a:solidFill>
              </a:rPr>
              <a:t>k</a:t>
            </a:r>
            <a:r>
              <a:rPr lang="es-ES_tradnl" sz="1050" b="1" dirty="0" smtClean="0">
                <a:solidFill>
                  <a:prstClr val="white"/>
                </a:solidFill>
              </a:rPr>
              <a:t> eta </a:t>
            </a:r>
            <a:r>
              <a:rPr lang="es-ES_tradnl" sz="1050" b="1" dirty="0" err="1" smtClean="0">
                <a:solidFill>
                  <a:prstClr val="white"/>
                </a:solidFill>
              </a:rPr>
              <a:t>gaixotasun</a:t>
            </a:r>
            <a:r>
              <a:rPr lang="es-ES_tradnl" sz="1050" b="1" dirty="0" smtClean="0">
                <a:solidFill>
                  <a:prstClr val="white"/>
                </a:solidFill>
              </a:rPr>
              <a:t> </a:t>
            </a:r>
            <a:r>
              <a:rPr lang="es-ES_tradnl" sz="1050" b="1" dirty="0" err="1" smtClean="0">
                <a:solidFill>
                  <a:prstClr val="white"/>
                </a:solidFill>
              </a:rPr>
              <a:t>mentala</a:t>
            </a:r>
            <a:endParaRPr lang="es-ES_tradnl" sz="1050" b="1" dirty="0">
              <a:solidFill>
                <a:prstClr val="white"/>
              </a:solidFill>
              <a:latin typeface="Century Gothic" panose="020B0502020202020204" pitchFamily="34" charset="0"/>
            </a:endParaRPr>
          </a:p>
        </p:txBody>
      </p:sp>
      <p:sp>
        <p:nvSpPr>
          <p:cNvPr id="48" name="Rectangle 40"/>
          <p:cNvSpPr/>
          <p:nvPr/>
        </p:nvSpPr>
        <p:spPr>
          <a:xfrm>
            <a:off x="5486720" y="4002221"/>
            <a:ext cx="1273330" cy="669414"/>
          </a:xfrm>
          <a:prstGeom prst="rect">
            <a:avLst/>
          </a:prstGeom>
        </p:spPr>
        <p:txBody>
          <a:bodyPr wrap="square">
            <a:spAutoFit/>
          </a:bodyPr>
          <a:lstStyle/>
          <a:p>
            <a:pPr algn="ctr">
              <a:lnSpc>
                <a:spcPts val="1500"/>
              </a:lnSpc>
            </a:pPr>
            <a:r>
              <a:rPr lang="es-ES_tradnl" sz="1050" b="1" dirty="0" err="1" smtClean="0">
                <a:solidFill>
                  <a:prstClr val="white"/>
                </a:solidFill>
                <a:latin typeface="Century Gothic" panose="020B0502020202020204" pitchFamily="34" charset="0"/>
              </a:rPr>
              <a:t>Adineko</a:t>
            </a:r>
            <a:r>
              <a:rPr lang="es-ES_tradnl" sz="1050" b="1" dirty="0" smtClean="0">
                <a:solidFill>
                  <a:prstClr val="white"/>
                </a:solidFill>
                <a:latin typeface="Century Gothic" panose="020B0502020202020204" pitchFamily="34" charset="0"/>
              </a:rPr>
              <a:t> </a:t>
            </a:r>
            <a:r>
              <a:rPr lang="es-ES_tradnl" sz="1050" b="1" dirty="0" err="1" smtClean="0">
                <a:solidFill>
                  <a:prstClr val="white"/>
                </a:solidFill>
                <a:latin typeface="Century Gothic" panose="020B0502020202020204" pitchFamily="34" charset="0"/>
              </a:rPr>
              <a:t>pertsonak</a:t>
            </a:r>
            <a:r>
              <a:rPr lang="es-ES_tradnl" sz="1050" b="1" dirty="0" smtClean="0">
                <a:solidFill>
                  <a:prstClr val="white"/>
                </a:solidFill>
                <a:latin typeface="Century Gothic" panose="020B0502020202020204" pitchFamily="34" charset="0"/>
              </a:rPr>
              <a:t> eta </a:t>
            </a:r>
            <a:r>
              <a:rPr lang="es-ES_tradnl" sz="1050" b="1" dirty="0" err="1" smtClean="0">
                <a:solidFill>
                  <a:prstClr val="white"/>
                </a:solidFill>
                <a:latin typeface="Century Gothic" panose="020B0502020202020204" pitchFamily="34" charset="0"/>
              </a:rPr>
              <a:t>mendekotasuna</a:t>
            </a:r>
            <a:endParaRPr lang="es-ES_tradnl" sz="1050" b="1" dirty="0">
              <a:solidFill>
                <a:prstClr val="white"/>
              </a:solidFill>
              <a:latin typeface="Century Gothic" panose="020B0502020202020204" pitchFamily="34" charset="0"/>
            </a:endParaRPr>
          </a:p>
        </p:txBody>
      </p:sp>
      <p:sp>
        <p:nvSpPr>
          <p:cNvPr id="59" name="Rectangle 38"/>
          <p:cNvSpPr/>
          <p:nvPr/>
        </p:nvSpPr>
        <p:spPr>
          <a:xfrm>
            <a:off x="8177129" y="5000789"/>
            <a:ext cx="1451622" cy="264560"/>
          </a:xfrm>
          <a:prstGeom prst="rect">
            <a:avLst/>
          </a:prstGeom>
        </p:spPr>
        <p:txBody>
          <a:bodyPr wrap="square">
            <a:spAutoFit/>
          </a:bodyPr>
          <a:lstStyle/>
          <a:p>
            <a:pPr>
              <a:lnSpc>
                <a:spcPts val="1500"/>
              </a:lnSpc>
            </a:pPr>
            <a:r>
              <a:rPr lang="es-ES_tradnl" sz="1000" b="1" dirty="0" err="1" smtClean="0">
                <a:solidFill>
                  <a:schemeClr val="bg1">
                    <a:lumMod val="50000"/>
                  </a:schemeClr>
                </a:solidFill>
                <a:latin typeface="Century Gothic" panose="020B0502020202020204" pitchFamily="34" charset="0"/>
              </a:rPr>
              <a:t>Mendekotasunak</a:t>
            </a:r>
            <a:r>
              <a:rPr lang="es-ES_tradnl" sz="1000" b="1" dirty="0" smtClean="0">
                <a:solidFill>
                  <a:schemeClr val="bg1">
                    <a:lumMod val="50000"/>
                  </a:schemeClr>
                </a:solidFill>
                <a:latin typeface="Century Gothic" panose="020B0502020202020204" pitchFamily="34" charset="0"/>
              </a:rPr>
              <a:t> </a:t>
            </a:r>
            <a:endParaRPr lang="es-ES_tradnl" sz="1000" b="1" dirty="0">
              <a:solidFill>
                <a:schemeClr val="bg1">
                  <a:lumMod val="50000"/>
                </a:schemeClr>
              </a:solidFill>
              <a:latin typeface="Century Gothic" panose="020B0502020202020204" pitchFamily="34" charset="0"/>
            </a:endParaRPr>
          </a:p>
        </p:txBody>
      </p:sp>
      <p:sp>
        <p:nvSpPr>
          <p:cNvPr id="93" name="Rectangle 116"/>
          <p:cNvSpPr/>
          <p:nvPr/>
        </p:nvSpPr>
        <p:spPr>
          <a:xfrm>
            <a:off x="5614945" y="2911397"/>
            <a:ext cx="1326241" cy="669414"/>
          </a:xfrm>
          <a:prstGeom prst="rect">
            <a:avLst/>
          </a:prstGeom>
        </p:spPr>
        <p:txBody>
          <a:bodyPr wrap="square">
            <a:spAutoFit/>
          </a:bodyPr>
          <a:lstStyle/>
          <a:p>
            <a:pPr algn="ctr">
              <a:lnSpc>
                <a:spcPts val="1500"/>
              </a:lnSpc>
            </a:pPr>
            <a:r>
              <a:rPr lang="en-US" sz="1050" b="1" dirty="0" err="1" smtClean="0">
                <a:solidFill>
                  <a:schemeClr val="bg1">
                    <a:lumMod val="50000"/>
                  </a:schemeClr>
                </a:solidFill>
                <a:latin typeface="Century Gothic" panose="020B0502020202020204" pitchFamily="34" charset="0"/>
              </a:rPr>
              <a:t>Emakumeen</a:t>
            </a:r>
            <a:r>
              <a:rPr lang="en-US" sz="1050" b="1" dirty="0" smtClean="0">
                <a:solidFill>
                  <a:schemeClr val="bg1">
                    <a:lumMod val="50000"/>
                  </a:schemeClr>
                </a:solidFill>
                <a:latin typeface="Century Gothic" panose="020B0502020202020204" pitchFamily="34" charset="0"/>
              </a:rPr>
              <a:t> eta </a:t>
            </a:r>
            <a:r>
              <a:rPr lang="en-US" sz="1050" b="1" dirty="0" err="1" smtClean="0">
                <a:solidFill>
                  <a:schemeClr val="bg1">
                    <a:lumMod val="50000"/>
                  </a:schemeClr>
                </a:solidFill>
                <a:latin typeface="Century Gothic" panose="020B0502020202020204" pitchFamily="34" charset="0"/>
              </a:rPr>
              <a:t>Gizonen</a:t>
            </a:r>
            <a:r>
              <a:rPr lang="en-US" sz="1050" b="1" dirty="0" smtClean="0">
                <a:solidFill>
                  <a:schemeClr val="bg1">
                    <a:lumMod val="50000"/>
                  </a:schemeClr>
                </a:solidFill>
                <a:latin typeface="Century Gothic" panose="020B0502020202020204" pitchFamily="34" charset="0"/>
              </a:rPr>
              <a:t> </a:t>
            </a:r>
            <a:r>
              <a:rPr lang="en-US" sz="1050" b="1" dirty="0" err="1" smtClean="0">
                <a:solidFill>
                  <a:schemeClr val="bg1">
                    <a:lumMod val="50000"/>
                  </a:schemeClr>
                </a:solidFill>
                <a:latin typeface="Century Gothic" panose="020B0502020202020204" pitchFamily="34" charset="0"/>
              </a:rPr>
              <a:t>arteko</a:t>
            </a:r>
            <a:r>
              <a:rPr lang="en-US" sz="1050" b="1" dirty="0" smtClean="0">
                <a:solidFill>
                  <a:schemeClr val="bg1">
                    <a:lumMod val="50000"/>
                  </a:schemeClr>
                </a:solidFill>
                <a:latin typeface="Century Gothic" panose="020B0502020202020204" pitchFamily="34" charset="0"/>
              </a:rPr>
              <a:t> </a:t>
            </a:r>
            <a:r>
              <a:rPr lang="en-US" sz="1050" b="1" dirty="0" err="1" smtClean="0">
                <a:solidFill>
                  <a:schemeClr val="bg1">
                    <a:lumMod val="50000"/>
                  </a:schemeClr>
                </a:solidFill>
                <a:latin typeface="Century Gothic" panose="020B0502020202020204" pitchFamily="34" charset="0"/>
              </a:rPr>
              <a:t>Berdintasuna</a:t>
            </a:r>
            <a:r>
              <a:rPr lang="en-US" sz="1050" b="1" dirty="0" smtClean="0">
                <a:solidFill>
                  <a:schemeClr val="bg1">
                    <a:lumMod val="65000"/>
                  </a:schemeClr>
                </a:solidFill>
                <a:latin typeface="Century Gothic" panose="020B0502020202020204" pitchFamily="34" charset="0"/>
              </a:rPr>
              <a:t> </a:t>
            </a:r>
            <a:endParaRPr lang="en-US" sz="1050" b="1" dirty="0">
              <a:solidFill>
                <a:schemeClr val="bg1">
                  <a:lumMod val="65000"/>
                </a:schemeClr>
              </a:solidFill>
              <a:latin typeface="Century Gothic" panose="020B0502020202020204" pitchFamily="34" charset="0"/>
            </a:endParaRPr>
          </a:p>
        </p:txBody>
      </p:sp>
      <p:sp>
        <p:nvSpPr>
          <p:cNvPr id="25" name="24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1. </a:t>
            </a:r>
            <a:r>
              <a:rPr lang="es-ES" sz="1000" b="1" dirty="0" err="1" smtClean="0">
                <a:solidFill>
                  <a:srgbClr val="FFC000"/>
                </a:solidFill>
                <a:latin typeface="Arial" panose="020B0604020202020204" pitchFamily="34" charset="0"/>
                <a:cs typeface="Arial" panose="020B0604020202020204" pitchFamily="34" charset="0"/>
              </a:rPr>
              <a:t>Aurkezpena</a:t>
            </a:r>
            <a:endParaRPr lang="es-ES" sz="1000" b="1" dirty="0" smtClean="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700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40</a:t>
            </a:fld>
            <a:endParaRPr lang="es-ES" altLang="es-ES" dirty="0" smtClean="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505888" y="2537568"/>
            <a:ext cx="1100496"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a:p>
            <a:r>
              <a:rPr lang="es-ES_tradnl" dirty="0"/>
              <a:t>/ </a:t>
            </a:r>
          </a:p>
          <a:p>
            <a:r>
              <a:rPr lang="es-ES_tradnl" dirty="0" err="1"/>
              <a:t>Gizarte</a:t>
            </a:r>
            <a:r>
              <a:rPr lang="es-ES_tradnl" dirty="0"/>
              <a:t> </a:t>
            </a:r>
            <a:r>
              <a:rPr lang="es-ES_tradnl" dirty="0" err="1"/>
              <a:t>bazterketa</a:t>
            </a:r>
            <a:r>
              <a:rPr lang="es-ES_tradnl" dirty="0"/>
              <a:t> eta </a:t>
            </a:r>
            <a:r>
              <a:rPr lang="es-ES_tradnl" dirty="0" err="1"/>
              <a:t>barneratzea</a:t>
            </a:r>
            <a:r>
              <a:rPr lang="es-ES_tradnl" dirty="0"/>
              <a:t> </a:t>
            </a:r>
          </a:p>
        </p:txBody>
      </p:sp>
      <p:sp>
        <p:nvSpPr>
          <p:cNvPr id="39" name="38 CuadroTexto"/>
          <p:cNvSpPr txBox="1"/>
          <p:nvPr/>
        </p:nvSpPr>
        <p:spPr>
          <a:xfrm>
            <a:off x="2738308" y="2546778"/>
            <a:ext cx="1254642"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a:t>
            </a:r>
            <a:r>
              <a:rPr lang="es-ES_tradnl" sz="1050" b="1" dirty="0">
                <a:solidFill>
                  <a:schemeClr val="bg1">
                    <a:lumMod val="75000"/>
                  </a:schemeClr>
                </a:solidFill>
              </a:rPr>
              <a:t>juventud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Haurtzaro</a:t>
            </a:r>
            <a:r>
              <a:rPr lang="es-ES_tradnl" sz="1050" b="1" dirty="0">
                <a:solidFill>
                  <a:schemeClr val="bg1">
                    <a:lumMod val="75000"/>
                  </a:schemeClr>
                </a:solidFill>
              </a:rPr>
              <a:t>, </a:t>
            </a:r>
            <a:r>
              <a:rPr lang="es-ES_tradnl" sz="1050" b="1" dirty="0" err="1">
                <a:solidFill>
                  <a:schemeClr val="bg1">
                    <a:lumMod val="75000"/>
                  </a:schemeClr>
                </a:solidFill>
              </a:rPr>
              <a:t>nerabezaro</a:t>
            </a:r>
            <a:r>
              <a:rPr lang="es-ES_tradnl" sz="1050" b="1" dirty="0">
                <a:solidFill>
                  <a:schemeClr val="bg1">
                    <a:lumMod val="75000"/>
                  </a:schemeClr>
                </a:solidFill>
              </a:rPr>
              <a:t> eta </a:t>
            </a:r>
            <a:r>
              <a:rPr lang="es-ES_tradnl" sz="1050" b="1" dirty="0" smtClean="0">
                <a:solidFill>
                  <a:schemeClr val="bg1">
                    <a:lumMod val="75000"/>
                  </a:schemeClr>
                </a:solidFill>
              </a:rPr>
              <a:t>familia</a:t>
            </a:r>
          </a:p>
          <a:p>
            <a:pPr algn="ctr"/>
            <a:endParaRPr lang="es-ES_tradnl" sz="1050" b="1" dirty="0">
              <a:solidFill>
                <a:schemeClr val="bg1">
                  <a:lumMod val="75000"/>
                </a:schemeClr>
              </a:solidFill>
            </a:endParaRPr>
          </a:p>
        </p:txBody>
      </p:sp>
      <p:sp>
        <p:nvSpPr>
          <p:cNvPr id="40" name="39 CuadroTexto"/>
          <p:cNvSpPr txBox="1"/>
          <p:nvPr/>
        </p:nvSpPr>
        <p:spPr>
          <a:xfrm>
            <a:off x="4039022" y="2546778"/>
            <a:ext cx="1333077"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a:solidFill>
                  <a:schemeClr val="bg1">
                    <a:lumMod val="75000"/>
                  </a:schemeClr>
                </a:solidFill>
              </a:rPr>
              <a:t>Adicciones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r>
              <a:rPr lang="es-ES_tradnl" sz="1050" b="1" dirty="0" err="1" smtClean="0">
                <a:solidFill>
                  <a:schemeClr val="bg1">
                    <a:lumMod val="75000"/>
                  </a:schemeClr>
                </a:solidFill>
              </a:rPr>
              <a:t>Mendekotasunak</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a:p>
            <a:pPr algn="ctr"/>
            <a:endParaRPr lang="es-ES_tradnl" sz="1050" b="1" dirty="0">
              <a:solidFill>
                <a:schemeClr val="bg1">
                  <a:lumMod val="75000"/>
                </a:schemeClr>
              </a:solidFill>
            </a:endParaRPr>
          </a:p>
          <a:p>
            <a:pPr algn="ctr"/>
            <a:endParaRPr lang="es-ES_tradnl" sz="1050" b="1" dirty="0">
              <a:solidFill>
                <a:schemeClr val="bg1">
                  <a:lumMod val="75000"/>
                </a:schemeClr>
              </a:solidFill>
            </a:endParaRPr>
          </a:p>
          <a:p>
            <a:pPr algn="ctr"/>
            <a:r>
              <a:rPr lang="es-ES_tradnl" sz="1050" b="1" dirty="0">
                <a:solidFill>
                  <a:schemeClr val="bg1">
                    <a:lumMod val="75000"/>
                  </a:schemeClr>
                </a:solidFill>
              </a:rPr>
              <a:t> </a:t>
            </a:r>
          </a:p>
        </p:txBody>
      </p:sp>
      <p:sp>
        <p:nvSpPr>
          <p:cNvPr id="41" name="40 CuadroTexto"/>
          <p:cNvSpPr txBox="1"/>
          <p:nvPr/>
        </p:nvSpPr>
        <p:spPr>
          <a:xfrm>
            <a:off x="5418811" y="2537568"/>
            <a:ext cx="1481477"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a:t>
            </a:r>
            <a:r>
              <a:rPr lang="es-ES_tradnl" sz="1050" b="1" dirty="0">
                <a:solidFill>
                  <a:schemeClr val="bg1">
                    <a:lumMod val="75000"/>
                  </a:schemeClr>
                </a:solidFill>
              </a:rPr>
              <a:t>mental / </a:t>
            </a:r>
            <a:endParaRPr lang="es-ES_tradnl" sz="1050" b="1" dirty="0" smtClean="0">
              <a:solidFill>
                <a:schemeClr val="bg1">
                  <a:lumMod val="75000"/>
                </a:schemeClr>
              </a:solidFill>
            </a:endParaRPr>
          </a:p>
          <a:p>
            <a:pPr algn="ctr"/>
            <a:r>
              <a:rPr lang="es-ES_tradnl" sz="1050" b="1" dirty="0" err="1" smtClean="0">
                <a:solidFill>
                  <a:schemeClr val="bg1">
                    <a:lumMod val="75000"/>
                  </a:schemeClr>
                </a:solidFill>
              </a:rPr>
              <a:t>Desgaitasuna</a:t>
            </a:r>
            <a:r>
              <a:rPr lang="es-ES_tradnl" sz="1050" b="1" dirty="0" smtClean="0">
                <a:solidFill>
                  <a:schemeClr val="bg1">
                    <a:lumMod val="75000"/>
                  </a:schemeClr>
                </a:solidFill>
              </a:rPr>
              <a:t> </a:t>
            </a:r>
            <a:r>
              <a:rPr lang="es-ES_tradnl" sz="1050" b="1" dirty="0">
                <a:solidFill>
                  <a:schemeClr val="bg1">
                    <a:lumMod val="75000"/>
                  </a:schemeClr>
                </a:solidFill>
              </a:rPr>
              <a:t>eta </a:t>
            </a:r>
            <a:r>
              <a:rPr lang="es-ES_tradnl" sz="1050" b="1" dirty="0" err="1">
                <a:solidFill>
                  <a:schemeClr val="bg1">
                    <a:lumMod val="75000"/>
                  </a:schemeClr>
                </a:solidFill>
              </a:rPr>
              <a:t>Gaixotasun</a:t>
            </a:r>
            <a:r>
              <a:rPr lang="es-ES_tradnl" sz="1050" b="1" dirty="0">
                <a:solidFill>
                  <a:schemeClr val="bg1">
                    <a:lumMod val="75000"/>
                  </a:schemeClr>
                </a:solidFill>
              </a:rPr>
              <a:t> </a:t>
            </a:r>
            <a:r>
              <a:rPr lang="es-ES_tradnl" sz="1050" b="1" dirty="0" err="1" smtClean="0">
                <a:solidFill>
                  <a:schemeClr val="bg1">
                    <a:lumMod val="75000"/>
                  </a:schemeClr>
                </a:solidFill>
              </a:rPr>
              <a:t>Mentala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2" name="41 CuadroTexto"/>
          <p:cNvSpPr txBox="1"/>
          <p:nvPr/>
        </p:nvSpPr>
        <p:spPr>
          <a:xfrm>
            <a:off x="6949544" y="2536145"/>
            <a:ext cx="1484044"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 </a:t>
            </a:r>
          </a:p>
          <a:p>
            <a:pPr algn="ctr"/>
            <a:r>
              <a:rPr lang="es-ES_tradnl" sz="1050" b="1" dirty="0" smtClean="0">
                <a:solidFill>
                  <a:schemeClr val="bg1">
                    <a:lumMod val="75000"/>
                  </a:schemeClr>
                </a:solidFill>
              </a:rPr>
              <a:t>/ </a:t>
            </a:r>
          </a:p>
          <a:p>
            <a:pPr algn="ctr"/>
            <a:r>
              <a:rPr lang="es-ES_tradnl" sz="1050" b="1" dirty="0" err="1">
                <a:solidFill>
                  <a:schemeClr val="bg1">
                    <a:lumMod val="75000"/>
                  </a:schemeClr>
                </a:solidFill>
              </a:rPr>
              <a:t>Adineko</a:t>
            </a:r>
            <a:r>
              <a:rPr lang="es-ES_tradnl" sz="1050" b="1" dirty="0">
                <a:solidFill>
                  <a:schemeClr val="bg1">
                    <a:lumMod val="75000"/>
                  </a:schemeClr>
                </a:solidFill>
              </a:rPr>
              <a:t> </a:t>
            </a:r>
            <a:r>
              <a:rPr lang="es-ES_tradnl" sz="1050" b="1" dirty="0" err="1">
                <a:solidFill>
                  <a:schemeClr val="bg1">
                    <a:lumMod val="75000"/>
                  </a:schemeClr>
                </a:solidFill>
              </a:rPr>
              <a:t>pertsonak</a:t>
            </a:r>
            <a:r>
              <a:rPr lang="es-ES_tradnl" sz="1050" b="1" dirty="0">
                <a:solidFill>
                  <a:schemeClr val="bg1">
                    <a:lumMod val="75000"/>
                  </a:schemeClr>
                </a:solidFill>
              </a:rPr>
              <a:t> eta </a:t>
            </a:r>
            <a:r>
              <a:rPr lang="es-ES_tradnl" sz="1050" b="1" dirty="0" err="1" smtClean="0">
                <a:solidFill>
                  <a:schemeClr val="bg1">
                    <a:lumMod val="75000"/>
                  </a:schemeClr>
                </a:solidFill>
              </a:rPr>
              <a:t>mendekotasuna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7" name="46 CuadroTexto"/>
          <p:cNvSpPr txBox="1"/>
          <p:nvPr/>
        </p:nvSpPr>
        <p:spPr>
          <a:xfrm>
            <a:off x="1656027" y="2537568"/>
            <a:ext cx="1030023" cy="1223412"/>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Inmigración y diversidad </a:t>
            </a:r>
          </a:p>
          <a:p>
            <a:r>
              <a:rPr lang="es-ES_tradnl" dirty="0"/>
              <a:t>/ </a:t>
            </a:r>
          </a:p>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6" name="25 CuadroTexto"/>
          <p:cNvSpPr txBox="1"/>
          <p:nvPr/>
        </p:nvSpPr>
        <p:spPr>
          <a:xfrm>
            <a:off x="8478336" y="2537568"/>
            <a:ext cx="1497513"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a:solidFill>
                  <a:schemeClr val="bg1">
                    <a:lumMod val="75000"/>
                  </a:schemeClr>
                </a:solidFill>
              </a:rPr>
              <a:t>Igualdad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Emakume-gizonen</a:t>
            </a:r>
            <a:r>
              <a:rPr lang="es-ES_tradnl" sz="1050" b="1" dirty="0" smtClean="0">
                <a:solidFill>
                  <a:schemeClr val="bg1">
                    <a:lumMod val="75000"/>
                  </a:schemeClr>
                </a:solidFill>
              </a:rPr>
              <a:t> </a:t>
            </a:r>
            <a:r>
              <a:rPr lang="es-ES_tradnl" sz="1050" b="1" dirty="0" err="1" smtClean="0">
                <a:solidFill>
                  <a:schemeClr val="bg1">
                    <a:lumMod val="75000"/>
                  </a:schemeClr>
                </a:solidFill>
              </a:rPr>
              <a:t>berdinatasuna</a:t>
            </a: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1841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773641" y="2116618"/>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41</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 SITUACIÓN ACTUAL</a:t>
            </a:r>
            <a:endParaRPr lang="es-ES" sz="1600" b="1" dirty="0">
              <a:solidFill>
                <a:schemeClr val="bg1"/>
              </a:solidFill>
            </a:endParaRP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1091031" y="2437559"/>
            <a:ext cx="8424919" cy="307777"/>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AUMENTA LA DIVERSIDAD </a:t>
            </a:r>
            <a:r>
              <a:rPr lang="es-ES" sz="1400" b="1" dirty="0" smtClean="0">
                <a:solidFill>
                  <a:srgbClr val="BD4013"/>
                </a:solidFill>
              </a:rPr>
              <a:t>CULTURAL </a:t>
            </a:r>
            <a:r>
              <a:rPr lang="es-ES" sz="1400" b="1" dirty="0">
                <a:solidFill>
                  <a:srgbClr val="BD4013"/>
                </a:solidFill>
              </a:rPr>
              <a:t>DE LA POBLACIÓN </a:t>
            </a:r>
            <a:r>
              <a:rPr lang="es-ES" sz="1400" b="1" dirty="0" smtClean="0">
                <a:solidFill>
                  <a:srgbClr val="BD4013"/>
                </a:solidFill>
              </a:rPr>
              <a:t>DE </a:t>
            </a:r>
            <a:r>
              <a:rPr lang="es-ES" sz="1400" b="1" dirty="0">
                <a:solidFill>
                  <a:srgbClr val="BD4013"/>
                </a:solidFill>
              </a:rPr>
              <a:t>EIBAR.</a:t>
            </a:r>
          </a:p>
        </p:txBody>
      </p:sp>
      <p:sp>
        <p:nvSpPr>
          <p:cNvPr id="22" name="AutoShape 5"/>
          <p:cNvSpPr>
            <a:spLocks noChangeArrowheads="1"/>
          </p:cNvSpPr>
          <p:nvPr/>
        </p:nvSpPr>
        <p:spPr bwMode="auto">
          <a:xfrm>
            <a:off x="1091031" y="2816786"/>
            <a:ext cx="8424919" cy="1559000"/>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50" dirty="0" smtClean="0"/>
              <a:t>Eibar cuenta con 1.985 personas de nacionalidad extranjera, lo que supone una tasa de inmigración de 7,3% en 2016, ligeramente por encima de Gipuzkoa (6,6%). La proporción de personas de origen extranjero se eleva al 7,5% de la población (7,9% en Gipuzkoa).</a:t>
            </a:r>
          </a:p>
          <a:p>
            <a:pPr marL="171450" lvl="0" indent="-171450">
              <a:buClr>
                <a:srgbClr val="BD4013"/>
              </a:buClr>
              <a:buFont typeface="Century Gothic" panose="020B0502020202020204" pitchFamily="34" charset="0"/>
              <a:buChar char="►"/>
            </a:pPr>
            <a:endParaRPr lang="es-ES" sz="1050" dirty="0"/>
          </a:p>
          <a:p>
            <a:pPr marL="171450" lvl="0" indent="-171450">
              <a:buClr>
                <a:srgbClr val="BD4013"/>
              </a:buClr>
              <a:buFont typeface="Century Gothic" panose="020B0502020202020204" pitchFamily="34" charset="0"/>
              <a:buChar char="►"/>
            </a:pPr>
            <a:r>
              <a:rPr lang="es-ES" sz="1050" dirty="0" smtClean="0"/>
              <a:t>Pese </a:t>
            </a:r>
            <a:r>
              <a:rPr lang="es-ES" sz="1050" dirty="0"/>
              <a:t>a que el porcentaje de mujeres ha crecido en los últimos años, sigue habiendo más hombres extranjeros (52,2%).</a:t>
            </a:r>
          </a:p>
          <a:p>
            <a:pPr marL="171450" lvl="0" indent="-171450">
              <a:buClr>
                <a:srgbClr val="BD4013"/>
              </a:buClr>
              <a:buFont typeface="Century Gothic" panose="020B0502020202020204" pitchFamily="34" charset="0"/>
              <a:buChar char="►"/>
            </a:pPr>
            <a:endParaRPr lang="es-ES" sz="1050" dirty="0"/>
          </a:p>
          <a:p>
            <a:pPr marL="171450" lvl="0" indent="-171450">
              <a:buClr>
                <a:srgbClr val="BD4013"/>
              </a:buClr>
              <a:buFont typeface="Century Gothic" panose="020B0502020202020204" pitchFamily="34" charset="0"/>
              <a:buChar char="►"/>
            </a:pPr>
            <a:r>
              <a:rPr lang="es-ES" sz="1050" dirty="0" smtClean="0"/>
              <a:t>Población </a:t>
            </a:r>
            <a:r>
              <a:rPr lang="es-ES" sz="1050" dirty="0"/>
              <a:t>extranjera de fuera de la UE (91,0%), muy superior al registrado en </a:t>
            </a:r>
            <a:r>
              <a:rPr lang="es-ES" sz="1050" dirty="0" err="1"/>
              <a:t>Gipuzkoa</a:t>
            </a:r>
            <a:r>
              <a:rPr lang="es-ES" sz="1050" dirty="0"/>
              <a:t> (72,4%). La marroquí es la nacionalidad más extendida entre la población extranjera (38,5</a:t>
            </a:r>
            <a:r>
              <a:rPr lang="es-ES" sz="1050" dirty="0" smtClean="0"/>
              <a:t>%).</a:t>
            </a:r>
            <a:endParaRPr lang="es-ES" sz="105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836" y="4850717"/>
            <a:ext cx="3973114" cy="122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Rectángulo"/>
          <p:cNvSpPr/>
          <p:nvPr/>
        </p:nvSpPr>
        <p:spPr>
          <a:xfrm>
            <a:off x="1095664" y="4608203"/>
            <a:ext cx="4918033" cy="230832"/>
          </a:xfrm>
          <a:prstGeom prst="rect">
            <a:avLst/>
          </a:prstGeom>
        </p:spPr>
        <p:txBody>
          <a:bodyPr wrap="square">
            <a:spAutoFit/>
          </a:bodyPr>
          <a:lstStyle/>
          <a:p>
            <a:pPr lvl="0">
              <a:buClr>
                <a:srgbClr val="BD4013"/>
              </a:buClr>
            </a:pPr>
            <a:r>
              <a:rPr lang="es-ES" b="1" dirty="0"/>
              <a:t>Evolución de la inmigración en </a:t>
            </a:r>
            <a:r>
              <a:rPr lang="es-ES" b="1" dirty="0" err="1"/>
              <a:t>Eibar</a:t>
            </a:r>
            <a:r>
              <a:rPr lang="es-ES" b="1" dirty="0"/>
              <a:t> y </a:t>
            </a:r>
            <a:r>
              <a:rPr lang="es-ES" b="1" dirty="0" err="1"/>
              <a:t>Gipuzkoa</a:t>
            </a:r>
            <a:r>
              <a:rPr lang="es-ES" b="1" dirty="0"/>
              <a:t> (%), 2011-2016</a:t>
            </a:r>
            <a:endParaRPr lang="es-ES" sz="400" b="1" kern="700" dirty="0">
              <a:latin typeface="Arial" panose="020B0604020202020204" pitchFamily="34" charset="0"/>
            </a:endParaRPr>
          </a:p>
        </p:txBody>
      </p:sp>
      <p:sp>
        <p:nvSpPr>
          <p:cNvPr id="43" name="AutoShape 5"/>
          <p:cNvSpPr>
            <a:spLocks noChangeArrowheads="1"/>
          </p:cNvSpPr>
          <p:nvPr/>
        </p:nvSpPr>
        <p:spPr bwMode="auto">
          <a:xfrm>
            <a:off x="1027516" y="602636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smtClean="0"/>
              <a:t>Fuente: INE</a:t>
            </a:r>
            <a:endParaRPr lang="es-ES" sz="300" kern="700" dirty="0">
              <a:latin typeface="Arial" panose="020B0604020202020204" pitchFamily="34" charset="0"/>
            </a:endParaRPr>
          </a:p>
        </p:txBody>
      </p:sp>
      <p:sp>
        <p:nvSpPr>
          <p:cNvPr id="44" name="AutoShape 5"/>
          <p:cNvSpPr>
            <a:spLocks noChangeArrowheads="1"/>
          </p:cNvSpPr>
          <p:nvPr/>
        </p:nvSpPr>
        <p:spPr bwMode="auto">
          <a:xfrm>
            <a:off x="1091031" y="4592791"/>
            <a:ext cx="4056919" cy="162513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320" y="4827264"/>
            <a:ext cx="3616033" cy="134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Rectángulo"/>
          <p:cNvSpPr/>
          <p:nvPr/>
        </p:nvSpPr>
        <p:spPr>
          <a:xfrm>
            <a:off x="5224479" y="4529926"/>
            <a:ext cx="4291471" cy="369332"/>
          </a:xfrm>
          <a:prstGeom prst="rect">
            <a:avLst/>
          </a:prstGeom>
        </p:spPr>
        <p:txBody>
          <a:bodyPr wrap="square">
            <a:spAutoFit/>
          </a:bodyPr>
          <a:lstStyle/>
          <a:p>
            <a:pPr lvl="0">
              <a:buClr>
                <a:srgbClr val="BD4013"/>
              </a:buClr>
            </a:pPr>
            <a:r>
              <a:rPr lang="es-ES" b="1" dirty="0"/>
              <a:t>Distribución de los hombres y las mujeres </a:t>
            </a:r>
            <a:r>
              <a:rPr lang="es-ES" b="1" dirty="0" smtClean="0"/>
              <a:t>de origen extranjero </a:t>
            </a:r>
            <a:r>
              <a:rPr lang="es-ES" b="1" dirty="0"/>
              <a:t>de Eibar, Gipuzkoa y CAE (%), 2016</a:t>
            </a:r>
            <a:endParaRPr lang="es-ES" sz="400" b="1" kern="700" dirty="0">
              <a:latin typeface="Arial" panose="020B0604020202020204" pitchFamily="34" charset="0"/>
            </a:endParaRPr>
          </a:p>
        </p:txBody>
      </p:sp>
      <p:sp>
        <p:nvSpPr>
          <p:cNvPr id="46" name="AutoShape 5"/>
          <p:cNvSpPr>
            <a:spLocks noChangeArrowheads="1"/>
          </p:cNvSpPr>
          <p:nvPr/>
        </p:nvSpPr>
        <p:spPr bwMode="auto">
          <a:xfrm>
            <a:off x="5212690" y="4545165"/>
            <a:ext cx="4303260" cy="170027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5" name="2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1" name="30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28" name="AutoShape 5"/>
          <p:cNvSpPr>
            <a:spLocks noChangeArrowheads="1"/>
          </p:cNvSpPr>
          <p:nvPr/>
        </p:nvSpPr>
        <p:spPr bwMode="auto">
          <a:xfrm>
            <a:off x="5195623" y="605282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INE y </a:t>
            </a:r>
            <a:r>
              <a:rPr lang="es-ES" sz="800" dirty="0" err="1"/>
              <a:t>Udalmap</a:t>
            </a:r>
            <a:endParaRPr lang="es-ES" sz="300" kern="700" dirty="0">
              <a:latin typeface="Arial" panose="020B0604020202020204" pitchFamily="34" charset="0"/>
            </a:endParaRPr>
          </a:p>
        </p:txBody>
      </p:sp>
    </p:spTree>
    <p:extLst>
      <p:ext uri="{BB962C8B-B14F-4D97-AF65-F5344CB8AC3E}">
        <p14:creationId xmlns:p14="http://schemas.microsoft.com/office/powerpoint/2010/main" val="2729657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773641" y="2116618"/>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42</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GAUR EGUNGO EGOERAREN BALORAZIOA</a:t>
            </a:r>
            <a:endParaRPr lang="es-ES" sz="1600" b="1" dirty="0">
              <a:solidFill>
                <a:schemeClr val="bg1"/>
              </a:solidFill>
            </a:endParaRPr>
          </a:p>
        </p:txBody>
      </p:sp>
      <p:sp>
        <p:nvSpPr>
          <p:cNvPr id="33" name="32 CuadroTexto"/>
          <p:cNvSpPr txBox="1"/>
          <p:nvPr/>
        </p:nvSpPr>
        <p:spPr>
          <a:xfrm>
            <a:off x="1091031" y="2437559"/>
            <a:ext cx="8424919" cy="307777"/>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EIBARKO BIZTANLERIAREN ANIZTASUN KULTURALAK GORA EGIN DU. </a:t>
            </a:r>
            <a:endParaRPr lang="es-ES" sz="1400" b="1" dirty="0">
              <a:solidFill>
                <a:srgbClr val="BD4013"/>
              </a:solidFill>
            </a:endParaRPr>
          </a:p>
        </p:txBody>
      </p:sp>
      <p:sp>
        <p:nvSpPr>
          <p:cNvPr id="22" name="AutoShape 5"/>
          <p:cNvSpPr>
            <a:spLocks noChangeArrowheads="1"/>
          </p:cNvSpPr>
          <p:nvPr/>
        </p:nvSpPr>
        <p:spPr bwMode="auto">
          <a:xfrm>
            <a:off x="1091031" y="2816786"/>
            <a:ext cx="8424919" cy="1559000"/>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50" dirty="0" smtClean="0"/>
              <a:t>Eibarren 1.985 atzerritar zenbatu dira 2016. urtean, eta honek inmigrazio tasa %7,3an kokatzen du. Gipuzkoako atzerritar portzentajea baxuagoa da, %6,6. Atzerritar jatorria duten pertsonen % berriz, 7,5ekoa da Eibarren eta Gipuzkoa mailan %7,9ra iristen da</a:t>
            </a:r>
            <a:r>
              <a:rPr lang="es-ES" sz="1050" dirty="0" smtClean="0"/>
              <a:t>.</a:t>
            </a:r>
          </a:p>
          <a:p>
            <a:pPr marL="171450" lvl="0" indent="-171450">
              <a:buClr>
                <a:srgbClr val="BD4013"/>
              </a:buClr>
              <a:buFont typeface="Century Gothic" panose="020B0502020202020204" pitchFamily="34" charset="0"/>
              <a:buChar char="►"/>
            </a:pPr>
            <a:endParaRPr lang="es-ES" sz="1050" dirty="0"/>
          </a:p>
          <a:p>
            <a:pPr marL="171450" lvl="0" indent="-171450">
              <a:buClr>
                <a:srgbClr val="BD4013"/>
              </a:buClr>
              <a:buFont typeface="Century Gothic" panose="020B0502020202020204" pitchFamily="34" charset="0"/>
              <a:buChar char="►"/>
            </a:pPr>
            <a:r>
              <a:rPr lang="eu-ES" sz="1050" dirty="0" smtClean="0"/>
              <a:t>Nahiz eta emakumezkoen % gora egin, oraindik ere atzerritarren artean gizonezko gehiago daude (%52,2). </a:t>
            </a:r>
          </a:p>
          <a:p>
            <a:pPr marL="171450" lvl="0" indent="-171450">
              <a:buClr>
                <a:srgbClr val="BD4013"/>
              </a:buClr>
              <a:buFont typeface="Century Gothic" panose="020B0502020202020204" pitchFamily="34" charset="0"/>
              <a:buChar char="►"/>
            </a:pPr>
            <a:endParaRPr lang="eu-ES" sz="1050" dirty="0" smtClean="0"/>
          </a:p>
          <a:p>
            <a:pPr marL="171450" lvl="0" indent="-171450">
              <a:buClr>
                <a:srgbClr val="BD4013"/>
              </a:buClr>
              <a:buFont typeface="Century Gothic" panose="020B0502020202020204" pitchFamily="34" charset="0"/>
              <a:buChar char="►"/>
            </a:pPr>
            <a:r>
              <a:rPr lang="eu-ES" sz="1050" dirty="0" smtClean="0"/>
              <a:t>EBtik kanpoko atzerritarrak %91,0 dira, Gipuzkoan ematen dena baino askoz altuagoa da ( %72,4). Atzerritarren artean, Marokoko jatorria dutenak dira gehien daudenak (%38,5).</a:t>
            </a:r>
            <a:endParaRPr lang="eu-ES" sz="1050" dirty="0"/>
          </a:p>
        </p:txBody>
      </p:sp>
      <p:sp>
        <p:nvSpPr>
          <p:cNvPr id="38" name="37 Rectángulo"/>
          <p:cNvSpPr/>
          <p:nvPr/>
        </p:nvSpPr>
        <p:spPr>
          <a:xfrm>
            <a:off x="1095664" y="4608203"/>
            <a:ext cx="4918033" cy="230832"/>
          </a:xfrm>
          <a:prstGeom prst="rect">
            <a:avLst/>
          </a:prstGeom>
        </p:spPr>
        <p:txBody>
          <a:bodyPr wrap="square">
            <a:spAutoFit/>
          </a:bodyPr>
          <a:lstStyle/>
          <a:p>
            <a:pPr lvl="0">
              <a:buClr>
                <a:srgbClr val="BD4013"/>
              </a:buClr>
            </a:pPr>
            <a:r>
              <a:rPr lang="es-ES" b="1" dirty="0" err="1" smtClean="0"/>
              <a:t>Eibar</a:t>
            </a:r>
            <a:r>
              <a:rPr lang="es-ES" b="1" dirty="0" smtClean="0"/>
              <a:t> eta </a:t>
            </a:r>
            <a:r>
              <a:rPr lang="es-ES" b="1" dirty="0" err="1" smtClean="0"/>
              <a:t>Gipuzkoako</a:t>
            </a:r>
            <a:r>
              <a:rPr lang="es-ES" b="1" dirty="0" smtClean="0"/>
              <a:t> </a:t>
            </a:r>
            <a:r>
              <a:rPr lang="es-ES" b="1" dirty="0" err="1" smtClean="0"/>
              <a:t>inmigrazioaren</a:t>
            </a:r>
            <a:r>
              <a:rPr lang="es-ES" b="1" dirty="0" smtClean="0"/>
              <a:t> </a:t>
            </a:r>
            <a:r>
              <a:rPr lang="es-ES" b="1" dirty="0" err="1" smtClean="0"/>
              <a:t>eboluzioa</a:t>
            </a:r>
            <a:r>
              <a:rPr lang="es-ES" b="1" dirty="0" smtClean="0"/>
              <a:t> (%), </a:t>
            </a:r>
            <a:r>
              <a:rPr lang="es-ES" b="1" dirty="0"/>
              <a:t>2011-2016</a:t>
            </a:r>
            <a:endParaRPr lang="es-ES" sz="400" b="1" kern="700" dirty="0">
              <a:latin typeface="Arial" panose="020B0604020202020204" pitchFamily="34" charset="0"/>
            </a:endParaRPr>
          </a:p>
        </p:txBody>
      </p:sp>
      <p:sp>
        <p:nvSpPr>
          <p:cNvPr id="43" name="AutoShape 5"/>
          <p:cNvSpPr>
            <a:spLocks noChangeArrowheads="1"/>
          </p:cNvSpPr>
          <p:nvPr/>
        </p:nvSpPr>
        <p:spPr bwMode="auto">
          <a:xfrm>
            <a:off x="1077277" y="6033774"/>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INE</a:t>
            </a:r>
            <a:endParaRPr lang="es-ES" sz="300" kern="700" dirty="0">
              <a:latin typeface="Arial" panose="020B0604020202020204" pitchFamily="34" charset="0"/>
            </a:endParaRPr>
          </a:p>
        </p:txBody>
      </p:sp>
      <p:sp>
        <p:nvSpPr>
          <p:cNvPr id="44" name="AutoShape 5"/>
          <p:cNvSpPr>
            <a:spLocks noChangeArrowheads="1"/>
          </p:cNvSpPr>
          <p:nvPr/>
        </p:nvSpPr>
        <p:spPr bwMode="auto">
          <a:xfrm>
            <a:off x="1091031" y="4592791"/>
            <a:ext cx="4056919" cy="162513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5" name="44 Rectángulo"/>
          <p:cNvSpPr/>
          <p:nvPr/>
        </p:nvSpPr>
        <p:spPr>
          <a:xfrm>
            <a:off x="5224479" y="4529926"/>
            <a:ext cx="4291471" cy="369332"/>
          </a:xfrm>
          <a:prstGeom prst="rect">
            <a:avLst/>
          </a:prstGeom>
        </p:spPr>
        <p:txBody>
          <a:bodyPr wrap="square">
            <a:spAutoFit/>
          </a:bodyPr>
          <a:lstStyle/>
          <a:p>
            <a:pPr lvl="0">
              <a:buClr>
                <a:srgbClr val="BD4013"/>
              </a:buClr>
            </a:pPr>
            <a:r>
              <a:rPr lang="es-ES" b="1" dirty="0" err="1" smtClean="0"/>
              <a:t>Atzerritar</a:t>
            </a:r>
            <a:r>
              <a:rPr lang="es-ES" b="1" dirty="0" smtClean="0"/>
              <a:t> </a:t>
            </a:r>
            <a:r>
              <a:rPr lang="es-ES" b="1" dirty="0" err="1" smtClean="0"/>
              <a:t>jatorria</a:t>
            </a:r>
            <a:r>
              <a:rPr lang="es-ES" b="1" dirty="0" smtClean="0"/>
              <a:t> </a:t>
            </a:r>
            <a:r>
              <a:rPr lang="es-ES" b="1" dirty="0" err="1" smtClean="0"/>
              <a:t>duten</a:t>
            </a:r>
            <a:r>
              <a:rPr lang="es-ES" b="1" dirty="0" smtClean="0"/>
              <a:t> </a:t>
            </a:r>
            <a:r>
              <a:rPr lang="es-ES" b="1" dirty="0" err="1" smtClean="0"/>
              <a:t>gizon</a:t>
            </a:r>
            <a:r>
              <a:rPr lang="es-ES" b="1" dirty="0" smtClean="0"/>
              <a:t> eta </a:t>
            </a:r>
            <a:r>
              <a:rPr lang="es-ES" b="1" dirty="0" err="1" smtClean="0"/>
              <a:t>emakumeak</a:t>
            </a:r>
            <a:r>
              <a:rPr lang="es-ES" b="1" dirty="0" smtClean="0"/>
              <a:t> </a:t>
            </a:r>
            <a:r>
              <a:rPr lang="es-ES" b="1" dirty="0" err="1" smtClean="0"/>
              <a:t>Eibar</a:t>
            </a:r>
            <a:r>
              <a:rPr lang="es-ES" b="1" dirty="0" smtClean="0"/>
              <a:t>, </a:t>
            </a:r>
            <a:r>
              <a:rPr lang="es-ES" b="1" dirty="0" err="1"/>
              <a:t>Gipuzkoa</a:t>
            </a:r>
            <a:r>
              <a:rPr lang="es-ES" b="1" dirty="0"/>
              <a:t> </a:t>
            </a:r>
            <a:r>
              <a:rPr lang="es-ES" b="1" dirty="0" smtClean="0"/>
              <a:t>eta EAE (%), </a:t>
            </a:r>
            <a:r>
              <a:rPr lang="es-ES" b="1" dirty="0"/>
              <a:t>2016</a:t>
            </a:r>
            <a:endParaRPr lang="es-ES" sz="400" b="1" kern="700" dirty="0">
              <a:latin typeface="Arial" panose="020B0604020202020204" pitchFamily="34" charset="0"/>
            </a:endParaRPr>
          </a:p>
        </p:txBody>
      </p:sp>
      <p:sp>
        <p:nvSpPr>
          <p:cNvPr id="46" name="AutoShape 5"/>
          <p:cNvSpPr>
            <a:spLocks noChangeArrowheads="1"/>
          </p:cNvSpPr>
          <p:nvPr/>
        </p:nvSpPr>
        <p:spPr bwMode="auto">
          <a:xfrm>
            <a:off x="5212690" y="4545165"/>
            <a:ext cx="4303260" cy="1700273"/>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5" name="2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8" name="2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0" name="29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32" name="31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4" name="3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5" name="34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6" name="35 CuadroTexto"/>
          <p:cNvSpPr txBox="1"/>
          <p:nvPr/>
        </p:nvSpPr>
        <p:spPr>
          <a:xfrm>
            <a:off x="1998927" y="1404093"/>
            <a:ext cx="1162466"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9" name="48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0"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51" name="50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52" name="AutoShape 5"/>
          <p:cNvSpPr>
            <a:spLocks noChangeArrowheads="1"/>
          </p:cNvSpPr>
          <p:nvPr/>
        </p:nvSpPr>
        <p:spPr bwMode="auto">
          <a:xfrm>
            <a:off x="5206732" y="6036946"/>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a:t>INE </a:t>
            </a:r>
            <a:r>
              <a:rPr lang="es-ES" sz="800" dirty="0" smtClean="0"/>
              <a:t>eta  </a:t>
            </a:r>
            <a:r>
              <a:rPr lang="es-ES" sz="800" dirty="0" err="1"/>
              <a:t>Udalmap</a:t>
            </a:r>
            <a:endParaRPr lang="es-ES" sz="300" kern="700" dirty="0">
              <a:latin typeface="Arial" panose="020B0604020202020204" pitchFamily="34"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34" y="4746737"/>
            <a:ext cx="4278312" cy="131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559" y="4725561"/>
            <a:ext cx="3971924" cy="147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515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43</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3" name="22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LAS DIFICULTADES DE INSERCIÓN </a:t>
            </a:r>
            <a:r>
              <a:rPr lang="es-ES" dirty="0" smtClean="0"/>
              <a:t>LABORAL </a:t>
            </a:r>
            <a:r>
              <a:rPr lang="es-ES" dirty="0"/>
              <a:t>Y LOS ALTOS NIVELES DE CONCENTRACIÓN DE POBLACIÓN EXTRANJERA EN ALGUNAS ZONAS SON LAS PRINCIPALES </a:t>
            </a:r>
            <a:r>
              <a:rPr lang="es-ES" dirty="0" smtClean="0"/>
              <a:t>PREOCUPACIONES.</a:t>
            </a:r>
            <a:endParaRPr lang="es-ES" dirty="0"/>
          </a:p>
        </p:txBody>
      </p:sp>
      <p:sp>
        <p:nvSpPr>
          <p:cNvPr id="24" name="AutoShape 5"/>
          <p:cNvSpPr>
            <a:spLocks noChangeArrowheads="1"/>
          </p:cNvSpPr>
          <p:nvPr/>
        </p:nvSpPr>
        <p:spPr bwMode="auto">
          <a:xfrm>
            <a:off x="1091032" y="2725360"/>
            <a:ext cx="4267839" cy="315369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1100" dirty="0" smtClean="0"/>
              <a:t>Eibar es un municipio acogedor en el que se produce una coexistencia entre </a:t>
            </a:r>
            <a:r>
              <a:rPr lang="es-ES" sz="1100" dirty="0"/>
              <a:t>la población autóctona y </a:t>
            </a:r>
            <a:r>
              <a:rPr lang="es-ES" sz="1100" dirty="0" smtClean="0"/>
              <a:t>extranjera. Se debería caminar hacia la búsqueda de espacios de convivencia.</a:t>
            </a:r>
          </a:p>
          <a:p>
            <a:pPr marL="171450" indent="-171450">
              <a:buClr>
                <a:srgbClr val="BD4013"/>
              </a:buClr>
              <a:buFont typeface="Century Gothic" panose="020B0502020202020204" pitchFamily="34" charset="0"/>
              <a:buChar char="►"/>
            </a:pPr>
            <a:endParaRPr lang="es-ES" sz="1100" dirty="0"/>
          </a:p>
          <a:p>
            <a:pPr marL="171450" indent="-171450">
              <a:buClr>
                <a:srgbClr val="BD4013"/>
              </a:buClr>
              <a:buFont typeface="Century Gothic" panose="020B0502020202020204" pitchFamily="34" charset="0"/>
              <a:buChar char="►"/>
            </a:pPr>
            <a:r>
              <a:rPr lang="es-ES" sz="1100" dirty="0" smtClean="0"/>
              <a:t>El </a:t>
            </a:r>
            <a:r>
              <a:rPr lang="es-ES" sz="1100" dirty="0"/>
              <a:t>ámbito de la inmigración y la diversidad cultural </a:t>
            </a:r>
            <a:r>
              <a:rPr lang="es-ES" sz="1100" dirty="0" smtClean="0"/>
              <a:t>es el que concentra el mayor volumen de necesidades sociales, destacando las dificultades de inserción laboral.</a:t>
            </a:r>
          </a:p>
          <a:p>
            <a:pPr marL="171450" indent="-171450">
              <a:buClr>
                <a:srgbClr val="BD4013"/>
              </a:buClr>
              <a:buFont typeface="Century Gothic" panose="020B0502020202020204" pitchFamily="34" charset="0"/>
              <a:buChar char="►"/>
            </a:pPr>
            <a:endParaRPr lang="es-ES" sz="1100" dirty="0" smtClean="0"/>
          </a:p>
          <a:p>
            <a:pPr marL="171450" lvl="0" indent="-171450">
              <a:buClr>
                <a:srgbClr val="BD4013"/>
              </a:buClr>
              <a:buFont typeface="Century Gothic" panose="020B0502020202020204" pitchFamily="34" charset="0"/>
              <a:buChar char="►"/>
            </a:pPr>
            <a:r>
              <a:rPr lang="es-ES" sz="1100" dirty="0" smtClean="0"/>
              <a:t>Existe el riesgo </a:t>
            </a:r>
            <a:r>
              <a:rPr lang="es-ES" sz="1100" dirty="0"/>
              <a:t>de aparición de zonas vulnerables y estigmatizadas como consecuencia de niveles superiores de concentración de población de origen extranjero. </a:t>
            </a:r>
            <a:endParaRPr lang="es-ES" sz="1100" dirty="0" smtClean="0"/>
          </a:p>
          <a:p>
            <a:pPr marL="171450" lvl="0" indent="-171450">
              <a:buClr>
                <a:srgbClr val="BD4013"/>
              </a:buClr>
              <a:buFont typeface="Century Gothic" panose="020B0502020202020204" pitchFamily="34" charset="0"/>
              <a:buChar char="►"/>
            </a:pPr>
            <a:endParaRPr lang="es-ES" sz="1100" dirty="0"/>
          </a:p>
          <a:p>
            <a:pPr marL="171450" lvl="0" indent="-171450">
              <a:buClr>
                <a:srgbClr val="BD4013"/>
              </a:buClr>
              <a:buFont typeface="Century Gothic" panose="020B0502020202020204" pitchFamily="34" charset="0"/>
              <a:buChar char="►"/>
            </a:pPr>
            <a:r>
              <a:rPr lang="es-ES" sz="1100" dirty="0" smtClean="0"/>
              <a:t>La regulación administrativa y las dificultades económicas son temas que afectan al colectivo.</a:t>
            </a:r>
          </a:p>
          <a:p>
            <a:pPr marL="171450" lvl="0" indent="-171450">
              <a:buClr>
                <a:srgbClr val="BD4013"/>
              </a:buClr>
              <a:buFont typeface="Century Gothic" panose="020B0502020202020204" pitchFamily="34" charset="0"/>
              <a:buChar char="►"/>
            </a:pPr>
            <a:endParaRPr lang="es-ES" sz="1100" dirty="0" smtClean="0"/>
          </a:p>
          <a:p>
            <a:pPr marL="171450" lvl="0" indent="-171450">
              <a:buClr>
                <a:srgbClr val="BD4013"/>
              </a:buClr>
              <a:buFont typeface="Century Gothic" panose="020B0502020202020204" pitchFamily="34" charset="0"/>
              <a:buChar char="►"/>
            </a:pPr>
            <a:r>
              <a:rPr lang="es-ES" sz="1100" dirty="0" smtClean="0"/>
              <a:t>No se detectan conflictos </a:t>
            </a:r>
            <a:r>
              <a:rPr lang="es-ES" sz="1100" dirty="0"/>
              <a:t>interculturales </a:t>
            </a:r>
            <a:r>
              <a:rPr lang="es-ES" sz="1100" dirty="0" smtClean="0"/>
              <a:t>en el aula, ni problemas de acceso </a:t>
            </a:r>
            <a:r>
              <a:rPr lang="es-ES" sz="1100" dirty="0"/>
              <a:t>a los servicios de </a:t>
            </a:r>
            <a:r>
              <a:rPr lang="es-ES" sz="1100" dirty="0" smtClean="0"/>
              <a:t>salud.</a:t>
            </a:r>
            <a:endParaRPr lang="es-ES" sz="1100" dirty="0"/>
          </a:p>
          <a:p>
            <a:pPr marL="171450" lvl="0" indent="-171450">
              <a:buClr>
                <a:srgbClr val="BD4013"/>
              </a:buClr>
              <a:buFont typeface="Century Gothic" panose="020B0502020202020204" pitchFamily="34" charset="0"/>
              <a:buChar char="►"/>
            </a:pPr>
            <a:endParaRPr lang="es-ES" sz="1100" dirty="0" smtClean="0"/>
          </a:p>
          <a:p>
            <a:pPr marL="171450" lvl="0" indent="-171450">
              <a:buClr>
                <a:srgbClr val="BD4013"/>
              </a:buClr>
              <a:buFont typeface="Century Gothic" panose="020B0502020202020204" pitchFamily="34" charset="0"/>
              <a:buChar char="►"/>
            </a:pPr>
            <a:endParaRPr lang="es-ES" sz="1100" dirty="0"/>
          </a:p>
          <a:p>
            <a:pPr marL="171450" lvl="0" indent="-171450">
              <a:buClr>
                <a:srgbClr val="BD4013"/>
              </a:buClr>
              <a:buFont typeface="Century Gothic" panose="020B0502020202020204" pitchFamily="34" charset="0"/>
              <a:buChar char="►"/>
            </a:pPr>
            <a:endParaRPr lang="es-ES" sz="1100" dirty="0" smtClean="0"/>
          </a:p>
          <a:p>
            <a:pPr marL="171450" lvl="0" indent="-171450">
              <a:buClr>
                <a:srgbClr val="BD4013"/>
              </a:buClr>
              <a:buFont typeface="Century Gothic" panose="020B0502020202020204" pitchFamily="34" charset="0"/>
              <a:buChar char="►"/>
            </a:pPr>
            <a:endParaRPr lang="es-ES" sz="1100" dirty="0" smtClean="0"/>
          </a:p>
          <a:p>
            <a:pPr marL="628650" lvl="1" indent="-171450">
              <a:buClr>
                <a:srgbClr val="BD4013"/>
              </a:buClr>
              <a:buFont typeface="Century Gothic" panose="020B0502020202020204" pitchFamily="34" charset="0"/>
              <a:buChar char="►"/>
            </a:pPr>
            <a:endParaRPr lang="es-ES" sz="1100" dirty="0"/>
          </a:p>
          <a:p>
            <a:pPr marL="628650" lvl="1" indent="-171450">
              <a:buClr>
                <a:srgbClr val="BD4013"/>
              </a:buClr>
              <a:buFont typeface="Century Gothic" panose="020B0502020202020204" pitchFamily="34" charset="0"/>
              <a:buChar char="►"/>
            </a:pPr>
            <a:endParaRPr lang="es-ES" sz="1100" dirty="0"/>
          </a:p>
        </p:txBody>
      </p:sp>
      <p:sp>
        <p:nvSpPr>
          <p:cNvPr id="25" name="24 Rectángulo"/>
          <p:cNvSpPr/>
          <p:nvPr/>
        </p:nvSpPr>
        <p:spPr>
          <a:xfrm>
            <a:off x="5501528" y="2732971"/>
            <a:ext cx="4291471" cy="369332"/>
          </a:xfrm>
          <a:prstGeom prst="rect">
            <a:avLst/>
          </a:prstGeom>
        </p:spPr>
        <p:txBody>
          <a:bodyPr wrap="square">
            <a:spAutoFit/>
          </a:bodyPr>
          <a:lstStyle/>
          <a:p>
            <a:pPr lvl="0">
              <a:buClr>
                <a:srgbClr val="BD4013"/>
              </a:buClr>
            </a:pPr>
            <a:r>
              <a:rPr lang="es-ES" b="1" dirty="0"/>
              <a:t>Incidencia de realidades sociales en el ámbito de la inmigración y la diversidad cultural, en el municipio de </a:t>
            </a:r>
            <a:r>
              <a:rPr lang="es-ES" b="1" dirty="0" err="1"/>
              <a:t>Eibar</a:t>
            </a:r>
            <a:endParaRPr lang="es-ES" sz="400" b="1" kern="700" dirty="0">
              <a:latin typeface="Arial" panose="020B0604020202020204" pitchFamily="34" charset="0"/>
            </a:endParaRPr>
          </a:p>
        </p:txBody>
      </p:sp>
      <p:sp>
        <p:nvSpPr>
          <p:cNvPr id="30" name="AutoShape 5"/>
          <p:cNvSpPr>
            <a:spLocks noChangeArrowheads="1"/>
          </p:cNvSpPr>
          <p:nvPr/>
        </p:nvSpPr>
        <p:spPr bwMode="auto">
          <a:xfrm>
            <a:off x="5501528" y="2732970"/>
            <a:ext cx="4205746" cy="3290018"/>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1" name="AutoShape 5"/>
          <p:cNvSpPr>
            <a:spLocks noChangeArrowheads="1"/>
          </p:cNvSpPr>
          <p:nvPr/>
        </p:nvSpPr>
        <p:spPr bwMode="auto">
          <a:xfrm>
            <a:off x="5489739" y="573512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479" y="3056451"/>
            <a:ext cx="4089446" cy="2726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2" name="31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4133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44</a:t>
            </a:fld>
            <a:endParaRPr lang="es-ES" altLang="es-ES" dirty="0" smtClean="0"/>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3" name="22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LAN-BARNERATZE ZAILTASUNAK ETA ZONALDE BATZUETAKO ATZERRITAR ELKARRETARATZEA, DIRA ARDURA NAGUSIENAK.</a:t>
            </a:r>
            <a:endParaRPr lang="es-ES" dirty="0"/>
          </a:p>
        </p:txBody>
      </p:sp>
      <p:sp>
        <p:nvSpPr>
          <p:cNvPr id="24" name="AutoShape 5"/>
          <p:cNvSpPr>
            <a:spLocks noChangeArrowheads="1"/>
          </p:cNvSpPr>
          <p:nvPr/>
        </p:nvSpPr>
        <p:spPr bwMode="auto">
          <a:xfrm>
            <a:off x="1091031" y="2732970"/>
            <a:ext cx="4267839" cy="315369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1100" dirty="0" smtClean="0"/>
              <a:t>Eibar udalerri abegitsua denez, bertako eta atzerriko biztanleriaren artean aldi bereko izatea ematen da. Hala ere, bizikidetasun esparruen bilaketara  jo beharko litzateke. </a:t>
            </a:r>
          </a:p>
          <a:p>
            <a:pPr>
              <a:buClr>
                <a:srgbClr val="BD4013"/>
              </a:buClr>
            </a:pPr>
            <a:endParaRPr lang="eu-ES" sz="1100" dirty="0" smtClean="0"/>
          </a:p>
          <a:p>
            <a:pPr marL="171450" indent="-171450">
              <a:buClr>
                <a:srgbClr val="BD4013"/>
              </a:buClr>
              <a:buFont typeface="Century Gothic" panose="020B0502020202020204" pitchFamily="34" charset="0"/>
              <a:buChar char="►"/>
            </a:pPr>
            <a:r>
              <a:rPr lang="eu-ES" sz="1100" dirty="0" smtClean="0"/>
              <a:t>Gizarte behar gehien elkarretaratzen dituen esparrua da Inmigrazio eta Kultura Aniztasuna.  Batez ere, lan-barneratze zailtasunak.</a:t>
            </a:r>
          </a:p>
          <a:p>
            <a:pPr marL="171450" indent="-171450">
              <a:buClr>
                <a:srgbClr val="BD4013"/>
              </a:buClr>
              <a:buFont typeface="Century Gothic" panose="020B0502020202020204" pitchFamily="34" charset="0"/>
              <a:buChar char="►"/>
            </a:pPr>
            <a:endParaRPr lang="eu-ES" sz="1100" dirty="0" smtClean="0"/>
          </a:p>
          <a:p>
            <a:pPr marL="171450" lvl="0" indent="-171450">
              <a:buClr>
                <a:srgbClr val="BD4013"/>
              </a:buClr>
              <a:buFont typeface="Century Gothic" panose="020B0502020202020204" pitchFamily="34" charset="0"/>
              <a:buChar char="►"/>
            </a:pPr>
            <a:r>
              <a:rPr lang="eu-ES" sz="1100" dirty="0" smtClean="0"/>
              <a:t>Atzerritarren elkarretaratzea Eibarko zonalde batzuetan, iraintzeko arriskua du. </a:t>
            </a:r>
          </a:p>
          <a:p>
            <a:pPr marL="171450" lvl="0" indent="-171450">
              <a:buClr>
                <a:srgbClr val="BD4013"/>
              </a:buClr>
              <a:buFont typeface="Century Gothic" panose="020B0502020202020204" pitchFamily="34" charset="0"/>
              <a:buChar char="►"/>
            </a:pPr>
            <a:endParaRPr lang="eu-ES" sz="1100" dirty="0" smtClean="0"/>
          </a:p>
          <a:p>
            <a:pPr marL="171450" lvl="0" indent="-171450">
              <a:buClr>
                <a:srgbClr val="BD4013"/>
              </a:buClr>
              <a:buFont typeface="Century Gothic" panose="020B0502020202020204" pitchFamily="34" charset="0"/>
              <a:buChar char="►"/>
            </a:pPr>
            <a:r>
              <a:rPr lang="eu-ES" sz="1100" dirty="0" smtClean="0"/>
              <a:t>Araudi administratiboak eta ekonomia zailtasunak, atzerritarren  </a:t>
            </a:r>
            <a:r>
              <a:rPr lang="eu-ES" sz="1100" dirty="0" err="1" smtClean="0"/>
              <a:t>giza-taldean</a:t>
            </a:r>
            <a:r>
              <a:rPr lang="eu-ES" sz="1100" dirty="0" smtClean="0"/>
              <a:t> eragin garrantzitsua dute. </a:t>
            </a:r>
          </a:p>
          <a:p>
            <a:pPr marL="171450" lvl="0" indent="-171450">
              <a:buClr>
                <a:srgbClr val="BD4013"/>
              </a:buClr>
              <a:buFont typeface="Century Gothic" panose="020B0502020202020204" pitchFamily="34" charset="0"/>
              <a:buChar char="►"/>
            </a:pPr>
            <a:endParaRPr lang="eu-ES" sz="1100" dirty="0" smtClean="0"/>
          </a:p>
          <a:p>
            <a:pPr marL="171450" lvl="0" indent="-171450">
              <a:buClr>
                <a:srgbClr val="BD4013"/>
              </a:buClr>
              <a:buFont typeface="Century Gothic" panose="020B0502020202020204" pitchFamily="34" charset="0"/>
              <a:buChar char="►"/>
            </a:pPr>
            <a:r>
              <a:rPr lang="eu-ES" sz="1100" dirty="0" smtClean="0"/>
              <a:t>Hezkuntzan ez dira istilu </a:t>
            </a:r>
            <a:r>
              <a:rPr lang="eu-ES" sz="1100" dirty="0" err="1" smtClean="0"/>
              <a:t>inter-kulturalak</a:t>
            </a:r>
            <a:r>
              <a:rPr lang="eu-ES" sz="1100" dirty="0" smtClean="0"/>
              <a:t> nabaritzen ezta osasun sarean sartzeko arazorik ere.</a:t>
            </a:r>
          </a:p>
          <a:p>
            <a:pPr marL="171450" lvl="0" indent="-171450">
              <a:buClr>
                <a:srgbClr val="BD4013"/>
              </a:buClr>
              <a:buFont typeface="Century Gothic" panose="020B0502020202020204" pitchFamily="34" charset="0"/>
              <a:buChar char="►"/>
            </a:pPr>
            <a:endParaRPr lang="es-ES" sz="1100" dirty="0"/>
          </a:p>
          <a:p>
            <a:pPr marL="171450" lvl="0" indent="-171450">
              <a:buClr>
                <a:srgbClr val="BD4013"/>
              </a:buClr>
              <a:buFont typeface="Century Gothic" panose="020B0502020202020204" pitchFamily="34" charset="0"/>
              <a:buChar char="►"/>
            </a:pPr>
            <a:endParaRPr lang="es-ES" sz="1100" dirty="0" smtClean="0"/>
          </a:p>
          <a:p>
            <a:pPr marL="171450" lvl="0" indent="-171450">
              <a:buClr>
                <a:srgbClr val="BD4013"/>
              </a:buClr>
              <a:buFont typeface="Century Gothic" panose="020B0502020202020204" pitchFamily="34" charset="0"/>
              <a:buChar char="►"/>
            </a:pPr>
            <a:endParaRPr lang="es-ES" sz="1100" dirty="0" smtClean="0"/>
          </a:p>
          <a:p>
            <a:pPr lvl="1">
              <a:buClr>
                <a:srgbClr val="BD4013"/>
              </a:buClr>
            </a:pPr>
            <a:endParaRPr lang="es-ES" sz="1100" dirty="0"/>
          </a:p>
        </p:txBody>
      </p:sp>
      <p:sp>
        <p:nvSpPr>
          <p:cNvPr id="25" name="24 Rectángulo"/>
          <p:cNvSpPr/>
          <p:nvPr/>
        </p:nvSpPr>
        <p:spPr>
          <a:xfrm>
            <a:off x="5501529" y="2732971"/>
            <a:ext cx="4205746" cy="369332"/>
          </a:xfrm>
          <a:prstGeom prst="rect">
            <a:avLst/>
          </a:prstGeom>
        </p:spPr>
        <p:txBody>
          <a:bodyPr wrap="square">
            <a:spAutoFit/>
          </a:bodyPr>
          <a:lstStyle/>
          <a:p>
            <a:pPr lvl="0">
              <a:buClr>
                <a:srgbClr val="BD4013"/>
              </a:buClr>
            </a:pPr>
            <a:r>
              <a:rPr lang="es-ES" b="1" dirty="0" err="1" smtClean="0"/>
              <a:t>Eibarko</a:t>
            </a:r>
            <a:r>
              <a:rPr lang="es-ES" b="1" dirty="0" smtClean="0"/>
              <a:t> </a:t>
            </a:r>
            <a:r>
              <a:rPr lang="es-ES" b="1" dirty="0" err="1" smtClean="0"/>
              <a:t>inmigrazio</a:t>
            </a:r>
            <a:r>
              <a:rPr lang="es-ES" b="1" dirty="0" smtClean="0"/>
              <a:t> eta </a:t>
            </a:r>
            <a:r>
              <a:rPr lang="es-ES" b="1" dirty="0" err="1" smtClean="0"/>
              <a:t>kultura</a:t>
            </a:r>
            <a:r>
              <a:rPr lang="es-ES" b="1" dirty="0" smtClean="0"/>
              <a:t> </a:t>
            </a:r>
            <a:r>
              <a:rPr lang="es-ES" b="1" dirty="0" err="1" smtClean="0"/>
              <a:t>aniztasunarekin</a:t>
            </a:r>
            <a:r>
              <a:rPr lang="es-ES" b="1" dirty="0" smtClean="0"/>
              <a:t> </a:t>
            </a:r>
            <a:r>
              <a:rPr lang="es-ES" b="1" dirty="0" err="1" smtClean="0"/>
              <a:t>loturiko</a:t>
            </a:r>
            <a:r>
              <a:rPr lang="es-ES" b="1" dirty="0" smtClean="0"/>
              <a:t> </a:t>
            </a:r>
            <a:r>
              <a:rPr lang="es-ES" b="1" dirty="0" err="1" smtClean="0"/>
              <a:t>egoeren</a:t>
            </a:r>
            <a:r>
              <a:rPr lang="es-ES" b="1" dirty="0" smtClean="0"/>
              <a:t> </a:t>
            </a:r>
            <a:r>
              <a:rPr lang="es-ES" b="1" dirty="0" err="1" smtClean="0"/>
              <a:t>gertakariak</a:t>
            </a:r>
            <a:r>
              <a:rPr lang="es-ES" b="1" dirty="0" smtClean="0"/>
              <a:t> </a:t>
            </a:r>
            <a:endParaRPr lang="es-ES" sz="400" b="1" kern="700" dirty="0">
              <a:latin typeface="Arial" panose="020B0604020202020204" pitchFamily="34" charset="0"/>
            </a:endParaRPr>
          </a:p>
        </p:txBody>
      </p:sp>
      <p:sp>
        <p:nvSpPr>
          <p:cNvPr id="30" name="AutoShape 5"/>
          <p:cNvSpPr>
            <a:spLocks noChangeArrowheads="1"/>
          </p:cNvSpPr>
          <p:nvPr/>
        </p:nvSpPr>
        <p:spPr bwMode="auto">
          <a:xfrm>
            <a:off x="5501528" y="2732970"/>
            <a:ext cx="4205746" cy="3290018"/>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7" name="26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33" name="32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4" name="3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5" name="34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6" name="35 CuadroTexto"/>
          <p:cNvSpPr txBox="1"/>
          <p:nvPr/>
        </p:nvSpPr>
        <p:spPr>
          <a:xfrm>
            <a:off x="1998927" y="1404093"/>
            <a:ext cx="1162466"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8" name="3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4" name="4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5" name="AutoShape 5"/>
          <p:cNvSpPr>
            <a:spLocks noChangeArrowheads="1"/>
          </p:cNvSpPr>
          <p:nvPr/>
        </p:nvSpPr>
        <p:spPr bwMode="auto">
          <a:xfrm>
            <a:off x="5523788" y="5791827"/>
            <a:ext cx="3724550" cy="269368"/>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494" y="3118353"/>
            <a:ext cx="3933418" cy="262522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6310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45</a:t>
            </a:fld>
            <a:endParaRPr lang="es-ES" altLang="es-ES" dirty="0" smtClean="0"/>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LOS RECURSOS</a:t>
            </a:r>
            <a:endParaRPr lang="es-ES" sz="1600" b="1" dirty="0">
              <a:solidFill>
                <a:schemeClr val="bg1"/>
              </a:solidFill>
            </a:endParaRPr>
          </a:p>
        </p:txBody>
      </p:sp>
      <p:sp>
        <p:nvSpPr>
          <p:cNvPr id="36" name="AutoShape 5"/>
          <p:cNvSpPr>
            <a:spLocks noChangeArrowheads="1"/>
          </p:cNvSpPr>
          <p:nvPr/>
        </p:nvSpPr>
        <p:spPr bwMode="auto">
          <a:xfrm>
            <a:off x="992347" y="3047328"/>
            <a:ext cx="4035106" cy="162944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1000" dirty="0"/>
              <a:t>El servicio de inmigración del Ayuntamiento de Eibar durante el 2016 ha atendido un total de 143 casos </a:t>
            </a:r>
            <a:r>
              <a:rPr lang="es-ES" sz="1000" dirty="0" smtClean="0"/>
              <a:t>más que en 2015 </a:t>
            </a:r>
            <a:r>
              <a:rPr lang="es-ES" sz="1000" dirty="0"/>
              <a:t>y </a:t>
            </a:r>
            <a:r>
              <a:rPr lang="es-ES" sz="1000" dirty="0" smtClean="0"/>
              <a:t>2014.</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s-ES" sz="1000" dirty="0" smtClean="0"/>
              <a:t>El 7,2% de la población atendida por los SS.SS. Era extranjera.</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s-ES" sz="1000" dirty="0" smtClean="0"/>
              <a:t>El </a:t>
            </a:r>
            <a:r>
              <a:rPr lang="es-ES" sz="1000" dirty="0"/>
              <a:t>14,7% de la población que acudió a los servicios sociales fue marroquí, </a:t>
            </a:r>
            <a:r>
              <a:rPr lang="es-ES" sz="1000" dirty="0" smtClean="0"/>
              <a:t>la </a:t>
            </a:r>
            <a:r>
              <a:rPr lang="es-ES" sz="1000" dirty="0"/>
              <a:t>segunda nacionalidad más atendida fue la dominicana (11,9</a:t>
            </a:r>
            <a:r>
              <a:rPr lang="es-ES" sz="1000" dirty="0" smtClean="0"/>
              <a:t>%).</a:t>
            </a:r>
            <a:endParaRPr lang="es-ES_tradnl" sz="1000" dirty="0"/>
          </a:p>
        </p:txBody>
      </p:sp>
      <p:sp>
        <p:nvSpPr>
          <p:cNvPr id="30" name="29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1" name="30 CuadroTexto"/>
          <p:cNvSpPr txBox="1"/>
          <p:nvPr/>
        </p:nvSpPr>
        <p:spPr>
          <a:xfrm>
            <a:off x="1998927" y="1404093"/>
            <a:ext cx="1162466"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Inmigración y diversidad</a:t>
            </a:r>
          </a:p>
        </p:txBody>
      </p:sp>
      <p:sp>
        <p:nvSpPr>
          <p:cNvPr id="32" name="31 CuadroTexto"/>
          <p:cNvSpPr txBox="1"/>
          <p:nvPr/>
        </p:nvSpPr>
        <p:spPr>
          <a:xfrm>
            <a:off x="992347" y="2437559"/>
            <a:ext cx="8695053"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INCREMENTO DE LA POBLACIÓN EXTRANJERA ATENDIDA POR EL SERVICIO DE INMIGRACIÓN Y BENEFICIARIA DE LA RENTA DE GARANTÍA DE INGRESOS (+3,4% EN LOS ÚLTIMOS DOS AÑOS). </a:t>
            </a:r>
            <a:endParaRPr lang="es-ES" sz="1400" b="1" dirty="0">
              <a:solidFill>
                <a:srgbClr val="BD4013"/>
              </a:solidFill>
            </a:endParaRPr>
          </a:p>
        </p:txBody>
      </p:sp>
      <p:sp>
        <p:nvSpPr>
          <p:cNvPr id="17" name="AutoShape 5"/>
          <p:cNvSpPr>
            <a:spLocks noChangeArrowheads="1"/>
          </p:cNvSpPr>
          <p:nvPr/>
        </p:nvSpPr>
        <p:spPr bwMode="auto">
          <a:xfrm>
            <a:off x="5095875" y="3047328"/>
            <a:ext cx="4591525" cy="162944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00" dirty="0" smtClean="0"/>
              <a:t>En </a:t>
            </a:r>
            <a:r>
              <a:rPr lang="es-ES" sz="1000" dirty="0"/>
              <a:t>2016 la tasa de </a:t>
            </a:r>
            <a:r>
              <a:rPr lang="es-ES" sz="1000" dirty="0" smtClean="0"/>
              <a:t>extranjeros/as beneficiarios/as </a:t>
            </a:r>
            <a:r>
              <a:rPr lang="es-ES" sz="1000" dirty="0"/>
              <a:t>de </a:t>
            </a:r>
            <a:r>
              <a:rPr lang="es-ES" sz="1000" dirty="0" smtClean="0"/>
              <a:t>la RGI en Eibar </a:t>
            </a:r>
            <a:r>
              <a:rPr lang="es-ES" sz="1000" dirty="0"/>
              <a:t>(18,1%) </a:t>
            </a:r>
            <a:r>
              <a:rPr lang="es-ES" sz="1000" dirty="0" smtClean="0"/>
              <a:t>fue más </a:t>
            </a:r>
            <a:r>
              <a:rPr lang="es-ES" sz="1000" dirty="0"/>
              <a:t>del doble que la de Gipuzkoa (8,9</a:t>
            </a:r>
            <a:r>
              <a:rPr lang="es-ES" sz="1000" dirty="0" smtClean="0"/>
              <a:t>%). La </a:t>
            </a:r>
            <a:r>
              <a:rPr lang="es-ES" sz="1000" dirty="0"/>
              <a:t>diferencia entre los dos ámbitos territoriales sigue aumentándose año tras año. </a:t>
            </a:r>
            <a:endParaRPr lang="es-ES_tradnl" sz="1000" dirty="0"/>
          </a:p>
          <a:p>
            <a:pPr marL="171450" lvl="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s-ES" sz="1000" dirty="0"/>
              <a:t>El porcentaje de hombres que recibe dicha prestación económica es superior (67,8%) al de mujeres (32,2%). Asimismo, y atendiendo a la edad, predominan las personas de 30 a 40 años</a:t>
            </a:r>
            <a:r>
              <a:rPr lang="es-ES" sz="1000" dirty="0" smtClean="0"/>
              <a:t>.</a:t>
            </a:r>
            <a:endParaRPr lang="es-ES_tradnl" sz="1000" dirty="0" smtClean="0"/>
          </a:p>
        </p:txBody>
      </p:sp>
      <p:pic>
        <p:nvPicPr>
          <p:cNvPr id="819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469"/>
          <a:stretch/>
        </p:blipFill>
        <p:spPr bwMode="auto">
          <a:xfrm>
            <a:off x="1470813" y="5170980"/>
            <a:ext cx="3253587"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5"/>
          <p:cNvSpPr>
            <a:spLocks noChangeArrowheads="1"/>
          </p:cNvSpPr>
          <p:nvPr/>
        </p:nvSpPr>
        <p:spPr bwMode="auto">
          <a:xfrm>
            <a:off x="992346" y="4747324"/>
            <a:ext cx="4035108" cy="154870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2" name="AutoShape 5"/>
          <p:cNvSpPr>
            <a:spLocks noChangeArrowheads="1"/>
          </p:cNvSpPr>
          <p:nvPr/>
        </p:nvSpPr>
        <p:spPr bwMode="auto">
          <a:xfrm>
            <a:off x="1052827" y="6084360"/>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Ayuntamiento de </a:t>
            </a:r>
            <a:r>
              <a:rPr lang="es-ES" sz="800" dirty="0" err="1"/>
              <a:t>Eibar</a:t>
            </a:r>
            <a:endParaRPr lang="es-ES" sz="300" kern="700" dirty="0">
              <a:latin typeface="Arial" panose="020B0604020202020204" pitchFamily="34" charset="0"/>
            </a:endParaRPr>
          </a:p>
        </p:txBody>
      </p:sp>
      <p:sp>
        <p:nvSpPr>
          <p:cNvPr id="23" name="22 Rectángulo"/>
          <p:cNvSpPr/>
          <p:nvPr/>
        </p:nvSpPr>
        <p:spPr>
          <a:xfrm>
            <a:off x="992347" y="4766374"/>
            <a:ext cx="4291471" cy="369332"/>
          </a:xfrm>
          <a:prstGeom prst="rect">
            <a:avLst/>
          </a:prstGeom>
        </p:spPr>
        <p:txBody>
          <a:bodyPr wrap="square">
            <a:spAutoFit/>
          </a:bodyPr>
          <a:lstStyle/>
          <a:p>
            <a:pPr lvl="0">
              <a:buClr>
                <a:srgbClr val="BD4013"/>
              </a:buClr>
            </a:pPr>
            <a:r>
              <a:rPr lang="es-ES" b="1" dirty="0"/>
              <a:t>Evolución del porcentaje de población extranjera atendida por los Servicios Sociales de </a:t>
            </a:r>
            <a:r>
              <a:rPr lang="es-ES" b="1" dirty="0" err="1"/>
              <a:t>Eibar</a:t>
            </a:r>
            <a:r>
              <a:rPr lang="es-ES" b="1" dirty="0"/>
              <a:t> por sexo (%), 2014-2016</a:t>
            </a:r>
            <a:endParaRPr lang="es-ES" sz="400" b="1" kern="700" dirty="0">
              <a:latin typeface="Arial" panose="020B0604020202020204" pitchFamily="34" charset="0"/>
            </a:endParaRPr>
          </a:p>
        </p:txBody>
      </p:sp>
      <p:sp>
        <p:nvSpPr>
          <p:cNvPr id="33" name="32 Rectángulo"/>
          <p:cNvSpPr/>
          <p:nvPr/>
        </p:nvSpPr>
        <p:spPr>
          <a:xfrm>
            <a:off x="5095875" y="4741673"/>
            <a:ext cx="4291471" cy="369332"/>
          </a:xfrm>
          <a:prstGeom prst="rect">
            <a:avLst/>
          </a:prstGeom>
        </p:spPr>
        <p:txBody>
          <a:bodyPr wrap="square">
            <a:spAutoFit/>
          </a:bodyPr>
          <a:lstStyle/>
          <a:p>
            <a:pPr lvl="0">
              <a:buClr>
                <a:srgbClr val="BD4013"/>
              </a:buClr>
            </a:pPr>
            <a:r>
              <a:rPr lang="es-ES" b="1" dirty="0"/>
              <a:t>Evolución de la importancia de la población beneficiaria de Renta de Garantía de Ingresos entre la población extranjera (%), 2014-2016</a:t>
            </a:r>
            <a:endParaRPr lang="es-ES" sz="400" b="1" kern="700" dirty="0">
              <a:latin typeface="Arial" panose="020B0604020202020204" pitchFamily="34" charset="0"/>
            </a:endParaRPr>
          </a:p>
        </p:txBody>
      </p:sp>
      <p:sp>
        <p:nvSpPr>
          <p:cNvPr id="35" name="AutoShape 5"/>
          <p:cNvSpPr>
            <a:spLocks noChangeArrowheads="1"/>
          </p:cNvSpPr>
          <p:nvPr/>
        </p:nvSpPr>
        <p:spPr bwMode="auto">
          <a:xfrm>
            <a:off x="5200596" y="6093091"/>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Ayuntamiento de </a:t>
            </a:r>
            <a:r>
              <a:rPr lang="es-ES" sz="800" dirty="0" err="1"/>
              <a:t>Eibar</a:t>
            </a:r>
            <a:endParaRPr lang="es-ES" sz="300" kern="700" dirty="0">
              <a:latin typeface="Arial" panose="020B0604020202020204" pitchFamily="34" charset="0"/>
            </a:endParaRPr>
          </a:p>
        </p:txBody>
      </p:sp>
      <p:sp>
        <p:nvSpPr>
          <p:cNvPr id="37" name="AutoShape 5"/>
          <p:cNvSpPr>
            <a:spLocks noChangeArrowheads="1"/>
          </p:cNvSpPr>
          <p:nvPr/>
        </p:nvSpPr>
        <p:spPr bwMode="auto">
          <a:xfrm>
            <a:off x="5095874" y="4747324"/>
            <a:ext cx="4591525" cy="154870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8" name="3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4" name="4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295398751"/>
              </p:ext>
            </p:extLst>
          </p:nvPr>
        </p:nvGraphicFramePr>
        <p:xfrm>
          <a:off x="5400268" y="5095347"/>
          <a:ext cx="3682683" cy="989013"/>
        </p:xfrm>
        <a:graphic>
          <a:graphicData uri="http://schemas.openxmlformats.org/presentationml/2006/ole">
            <mc:AlternateContent xmlns:mc="http://schemas.openxmlformats.org/markup-compatibility/2006">
              <mc:Choice xmlns:v="urn:schemas-microsoft-com:vml" Requires="v">
                <p:oleObj spid="_x0000_s1228" name="Documento" r:id="rId5" imgW="5121277" imgH="989776" progId="Word.Document.12">
                  <p:embed/>
                </p:oleObj>
              </mc:Choice>
              <mc:Fallback>
                <p:oleObj name="Documento" r:id="rId5" imgW="5121277" imgH="989776" progId="Word.Document.12">
                  <p:embed/>
                  <p:pic>
                    <p:nvPicPr>
                      <p:cNvPr id="0" name=""/>
                      <p:cNvPicPr/>
                      <p:nvPr/>
                    </p:nvPicPr>
                    <p:blipFill>
                      <a:blip r:embed="rId6"/>
                      <a:stretch>
                        <a:fillRect/>
                      </a:stretch>
                    </p:blipFill>
                    <p:spPr>
                      <a:xfrm>
                        <a:off x="5400268" y="5095347"/>
                        <a:ext cx="3682683" cy="989013"/>
                      </a:xfrm>
                      <a:prstGeom prst="rect">
                        <a:avLst/>
                      </a:prstGeom>
                    </p:spPr>
                  </p:pic>
                </p:oleObj>
              </mc:Fallback>
            </mc:AlternateContent>
          </a:graphicData>
        </a:graphic>
      </p:graphicFrame>
    </p:spTree>
    <p:extLst>
      <p:ext uri="{BB962C8B-B14F-4D97-AF65-F5344CB8AC3E}">
        <p14:creationId xmlns:p14="http://schemas.microsoft.com/office/powerpoint/2010/main" val="35274112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73468" y="1968180"/>
            <a:ext cx="9061107"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46</a:t>
            </a:fld>
            <a:endParaRPr lang="es-ES" altLang="es-ES" dirty="0" smtClean="0"/>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BALIABIDEEN BALORAZIOA</a:t>
            </a:r>
            <a:endParaRPr lang="es-ES" sz="1600" b="1" dirty="0">
              <a:solidFill>
                <a:schemeClr val="bg1"/>
              </a:solidFill>
            </a:endParaRPr>
          </a:p>
        </p:txBody>
      </p:sp>
      <p:sp>
        <p:nvSpPr>
          <p:cNvPr id="36" name="AutoShape 5"/>
          <p:cNvSpPr>
            <a:spLocks noChangeArrowheads="1"/>
          </p:cNvSpPr>
          <p:nvPr/>
        </p:nvSpPr>
        <p:spPr bwMode="auto">
          <a:xfrm>
            <a:off x="944722" y="3047328"/>
            <a:ext cx="4035106" cy="162944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1000" dirty="0" smtClean="0"/>
              <a:t>2016. urtean, Eibarko Inmigrazio zerbitzuak, 2015 eta 2014. urteetan baino 143 kasu gehiago artatu ditu.</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Artatutako biztanleriaren %7,2, atzerritarra izan da.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Gizarte zerbitzuetara jo zuten biztanleriaren %14,7 marokoarra zen , eta %11,9 a dominikarra.  </a:t>
            </a:r>
            <a:endParaRPr lang="eu-ES" sz="1000" dirty="0"/>
          </a:p>
        </p:txBody>
      </p:sp>
      <p:sp>
        <p:nvSpPr>
          <p:cNvPr id="32" name="31 CuadroTexto"/>
          <p:cNvSpPr txBox="1"/>
          <p:nvPr/>
        </p:nvSpPr>
        <p:spPr>
          <a:xfrm>
            <a:off x="887572" y="2437559"/>
            <a:ext cx="9037478"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INMIGRAZIO ZERBITZUAK ARTATUTAKO ATZERRITAR KOPURUAK GORA EGIN DU ETA BAITA DIRU SARRERAK BERMATZEKO ERRENTA JASOTZEN DITUZTEN PERTSONEN KOPURUAK ERE ( %3,4 AZKEN BI URTETAN). </a:t>
            </a:r>
            <a:endParaRPr lang="es-ES" sz="1400" b="1" dirty="0">
              <a:solidFill>
                <a:srgbClr val="BD4013"/>
              </a:solidFill>
            </a:endParaRPr>
          </a:p>
        </p:txBody>
      </p:sp>
      <p:sp>
        <p:nvSpPr>
          <p:cNvPr id="17" name="AutoShape 5"/>
          <p:cNvSpPr>
            <a:spLocks noChangeArrowheads="1"/>
          </p:cNvSpPr>
          <p:nvPr/>
        </p:nvSpPr>
        <p:spPr bwMode="auto">
          <a:xfrm>
            <a:off x="5095875" y="3047328"/>
            <a:ext cx="4591525" cy="1629447"/>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00" dirty="0" smtClean="0"/>
              <a:t>2016. urtean Eibarren, Diru sarrerak bermatzeko errenta jaso zuten atzerritarren ehunekoa %18,1era iritsi zen, Gipuzkoa mailan berriz %8,9koa izan zen. Bi lurraldeen arteko desberdintasuna urtez urte handitzen doa. </a:t>
            </a:r>
          </a:p>
          <a:p>
            <a:pPr marL="171450" lvl="0" indent="-171450">
              <a:buClr>
                <a:srgbClr val="BD4013"/>
              </a:buClr>
              <a:buFont typeface="Century Gothic" panose="020B0502020202020204" pitchFamily="34" charset="0"/>
              <a:buChar char="►"/>
            </a:pPr>
            <a:endParaRPr lang="es-ES" sz="1000" dirty="0" smtClean="0">
              <a:solidFill>
                <a:srgbClr val="FF0000"/>
              </a:solidFill>
            </a:endParaRPr>
          </a:p>
          <a:p>
            <a:pPr marL="171450" indent="-171450">
              <a:buClr>
                <a:srgbClr val="BD4013"/>
              </a:buClr>
              <a:buFont typeface="Century Gothic" panose="020B0502020202020204" pitchFamily="34" charset="0"/>
              <a:buChar char="►"/>
            </a:pPr>
            <a:r>
              <a:rPr lang="eu-ES" sz="1000" dirty="0" smtClean="0"/>
              <a:t>Diru-laguntza hau jasotzen duten gizonezkoen ehunekoa %67,8, emakumezkoena baino altuagoa da (%32,2). Adinari dagokionean, 30-40 urte bitartekoak nagusitzen dira. </a:t>
            </a:r>
          </a:p>
        </p:txBody>
      </p:sp>
      <p:sp>
        <p:nvSpPr>
          <p:cNvPr id="20" name="AutoShape 5"/>
          <p:cNvSpPr>
            <a:spLocks noChangeArrowheads="1"/>
          </p:cNvSpPr>
          <p:nvPr/>
        </p:nvSpPr>
        <p:spPr bwMode="auto">
          <a:xfrm>
            <a:off x="944721" y="4747324"/>
            <a:ext cx="4035108" cy="154870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2" name="AutoShape 5"/>
          <p:cNvSpPr>
            <a:spLocks noChangeArrowheads="1"/>
          </p:cNvSpPr>
          <p:nvPr/>
        </p:nvSpPr>
        <p:spPr bwMode="auto">
          <a:xfrm>
            <a:off x="1052827" y="6084360"/>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 </a:t>
            </a:r>
            <a:r>
              <a:rPr lang="es-ES" sz="800" dirty="0" err="1" smtClean="0"/>
              <a:t>Eibarko</a:t>
            </a:r>
            <a:r>
              <a:rPr lang="es-ES" sz="800" dirty="0" smtClean="0"/>
              <a:t> </a:t>
            </a:r>
            <a:r>
              <a:rPr lang="es-ES" sz="800" dirty="0" err="1" smtClean="0"/>
              <a:t>Udala</a:t>
            </a:r>
            <a:endParaRPr lang="es-ES" sz="300" kern="700" dirty="0">
              <a:latin typeface="Arial" panose="020B0604020202020204" pitchFamily="34" charset="0"/>
            </a:endParaRPr>
          </a:p>
        </p:txBody>
      </p:sp>
      <p:sp>
        <p:nvSpPr>
          <p:cNvPr id="23" name="22 Rectángulo"/>
          <p:cNvSpPr/>
          <p:nvPr/>
        </p:nvSpPr>
        <p:spPr>
          <a:xfrm>
            <a:off x="992348" y="4766374"/>
            <a:ext cx="3987482" cy="369332"/>
          </a:xfrm>
          <a:prstGeom prst="rect">
            <a:avLst/>
          </a:prstGeom>
        </p:spPr>
        <p:txBody>
          <a:bodyPr wrap="square">
            <a:spAutoFit/>
          </a:bodyPr>
          <a:lstStyle/>
          <a:p>
            <a:pPr lvl="0">
              <a:buClr>
                <a:srgbClr val="BD4013"/>
              </a:buClr>
            </a:pPr>
            <a:r>
              <a:rPr lang="es-ES" b="1" dirty="0" err="1" smtClean="0"/>
              <a:t>Eibarko</a:t>
            </a:r>
            <a:r>
              <a:rPr lang="es-ES" b="1" dirty="0" smtClean="0"/>
              <a:t> </a:t>
            </a:r>
            <a:r>
              <a:rPr lang="es-ES" b="1" dirty="0" err="1" smtClean="0"/>
              <a:t>Gizarte</a:t>
            </a:r>
            <a:r>
              <a:rPr lang="es-ES" b="1" dirty="0" smtClean="0"/>
              <a:t> </a:t>
            </a:r>
            <a:r>
              <a:rPr lang="es-ES" b="1" dirty="0" err="1" smtClean="0"/>
              <a:t>Zerbitzuek</a:t>
            </a:r>
            <a:r>
              <a:rPr lang="es-ES" b="1" dirty="0" smtClean="0"/>
              <a:t> </a:t>
            </a:r>
            <a:r>
              <a:rPr lang="es-ES" b="1" dirty="0" err="1" smtClean="0"/>
              <a:t>artatutako</a:t>
            </a:r>
            <a:r>
              <a:rPr lang="es-ES" b="1" dirty="0" smtClean="0"/>
              <a:t> </a:t>
            </a:r>
            <a:r>
              <a:rPr lang="es-ES" b="1" dirty="0" err="1" smtClean="0"/>
              <a:t>atzerritarren</a:t>
            </a:r>
            <a:r>
              <a:rPr lang="es-ES" b="1" dirty="0" smtClean="0"/>
              <a:t> % </a:t>
            </a:r>
            <a:r>
              <a:rPr lang="es-ES" b="1" dirty="0" err="1" smtClean="0"/>
              <a:t>sexuaren</a:t>
            </a:r>
            <a:r>
              <a:rPr lang="es-ES" b="1" dirty="0" smtClean="0"/>
              <a:t> </a:t>
            </a:r>
            <a:r>
              <a:rPr lang="es-ES" b="1" dirty="0" err="1" smtClean="0"/>
              <a:t>arabera</a:t>
            </a:r>
            <a:r>
              <a:rPr lang="es-ES" b="1" dirty="0" smtClean="0"/>
              <a:t> , </a:t>
            </a:r>
            <a:r>
              <a:rPr lang="es-ES" b="1" dirty="0"/>
              <a:t>2014-2016</a:t>
            </a:r>
            <a:endParaRPr lang="es-ES" sz="400" b="1" kern="700" dirty="0">
              <a:latin typeface="Arial" panose="020B0604020202020204" pitchFamily="34" charset="0"/>
            </a:endParaRPr>
          </a:p>
        </p:txBody>
      </p:sp>
      <p:sp>
        <p:nvSpPr>
          <p:cNvPr id="33" name="32 Rectángulo"/>
          <p:cNvSpPr/>
          <p:nvPr/>
        </p:nvSpPr>
        <p:spPr>
          <a:xfrm>
            <a:off x="5344398" y="4760723"/>
            <a:ext cx="4343001" cy="369332"/>
          </a:xfrm>
          <a:prstGeom prst="rect">
            <a:avLst/>
          </a:prstGeom>
        </p:spPr>
        <p:txBody>
          <a:bodyPr wrap="square">
            <a:spAutoFit/>
          </a:bodyPr>
          <a:lstStyle/>
          <a:p>
            <a:pPr lvl="0">
              <a:buClr>
                <a:srgbClr val="BD4013"/>
              </a:buClr>
            </a:pPr>
            <a:r>
              <a:rPr lang="es-ES" b="1" dirty="0" err="1" smtClean="0"/>
              <a:t>Diru</a:t>
            </a:r>
            <a:r>
              <a:rPr lang="es-ES" b="1" dirty="0" smtClean="0"/>
              <a:t> </a:t>
            </a:r>
            <a:r>
              <a:rPr lang="es-ES" b="1" dirty="0" err="1" smtClean="0"/>
              <a:t>Sarrerak</a:t>
            </a:r>
            <a:r>
              <a:rPr lang="es-ES" b="1" dirty="0" smtClean="0"/>
              <a:t> </a:t>
            </a:r>
            <a:r>
              <a:rPr lang="es-ES" b="1" dirty="0" err="1" smtClean="0"/>
              <a:t>bermatzeko</a:t>
            </a:r>
            <a:r>
              <a:rPr lang="es-ES" b="1" dirty="0" smtClean="0"/>
              <a:t> </a:t>
            </a:r>
            <a:r>
              <a:rPr lang="es-ES" b="1" dirty="0" err="1" smtClean="0"/>
              <a:t>errenta</a:t>
            </a:r>
            <a:r>
              <a:rPr lang="es-ES" b="1" dirty="0" smtClean="0"/>
              <a:t> </a:t>
            </a:r>
            <a:r>
              <a:rPr lang="es-ES" b="1" dirty="0" err="1" smtClean="0"/>
              <a:t>jasotzen</a:t>
            </a:r>
            <a:r>
              <a:rPr lang="es-ES" b="1" dirty="0" smtClean="0"/>
              <a:t> </a:t>
            </a:r>
            <a:r>
              <a:rPr lang="es-ES" b="1" dirty="0" err="1" smtClean="0"/>
              <a:t>duten</a:t>
            </a:r>
            <a:r>
              <a:rPr lang="es-ES" b="1" dirty="0" smtClean="0"/>
              <a:t> </a:t>
            </a:r>
            <a:r>
              <a:rPr lang="es-ES" b="1" dirty="0" err="1" smtClean="0"/>
              <a:t>atzerritarren</a:t>
            </a:r>
            <a:r>
              <a:rPr lang="es-ES" b="1" dirty="0" smtClean="0"/>
              <a:t> </a:t>
            </a:r>
            <a:r>
              <a:rPr lang="es-ES" b="1" dirty="0" err="1" smtClean="0"/>
              <a:t>Eboluzioa</a:t>
            </a:r>
            <a:r>
              <a:rPr lang="es-ES" b="1" dirty="0" smtClean="0"/>
              <a:t> (%), </a:t>
            </a:r>
            <a:r>
              <a:rPr lang="es-ES" b="1" dirty="0"/>
              <a:t>2014-2016</a:t>
            </a:r>
            <a:endParaRPr lang="es-ES" sz="400" b="1" kern="700" dirty="0">
              <a:latin typeface="Arial" panose="020B0604020202020204" pitchFamily="34" charset="0"/>
            </a:endParaRPr>
          </a:p>
        </p:txBody>
      </p:sp>
      <p:sp>
        <p:nvSpPr>
          <p:cNvPr id="37" name="AutoShape 5"/>
          <p:cNvSpPr>
            <a:spLocks noChangeArrowheads="1"/>
          </p:cNvSpPr>
          <p:nvPr/>
        </p:nvSpPr>
        <p:spPr bwMode="auto">
          <a:xfrm>
            <a:off x="5095874" y="4747324"/>
            <a:ext cx="4591525" cy="154870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8" name="2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3" name="42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45" name="44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46" name="45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47" name="46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8" name="47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9" name="48 CuadroTexto"/>
          <p:cNvSpPr txBox="1"/>
          <p:nvPr/>
        </p:nvSpPr>
        <p:spPr>
          <a:xfrm>
            <a:off x="1998927" y="1404093"/>
            <a:ext cx="1162466"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50" name="49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1"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52" name="51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53" name="AutoShape 5"/>
          <p:cNvSpPr>
            <a:spLocks noChangeArrowheads="1"/>
          </p:cNvSpPr>
          <p:nvPr/>
        </p:nvSpPr>
        <p:spPr bwMode="auto">
          <a:xfrm>
            <a:off x="5217088" y="6093885"/>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 </a:t>
            </a:r>
            <a:r>
              <a:rPr lang="es-ES" sz="800" dirty="0" err="1" smtClean="0"/>
              <a:t>Eibarko</a:t>
            </a:r>
            <a:r>
              <a:rPr lang="es-ES" sz="800" dirty="0" smtClean="0"/>
              <a:t> </a:t>
            </a:r>
            <a:r>
              <a:rPr lang="es-ES" sz="800" dirty="0" err="1" smtClean="0"/>
              <a:t>Udala</a:t>
            </a:r>
            <a:endParaRPr lang="es-ES" sz="300" kern="700" dirty="0">
              <a:latin typeface="Arial" panose="020B0604020202020204" pitchFamily="34" charset="0"/>
            </a:endParaRPr>
          </a:p>
        </p:txBody>
      </p:sp>
      <p:pic>
        <p:nvPicPr>
          <p:cNvPr id="2115" name="Picture 6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1" t="-10127" r="37209" b="2786"/>
          <a:stretch/>
        </p:blipFill>
        <p:spPr bwMode="auto">
          <a:xfrm>
            <a:off x="1052827" y="5127229"/>
            <a:ext cx="3843023" cy="97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6" name="Picture 6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256" b="6133"/>
          <a:stretch/>
        </p:blipFill>
        <p:spPr bwMode="auto">
          <a:xfrm>
            <a:off x="6350235" y="5082847"/>
            <a:ext cx="2384349" cy="1062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316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47</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928223"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3" name="22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NIVEL DE SATISFACCIÓN MEDIO </a:t>
            </a:r>
            <a:r>
              <a:rPr lang="es-ES" dirty="0" smtClean="0"/>
              <a:t>(6,1 PUNTOS) CON </a:t>
            </a:r>
            <a:r>
              <a:rPr lang="es-ES" dirty="0"/>
              <a:t>LOS RECURSOS DE ATENCIÓN A LA POBLACIÓN INMIGRANTE. </a:t>
            </a:r>
          </a:p>
        </p:txBody>
      </p:sp>
      <p:sp>
        <p:nvSpPr>
          <p:cNvPr id="24" name="AutoShape 5"/>
          <p:cNvSpPr>
            <a:spLocks noChangeArrowheads="1"/>
          </p:cNvSpPr>
          <p:nvPr/>
        </p:nvSpPr>
        <p:spPr bwMode="auto">
          <a:xfrm>
            <a:off x="1097058" y="2789195"/>
            <a:ext cx="4128669" cy="254959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50" dirty="0"/>
              <a:t>El servicio de inmigración de los servicios sociales de Eibar ha sido pionero y se valora positivamente entre los/as profesionales </a:t>
            </a:r>
            <a:r>
              <a:rPr lang="es-ES" sz="1050" dirty="0" smtClean="0"/>
              <a:t>entrevistados (6,1 puntos).</a:t>
            </a:r>
            <a:endParaRPr lang="es-ES" sz="1050" dirty="0"/>
          </a:p>
          <a:p>
            <a:pPr marL="171450" lvl="0" indent="-171450">
              <a:buClr>
                <a:srgbClr val="BD4013"/>
              </a:buClr>
              <a:buFont typeface="Century Gothic" panose="020B0502020202020204" pitchFamily="34" charset="0"/>
              <a:buChar char="►"/>
            </a:pPr>
            <a:endParaRPr lang="es-ES" sz="1050" dirty="0"/>
          </a:p>
          <a:p>
            <a:pPr marL="171450" lvl="0" indent="-171450">
              <a:buClr>
                <a:srgbClr val="BD4013"/>
              </a:buClr>
              <a:buFont typeface="Century Gothic" panose="020B0502020202020204" pitchFamily="34" charset="0"/>
              <a:buChar char="►"/>
            </a:pPr>
            <a:r>
              <a:rPr lang="es-ES" sz="1050" dirty="0"/>
              <a:t>Se recogen buenas opiniones sobre el programa de acogida a la población extranjera recién llegada al municipio “</a:t>
            </a:r>
            <a:r>
              <a:rPr lang="es-ES" sz="1050" dirty="0" err="1"/>
              <a:t>Eibarren</a:t>
            </a:r>
            <a:r>
              <a:rPr lang="es-ES" sz="1050" dirty="0"/>
              <a:t> </a:t>
            </a:r>
            <a:r>
              <a:rPr lang="es-ES" sz="1050" dirty="0" err="1"/>
              <a:t>Bizi</a:t>
            </a:r>
            <a:r>
              <a:rPr lang="es-ES" sz="1050" dirty="0"/>
              <a:t>” y la “Guía de recursos para nuevas vecinas y vecinos de </a:t>
            </a:r>
            <a:r>
              <a:rPr lang="es-ES" sz="1050" dirty="0" err="1"/>
              <a:t>Eibar</a:t>
            </a:r>
            <a:r>
              <a:rPr lang="es-ES" sz="1050" dirty="0"/>
              <a:t>” elaborada por el Área de Migración.</a:t>
            </a:r>
          </a:p>
          <a:p>
            <a:pPr marL="171450" lvl="0" indent="-171450">
              <a:buClr>
                <a:srgbClr val="BD4013"/>
              </a:buClr>
              <a:buFont typeface="Century Gothic" panose="020B0502020202020204" pitchFamily="34" charset="0"/>
              <a:buChar char="►"/>
            </a:pPr>
            <a:endParaRPr lang="es-ES" sz="1050" dirty="0"/>
          </a:p>
          <a:p>
            <a:pPr marL="171450" lvl="0" indent="-171450">
              <a:buClr>
                <a:srgbClr val="BD4013"/>
              </a:buClr>
              <a:buFont typeface="Century Gothic" panose="020B0502020202020204" pitchFamily="34" charset="0"/>
              <a:buChar char="►"/>
            </a:pPr>
            <a:r>
              <a:rPr lang="es-ES" sz="1050" dirty="0"/>
              <a:t>Se plantea la necesidad de revisar el modelo de intervención vigente con la población extranjera reforzando las actuaciones dirigidas a </a:t>
            </a:r>
            <a:r>
              <a:rPr lang="es-ES" sz="1050" b="1" dirty="0"/>
              <a:t>favorecer la inserción laboral y el conocimiento del idioma</a:t>
            </a:r>
            <a:r>
              <a:rPr lang="es-ES" sz="1050" dirty="0" smtClean="0"/>
              <a:t>.</a:t>
            </a:r>
            <a:endParaRPr lang="es-ES" sz="1050" dirty="0"/>
          </a:p>
          <a:p>
            <a:pPr marL="171450" lvl="0" indent="-171450">
              <a:buClr>
                <a:srgbClr val="BD4013"/>
              </a:buClr>
              <a:buFont typeface="Century Gothic" panose="020B0502020202020204" pitchFamily="34" charset="0"/>
              <a:buChar char="►"/>
            </a:pPr>
            <a:endParaRPr lang="es-ES" sz="1050" dirty="0" smtClean="0"/>
          </a:p>
          <a:p>
            <a:pPr marL="171450" lvl="0" indent="-171450">
              <a:buClr>
                <a:srgbClr val="BD4013"/>
              </a:buClr>
              <a:buFont typeface="Century Gothic" panose="020B0502020202020204" pitchFamily="34" charset="0"/>
              <a:buChar char="►"/>
            </a:pPr>
            <a:endParaRPr lang="es-ES" sz="1050" dirty="0" smtClean="0"/>
          </a:p>
          <a:p>
            <a:pPr marL="628650" lvl="1" indent="-171450">
              <a:buClr>
                <a:srgbClr val="BD4013"/>
              </a:buClr>
              <a:buFont typeface="Century Gothic" panose="020B0502020202020204" pitchFamily="34" charset="0"/>
              <a:buChar char="►"/>
            </a:pPr>
            <a:endParaRPr lang="es-ES" sz="1050" dirty="0"/>
          </a:p>
          <a:p>
            <a:pPr marL="628650" lvl="1" indent="-171450">
              <a:buClr>
                <a:srgbClr val="BD4013"/>
              </a:buClr>
              <a:buFont typeface="Century Gothic" panose="020B0502020202020204" pitchFamily="34" charset="0"/>
              <a:buChar char="►"/>
            </a:pPr>
            <a:endParaRPr lang="es-ES" sz="1050" dirty="0"/>
          </a:p>
        </p:txBody>
      </p:sp>
      <p:sp>
        <p:nvSpPr>
          <p:cNvPr id="33" name="AutoShape 5"/>
          <p:cNvSpPr>
            <a:spLocks noChangeArrowheads="1"/>
          </p:cNvSpPr>
          <p:nvPr/>
        </p:nvSpPr>
        <p:spPr bwMode="auto">
          <a:xfrm>
            <a:off x="5340026" y="2698142"/>
            <a:ext cx="4362926" cy="278393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5351" y="3045234"/>
            <a:ext cx="4232275" cy="218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33 Rectángulo"/>
          <p:cNvSpPr/>
          <p:nvPr/>
        </p:nvSpPr>
        <p:spPr>
          <a:xfrm>
            <a:off x="5340026" y="2719847"/>
            <a:ext cx="4650620" cy="230832"/>
          </a:xfrm>
          <a:prstGeom prst="rect">
            <a:avLst/>
          </a:prstGeom>
        </p:spPr>
        <p:txBody>
          <a:bodyPr wrap="square">
            <a:spAutoFit/>
          </a:bodyPr>
          <a:lstStyle/>
          <a:p>
            <a:pPr lvl="0">
              <a:buClr>
                <a:srgbClr val="BD4013"/>
              </a:buClr>
            </a:pPr>
            <a:r>
              <a:rPr lang="es-ES" b="1" dirty="0"/>
              <a:t>Satisfacción con los recursos de atención a la población inmigrante en </a:t>
            </a:r>
            <a:r>
              <a:rPr lang="es-ES" b="1" dirty="0" err="1"/>
              <a:t>Eibar</a:t>
            </a:r>
            <a:endParaRPr lang="es-ES" b="1" dirty="0"/>
          </a:p>
        </p:txBody>
      </p:sp>
      <p:sp>
        <p:nvSpPr>
          <p:cNvPr id="35" name="AutoShape 5"/>
          <p:cNvSpPr>
            <a:spLocks noChangeArrowheads="1"/>
          </p:cNvSpPr>
          <p:nvPr/>
        </p:nvSpPr>
        <p:spPr bwMode="auto">
          <a:xfrm>
            <a:off x="5364897" y="5194211"/>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22" name="2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7" name="26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195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48</a:t>
            </a:fld>
            <a:endParaRPr lang="es-ES" altLang="es-ES" dirty="0" smtClean="0"/>
          </a:p>
        </p:txBody>
      </p:sp>
      <p:sp>
        <p:nvSpPr>
          <p:cNvPr id="20" name="Rounded Rectangle 2"/>
          <p:cNvSpPr/>
          <p:nvPr/>
        </p:nvSpPr>
        <p:spPr>
          <a:xfrm>
            <a:off x="928223" y="196718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3" name="22 CuadroTexto"/>
          <p:cNvSpPr txBox="1"/>
          <p:nvPr/>
        </p:nvSpPr>
        <p:spPr>
          <a:xfrm>
            <a:off x="1091032" y="2087331"/>
            <a:ext cx="8718424"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ETORKINEI ZUZENDUTAKO BALIABIDEEN ASETZE MAILAREN BATAZ BESTEKOAK 6,1 PUNTU LORTZEN DITU </a:t>
            </a:r>
            <a:endParaRPr lang="es-ES" dirty="0"/>
          </a:p>
        </p:txBody>
      </p:sp>
      <p:sp>
        <p:nvSpPr>
          <p:cNvPr id="24" name="AutoShape 5"/>
          <p:cNvSpPr>
            <a:spLocks noChangeArrowheads="1"/>
          </p:cNvSpPr>
          <p:nvPr/>
        </p:nvSpPr>
        <p:spPr bwMode="auto">
          <a:xfrm>
            <a:off x="1091032" y="2830242"/>
            <a:ext cx="3194094" cy="254959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50" dirty="0" smtClean="0"/>
              <a:t>Eibarko Inmigrazio Zerbitzua, aitzindaria izan da, eta oso positiboki baloratzen da, inkestatutako  erakundeen artean ( 6,1 puntu ). </a:t>
            </a:r>
          </a:p>
          <a:p>
            <a:pPr marL="171450" lvl="0" indent="-171450">
              <a:buClr>
                <a:srgbClr val="BD4013"/>
              </a:buClr>
              <a:buFont typeface="Century Gothic" panose="020B0502020202020204" pitchFamily="34" charset="0"/>
              <a:buChar char="►"/>
            </a:pPr>
            <a:endParaRPr lang="es-ES" sz="1050" dirty="0" smtClean="0"/>
          </a:p>
          <a:p>
            <a:pPr marL="171450" lvl="0" indent="-171450">
              <a:buClr>
                <a:srgbClr val="BD4013"/>
              </a:buClr>
              <a:buFont typeface="Century Gothic" panose="020B0502020202020204" pitchFamily="34" charset="0"/>
              <a:buChar char="►"/>
            </a:pPr>
            <a:endParaRPr lang="eu-ES" sz="1050" dirty="0" smtClean="0"/>
          </a:p>
          <a:p>
            <a:pPr marL="171450" lvl="0" indent="-171450">
              <a:buClr>
                <a:srgbClr val="BD4013"/>
              </a:buClr>
              <a:buFont typeface="Century Gothic" panose="020B0502020202020204" pitchFamily="34" charset="0"/>
              <a:buChar char="►"/>
            </a:pPr>
            <a:r>
              <a:rPr lang="eu-ES" sz="1050" dirty="0" smtClean="0"/>
              <a:t>“Eibarren Bizi”  programak eta “Eibarko bizilagun berrien gidak” iritzi eta iradokizun positiboak jasotzen dituzte.</a:t>
            </a:r>
          </a:p>
          <a:p>
            <a:pPr marL="171450" lvl="0" indent="-171450">
              <a:buClr>
                <a:srgbClr val="BD4013"/>
              </a:buClr>
              <a:buFont typeface="Century Gothic" panose="020B0502020202020204" pitchFamily="34" charset="0"/>
              <a:buChar char="►"/>
            </a:pPr>
            <a:endParaRPr lang="es-ES" sz="1050" dirty="0" smtClean="0"/>
          </a:p>
          <a:p>
            <a:pPr marL="171450" lvl="0" indent="-171450">
              <a:buClr>
                <a:srgbClr val="BD4013"/>
              </a:buClr>
              <a:buFont typeface="Century Gothic" panose="020B0502020202020204" pitchFamily="34" charset="0"/>
              <a:buChar char="►"/>
            </a:pPr>
            <a:endParaRPr lang="eu-ES" sz="1050" dirty="0" smtClean="0"/>
          </a:p>
          <a:p>
            <a:pPr marL="171450" lvl="0" indent="-171450">
              <a:buClr>
                <a:srgbClr val="BD4013"/>
              </a:buClr>
              <a:buFont typeface="Century Gothic" panose="020B0502020202020204" pitchFamily="34" charset="0"/>
              <a:buChar char="►"/>
            </a:pPr>
            <a:r>
              <a:rPr lang="eu-ES" sz="1050" b="1" dirty="0" smtClean="0"/>
              <a:t>Hizkuntza ikasteko eta laneratzea errazteko,</a:t>
            </a:r>
            <a:r>
              <a:rPr lang="eu-ES" sz="1050" dirty="0" smtClean="0"/>
              <a:t> jarduerak indartzeko beharra dago, esku hartze eredua berrikusiz. </a:t>
            </a:r>
          </a:p>
          <a:p>
            <a:pPr marL="171450" lvl="0" indent="-171450">
              <a:buClr>
                <a:srgbClr val="BD4013"/>
              </a:buClr>
              <a:buFont typeface="Century Gothic" panose="020B0502020202020204" pitchFamily="34" charset="0"/>
              <a:buChar char="►"/>
            </a:pPr>
            <a:endParaRPr lang="eu-ES" sz="1050" dirty="0" smtClean="0"/>
          </a:p>
          <a:p>
            <a:pPr marL="628650" lvl="1" indent="-171450">
              <a:buClr>
                <a:srgbClr val="BD4013"/>
              </a:buClr>
              <a:buFont typeface="Century Gothic" panose="020B0502020202020204" pitchFamily="34" charset="0"/>
              <a:buChar char="►"/>
            </a:pPr>
            <a:endParaRPr lang="eu-ES" sz="1050" dirty="0" smtClean="0"/>
          </a:p>
          <a:p>
            <a:pPr marL="628650" lvl="1" indent="-171450">
              <a:buClr>
                <a:srgbClr val="BD4013"/>
              </a:buClr>
              <a:buFont typeface="Century Gothic" panose="020B0502020202020204" pitchFamily="34" charset="0"/>
              <a:buChar char="►"/>
            </a:pPr>
            <a:endParaRPr lang="eu-ES" sz="1050" dirty="0"/>
          </a:p>
        </p:txBody>
      </p:sp>
      <p:sp>
        <p:nvSpPr>
          <p:cNvPr id="33" name="AutoShape 5"/>
          <p:cNvSpPr>
            <a:spLocks noChangeArrowheads="1"/>
          </p:cNvSpPr>
          <p:nvPr/>
        </p:nvSpPr>
        <p:spPr bwMode="auto">
          <a:xfrm>
            <a:off x="4469201" y="2739189"/>
            <a:ext cx="5227724" cy="278393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4" name="33 Rectángulo"/>
          <p:cNvSpPr/>
          <p:nvPr/>
        </p:nvSpPr>
        <p:spPr>
          <a:xfrm>
            <a:off x="5333998" y="2760894"/>
            <a:ext cx="4650620" cy="230832"/>
          </a:xfrm>
          <a:prstGeom prst="rect">
            <a:avLst/>
          </a:prstGeom>
        </p:spPr>
        <p:txBody>
          <a:bodyPr wrap="square">
            <a:spAutoFit/>
          </a:bodyPr>
          <a:lstStyle/>
          <a:p>
            <a:pPr lvl="0">
              <a:buClr>
                <a:srgbClr val="BD4013"/>
              </a:buClr>
            </a:pPr>
            <a:r>
              <a:rPr lang="es-ES" b="1" dirty="0" err="1" smtClean="0"/>
              <a:t>Eibarko</a:t>
            </a:r>
            <a:r>
              <a:rPr lang="es-ES" b="1" dirty="0" smtClean="0"/>
              <a:t> </a:t>
            </a:r>
            <a:r>
              <a:rPr lang="es-ES" b="1" dirty="0" err="1" smtClean="0"/>
              <a:t>etorkinei</a:t>
            </a:r>
            <a:r>
              <a:rPr lang="es-ES" b="1" dirty="0" smtClean="0"/>
              <a:t>  </a:t>
            </a:r>
            <a:r>
              <a:rPr lang="es-ES" b="1" dirty="0" err="1" smtClean="0"/>
              <a:t>zuzendutako</a:t>
            </a:r>
            <a:r>
              <a:rPr lang="es-ES" b="1" dirty="0" smtClean="0"/>
              <a:t> </a:t>
            </a:r>
            <a:r>
              <a:rPr lang="es-ES" b="1" dirty="0" err="1" smtClean="0"/>
              <a:t>baliabideen</a:t>
            </a:r>
            <a:r>
              <a:rPr lang="es-ES" b="1" dirty="0" smtClean="0"/>
              <a:t> </a:t>
            </a:r>
            <a:r>
              <a:rPr lang="es-ES" b="1" dirty="0" err="1" smtClean="0"/>
              <a:t>asetze</a:t>
            </a:r>
            <a:r>
              <a:rPr lang="es-ES" b="1" dirty="0" smtClean="0"/>
              <a:t> </a:t>
            </a:r>
            <a:r>
              <a:rPr lang="es-ES" b="1" dirty="0" err="1" smtClean="0"/>
              <a:t>maila</a:t>
            </a:r>
            <a:r>
              <a:rPr lang="es-ES" b="1" dirty="0" smtClean="0"/>
              <a:t> </a:t>
            </a:r>
            <a:endParaRPr lang="es-ES" b="1" dirty="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5" name="24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30" name="29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1" name="3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2" name="31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6" name="35 CuadroTexto"/>
          <p:cNvSpPr txBox="1"/>
          <p:nvPr/>
        </p:nvSpPr>
        <p:spPr>
          <a:xfrm>
            <a:off x="1998927" y="1404093"/>
            <a:ext cx="1162466"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8" name="3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4" name="4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5" name="AutoShape 5"/>
          <p:cNvSpPr>
            <a:spLocks noChangeArrowheads="1"/>
          </p:cNvSpPr>
          <p:nvPr/>
        </p:nvSpPr>
        <p:spPr bwMode="auto">
          <a:xfrm>
            <a:off x="4733420" y="5181600"/>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2017</a:t>
            </a:r>
            <a:r>
              <a:rPr lang="es-ES" sz="800" dirty="0"/>
              <a:t>, IKEI.</a:t>
            </a:r>
            <a:endParaRPr lang="es-ES" sz="300" kern="700" dirty="0">
              <a:latin typeface="Arial" panose="020B0604020202020204" pitchFamily="34" charset="0"/>
            </a:endParaRPr>
          </a:p>
        </p:txBody>
      </p:sp>
      <p:pic>
        <p:nvPicPr>
          <p:cNvPr id="2253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068" b="4467"/>
          <a:stretch/>
        </p:blipFill>
        <p:spPr bwMode="auto">
          <a:xfrm>
            <a:off x="4562944" y="3196820"/>
            <a:ext cx="5047263" cy="198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603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49</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950315"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3" name="22 CuadroTexto"/>
          <p:cNvSpPr txBox="1"/>
          <p:nvPr/>
        </p:nvSpPr>
        <p:spPr>
          <a:xfrm>
            <a:off x="1091032" y="2087331"/>
            <a:ext cx="8616242"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SERVICIO CUYA DEMANDA SE PREVEE QUE SE INCREMENTE EN UN FUTURO.</a:t>
            </a:r>
            <a:endParaRPr lang="es-ES" dirty="0"/>
          </a:p>
        </p:txBody>
      </p:sp>
      <p:sp>
        <p:nvSpPr>
          <p:cNvPr id="24" name="AutoShape 5"/>
          <p:cNvSpPr>
            <a:spLocks noChangeArrowheads="1"/>
          </p:cNvSpPr>
          <p:nvPr/>
        </p:nvSpPr>
        <p:spPr bwMode="auto">
          <a:xfrm>
            <a:off x="1091031" y="2479600"/>
            <a:ext cx="4128669" cy="90177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50" b="1" dirty="0" smtClean="0"/>
              <a:t>A futuro </a:t>
            </a:r>
            <a:r>
              <a:rPr lang="es-ES" sz="1050" dirty="0" smtClean="0"/>
              <a:t>casi </a:t>
            </a:r>
            <a:r>
              <a:rPr lang="es-ES" sz="1050" dirty="0"/>
              <a:t>un 40% </a:t>
            </a:r>
            <a:r>
              <a:rPr lang="es-ES" sz="1050" dirty="0" smtClean="0"/>
              <a:t>de la población eibarresa encuestada asegura </a:t>
            </a:r>
            <a:r>
              <a:rPr lang="es-ES" sz="1050" dirty="0"/>
              <a:t>que cree probable que tenga necesidad de acudir a los servicios sociales; especialmente el colectivo mayor de 65 años (48%) y </a:t>
            </a:r>
            <a:r>
              <a:rPr lang="es-ES" sz="1050" b="1" dirty="0"/>
              <a:t>la población extranjera (50%).</a:t>
            </a:r>
          </a:p>
          <a:p>
            <a:pPr marL="171450" lvl="0" indent="-171450">
              <a:buClr>
                <a:srgbClr val="BD4013"/>
              </a:buClr>
              <a:buFont typeface="Century Gothic" panose="020B0502020202020204" pitchFamily="34" charset="0"/>
              <a:buChar char="►"/>
            </a:pPr>
            <a:endParaRPr lang="es-ES" sz="1050" dirty="0" smtClean="0"/>
          </a:p>
          <a:p>
            <a:pPr marL="171450" lvl="0" indent="-171450">
              <a:buClr>
                <a:srgbClr val="BD4013"/>
              </a:buClr>
              <a:buFont typeface="Century Gothic" panose="020B0502020202020204" pitchFamily="34" charset="0"/>
              <a:buChar char="►"/>
            </a:pPr>
            <a:endParaRPr lang="es-ES" sz="1050" dirty="0" smtClean="0"/>
          </a:p>
          <a:p>
            <a:pPr marL="628650" lvl="1" indent="-171450">
              <a:buClr>
                <a:srgbClr val="BD4013"/>
              </a:buClr>
              <a:buFont typeface="Century Gothic" panose="020B0502020202020204" pitchFamily="34" charset="0"/>
              <a:buChar char="►"/>
            </a:pPr>
            <a:endParaRPr lang="es-ES" sz="1050" dirty="0"/>
          </a:p>
          <a:p>
            <a:pPr marL="628650" lvl="1" indent="-171450">
              <a:buClr>
                <a:srgbClr val="BD4013"/>
              </a:buClr>
              <a:buFont typeface="Century Gothic" panose="020B0502020202020204" pitchFamily="34" charset="0"/>
              <a:buChar char="►"/>
            </a:pPr>
            <a:endParaRPr lang="es-ES" sz="1050" dirty="0"/>
          </a:p>
        </p:txBody>
      </p:sp>
      <p:sp>
        <p:nvSpPr>
          <p:cNvPr id="33" name="AutoShape 5"/>
          <p:cNvSpPr>
            <a:spLocks noChangeArrowheads="1"/>
          </p:cNvSpPr>
          <p:nvPr/>
        </p:nvSpPr>
        <p:spPr bwMode="auto">
          <a:xfrm>
            <a:off x="5333999" y="2479987"/>
            <a:ext cx="4362926" cy="278393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4" name="33 Rectángulo"/>
          <p:cNvSpPr/>
          <p:nvPr/>
        </p:nvSpPr>
        <p:spPr>
          <a:xfrm>
            <a:off x="5333999" y="2501692"/>
            <a:ext cx="4362926" cy="369332"/>
          </a:xfrm>
          <a:prstGeom prst="rect">
            <a:avLst/>
          </a:prstGeom>
        </p:spPr>
        <p:txBody>
          <a:bodyPr wrap="square">
            <a:spAutoFit/>
          </a:bodyPr>
          <a:lstStyle/>
          <a:p>
            <a:pPr lvl="0">
              <a:buClr>
                <a:srgbClr val="BD4013"/>
              </a:buClr>
            </a:pPr>
            <a:r>
              <a:rPr lang="es-ES" b="1" dirty="0"/>
              <a:t>Valoración del tipo de servicio que cree necesitar en un futuro cercano a los servicios sociales municipales de </a:t>
            </a:r>
            <a:r>
              <a:rPr lang="es-ES" b="1" dirty="0" err="1"/>
              <a:t>Eibar</a:t>
            </a:r>
            <a:endParaRPr lang="es-ES" b="1" dirty="0"/>
          </a:p>
        </p:txBody>
      </p:sp>
      <p:sp>
        <p:nvSpPr>
          <p:cNvPr id="35" name="AutoShape 5"/>
          <p:cNvSpPr>
            <a:spLocks noChangeArrowheads="1"/>
          </p:cNvSpPr>
          <p:nvPr/>
        </p:nvSpPr>
        <p:spPr bwMode="auto">
          <a:xfrm>
            <a:off x="5358870" y="4976056"/>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46" y="3948149"/>
            <a:ext cx="1452304" cy="13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210" y="3755423"/>
            <a:ext cx="2675975" cy="1655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1091031" y="3556736"/>
            <a:ext cx="4128669" cy="369332"/>
          </a:xfrm>
          <a:prstGeom prst="rect">
            <a:avLst/>
          </a:prstGeom>
        </p:spPr>
        <p:txBody>
          <a:bodyPr wrap="square">
            <a:spAutoFit/>
          </a:bodyPr>
          <a:lstStyle/>
          <a:p>
            <a:pPr lvl="0">
              <a:buClr>
                <a:srgbClr val="BD4013"/>
              </a:buClr>
            </a:pPr>
            <a:r>
              <a:rPr lang="es-ES" b="1" dirty="0"/>
              <a:t>Distribución de la posibilidad de acudir en un futuro cercano a los servicios municipales de </a:t>
            </a:r>
            <a:r>
              <a:rPr lang="es-ES" b="1" dirty="0" err="1"/>
              <a:t>Eibar</a:t>
            </a:r>
            <a:endParaRPr lang="es-ES" b="1" dirty="0"/>
          </a:p>
        </p:txBody>
      </p:sp>
      <p:sp>
        <p:nvSpPr>
          <p:cNvPr id="25" name="AutoShape 5"/>
          <p:cNvSpPr>
            <a:spLocks noChangeArrowheads="1"/>
          </p:cNvSpPr>
          <p:nvPr/>
        </p:nvSpPr>
        <p:spPr bwMode="auto">
          <a:xfrm>
            <a:off x="1112982" y="5451017"/>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endParaRPr lang="es-ES" sz="300" kern="700" dirty="0">
              <a:latin typeface="Arial" panose="020B0604020202020204" pitchFamily="34" charset="0"/>
            </a:endParaRPr>
          </a:p>
        </p:txBody>
      </p:sp>
      <p:sp>
        <p:nvSpPr>
          <p:cNvPr id="27" name="AutoShape 5"/>
          <p:cNvSpPr>
            <a:spLocks noChangeArrowheads="1"/>
          </p:cNvSpPr>
          <p:nvPr/>
        </p:nvSpPr>
        <p:spPr bwMode="auto">
          <a:xfrm>
            <a:off x="1091031" y="3451537"/>
            <a:ext cx="4128669" cy="235402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300" y="2871024"/>
            <a:ext cx="3959744" cy="206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4743449" y="4267200"/>
            <a:ext cx="284003" cy="115800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3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89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5</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smtClean="0">
                <a:latin typeface="Arial Narrow" panose="020B0606020202030204" pitchFamily="34" charset="0"/>
                <a:cs typeface="Arial" panose="020B0604020202020204" pitchFamily="34" charset="0"/>
              </a:rPr>
              <a:t>1</a:t>
            </a:r>
            <a:endParaRPr lang="es-ES" sz="9500" dirty="0">
              <a:latin typeface="Arial Narrow" panose="020B0606020202030204" pitchFamily="34" charset="0"/>
              <a:cs typeface="Arial" panose="020B0604020202020204" pitchFamily="34" charset="0"/>
            </a:endParaRPr>
          </a:p>
        </p:txBody>
      </p:sp>
      <p:sp>
        <p:nvSpPr>
          <p:cNvPr id="8" name="20 Título"/>
          <p:cNvSpPr>
            <a:spLocks/>
          </p:cNvSpPr>
          <p:nvPr/>
        </p:nvSpPr>
        <p:spPr bwMode="auto">
          <a:xfrm>
            <a:off x="851075" y="849619"/>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sz="1600" b="1" dirty="0" smtClean="0">
                <a:solidFill>
                  <a:schemeClr val="bg1"/>
                </a:solidFill>
                <a:latin typeface="Arial" panose="020B0604020202020204" pitchFamily="34" charset="0"/>
              </a:rPr>
              <a:t>PRESENTACIÓN</a:t>
            </a:r>
            <a:endParaRPr lang="es-ES" sz="1600" b="1" dirty="0">
              <a:solidFill>
                <a:schemeClr val="bg1"/>
              </a:solidFill>
            </a:endParaRPr>
          </a:p>
        </p:txBody>
      </p:sp>
      <p:sp>
        <p:nvSpPr>
          <p:cNvPr id="10" name="AutoShape 5"/>
          <p:cNvSpPr>
            <a:spLocks noChangeArrowheads="1"/>
          </p:cNvSpPr>
          <p:nvPr/>
        </p:nvSpPr>
        <p:spPr bwMode="auto">
          <a:xfrm>
            <a:off x="1213833" y="1863544"/>
            <a:ext cx="2005617" cy="3003731"/>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200" dirty="0" smtClean="0"/>
              <a:t>Se </a:t>
            </a:r>
            <a:r>
              <a:rPr lang="es-ES" sz="1200" dirty="0"/>
              <a:t>ha llevado a cabo un Diagnóstico basado en una </a:t>
            </a:r>
            <a:r>
              <a:rPr lang="es-ES" sz="1200" b="1" dirty="0"/>
              <a:t>metodología </a:t>
            </a:r>
            <a:r>
              <a:rPr lang="es-ES" sz="1200" b="1" dirty="0" smtClean="0"/>
              <a:t>cuantitativa y cualitativa </a:t>
            </a:r>
            <a:r>
              <a:rPr lang="es-ES" sz="1200" dirty="0" smtClean="0"/>
              <a:t>que ha concedido especial importancia a la participación de todos los agentes sociales y entidades relacionados con la acción social de los diferentes ámbitos de análisis. </a:t>
            </a:r>
            <a:endParaRPr lang="es-ES" sz="1200" dirty="0"/>
          </a:p>
          <a:p>
            <a:pPr lvl="0">
              <a:buClr>
                <a:srgbClr val="BD4013"/>
              </a:buClr>
            </a:pPr>
            <a:endParaRPr lang="es-ES" sz="1200" dirty="0"/>
          </a:p>
        </p:txBody>
      </p:sp>
      <p:sp>
        <p:nvSpPr>
          <p:cNvPr id="14" name="1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1825444"/>
            <a:ext cx="6248875" cy="435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Elipse"/>
          <p:cNvSpPr/>
          <p:nvPr/>
        </p:nvSpPr>
        <p:spPr>
          <a:xfrm>
            <a:off x="5076826" y="3693220"/>
            <a:ext cx="990599" cy="661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16" name="15 CuadroTexto"/>
          <p:cNvSpPr txBox="1"/>
          <p:nvPr/>
        </p:nvSpPr>
        <p:spPr>
          <a:xfrm>
            <a:off x="5133977" y="3791824"/>
            <a:ext cx="1038223" cy="461665"/>
          </a:xfrm>
          <a:prstGeom prst="rect">
            <a:avLst/>
          </a:prstGeom>
          <a:noFill/>
        </p:spPr>
        <p:txBody>
          <a:bodyPr wrap="square" rtlCol="0">
            <a:spAutoFit/>
          </a:bodyPr>
          <a:lstStyle/>
          <a:p>
            <a:r>
              <a:rPr lang="es-ES" sz="800" b="1" dirty="0" smtClean="0"/>
              <a:t>Infancia, adolescencia y familia</a:t>
            </a:r>
            <a:endParaRPr lang="eu-ES" sz="800" b="1" dirty="0"/>
          </a:p>
        </p:txBody>
      </p:sp>
    </p:spTree>
    <p:extLst>
      <p:ext uri="{BB962C8B-B14F-4D97-AF65-F5344CB8AC3E}">
        <p14:creationId xmlns:p14="http://schemas.microsoft.com/office/powerpoint/2010/main" val="3251879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50</a:t>
            </a:fld>
            <a:endParaRPr lang="es-ES" altLang="es-ES" dirty="0" smtClean="0"/>
          </a:p>
        </p:txBody>
      </p:sp>
      <p:sp>
        <p:nvSpPr>
          <p:cNvPr id="20" name="Rounded Rectangle 2"/>
          <p:cNvSpPr/>
          <p:nvPr/>
        </p:nvSpPr>
        <p:spPr>
          <a:xfrm>
            <a:off x="928223"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3" name="22 CuadroTexto"/>
          <p:cNvSpPr txBox="1"/>
          <p:nvPr/>
        </p:nvSpPr>
        <p:spPr>
          <a:xfrm>
            <a:off x="1091032" y="2087331"/>
            <a:ext cx="8616242"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ETORKIZUNEAN, ZERBITZU HONEN ESKARIA HANDITZEN JOANGO DELA AURREIKUSTEN DA</a:t>
            </a:r>
            <a:endParaRPr lang="es-ES" dirty="0"/>
          </a:p>
        </p:txBody>
      </p:sp>
      <p:sp>
        <p:nvSpPr>
          <p:cNvPr id="24" name="AutoShape 5"/>
          <p:cNvSpPr>
            <a:spLocks noChangeArrowheads="1"/>
          </p:cNvSpPr>
          <p:nvPr/>
        </p:nvSpPr>
        <p:spPr bwMode="auto">
          <a:xfrm>
            <a:off x="1091031" y="2479600"/>
            <a:ext cx="4128669" cy="90177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50" b="1" dirty="0" smtClean="0"/>
              <a:t>Etorkizunean </a:t>
            </a:r>
            <a:r>
              <a:rPr lang="eu-ES" sz="1050" dirty="0" smtClean="0"/>
              <a:t>Eibarko biztanleriaren %40ak, gizarte zerbitzuetara joko duela uste du,  batez ere 65 urte gorakoak (%48) </a:t>
            </a:r>
            <a:r>
              <a:rPr lang="eu-ES" sz="1050" b="1" dirty="0" smtClean="0"/>
              <a:t>eta atzerritarrak (%50). </a:t>
            </a:r>
          </a:p>
          <a:p>
            <a:pPr marL="171450" lvl="0" indent="-171450">
              <a:buClr>
                <a:srgbClr val="BD4013"/>
              </a:buClr>
              <a:buFont typeface="Century Gothic" panose="020B0502020202020204" pitchFamily="34" charset="0"/>
              <a:buChar char="►"/>
            </a:pPr>
            <a:endParaRPr lang="eu-ES" sz="1050" dirty="0" smtClean="0"/>
          </a:p>
          <a:p>
            <a:pPr marL="628650" lvl="1" indent="-171450">
              <a:buClr>
                <a:srgbClr val="BD4013"/>
              </a:buClr>
              <a:buFont typeface="Century Gothic" panose="020B0502020202020204" pitchFamily="34" charset="0"/>
              <a:buChar char="►"/>
            </a:pPr>
            <a:endParaRPr lang="eu-ES" sz="1050" dirty="0" smtClean="0"/>
          </a:p>
          <a:p>
            <a:pPr marL="628650" lvl="1" indent="-171450">
              <a:buClr>
                <a:srgbClr val="BD4013"/>
              </a:buClr>
              <a:buFont typeface="Century Gothic" panose="020B0502020202020204" pitchFamily="34" charset="0"/>
              <a:buChar char="►"/>
            </a:pPr>
            <a:endParaRPr lang="es-ES" sz="1050" dirty="0"/>
          </a:p>
        </p:txBody>
      </p:sp>
      <p:sp>
        <p:nvSpPr>
          <p:cNvPr id="33" name="AutoShape 5"/>
          <p:cNvSpPr>
            <a:spLocks noChangeArrowheads="1"/>
          </p:cNvSpPr>
          <p:nvPr/>
        </p:nvSpPr>
        <p:spPr bwMode="auto">
          <a:xfrm>
            <a:off x="5333999" y="2479987"/>
            <a:ext cx="4362926" cy="278393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4" name="33 Rectángulo"/>
          <p:cNvSpPr/>
          <p:nvPr/>
        </p:nvSpPr>
        <p:spPr>
          <a:xfrm>
            <a:off x="5333999" y="2501692"/>
            <a:ext cx="4362926" cy="369332"/>
          </a:xfrm>
          <a:prstGeom prst="rect">
            <a:avLst/>
          </a:prstGeom>
        </p:spPr>
        <p:txBody>
          <a:bodyPr wrap="square">
            <a:spAutoFit/>
          </a:bodyPr>
          <a:lstStyle/>
          <a:p>
            <a:pPr lvl="0">
              <a:buClr>
                <a:srgbClr val="BD4013"/>
              </a:buClr>
            </a:pPr>
            <a:r>
              <a:rPr lang="eu-ES" b="1" dirty="0" smtClean="0"/>
              <a:t>Eibarko zerbitzuetan eskaintzen diren aukeren artean, zein da etorkizunean  erabili dezakezuna</a:t>
            </a:r>
            <a:endParaRPr lang="eu-ES" b="1" dirty="0"/>
          </a:p>
        </p:txBody>
      </p:sp>
      <p:sp>
        <p:nvSpPr>
          <p:cNvPr id="22" name="21 Rectángulo"/>
          <p:cNvSpPr/>
          <p:nvPr/>
        </p:nvSpPr>
        <p:spPr>
          <a:xfrm>
            <a:off x="1091031" y="3556736"/>
            <a:ext cx="4128669" cy="369332"/>
          </a:xfrm>
          <a:prstGeom prst="rect">
            <a:avLst/>
          </a:prstGeom>
        </p:spPr>
        <p:txBody>
          <a:bodyPr wrap="square">
            <a:spAutoFit/>
          </a:bodyPr>
          <a:lstStyle/>
          <a:p>
            <a:pPr lvl="0">
              <a:buClr>
                <a:srgbClr val="BD4013"/>
              </a:buClr>
            </a:pPr>
            <a:r>
              <a:rPr lang="eu-ES" b="1" dirty="0" smtClean="0"/>
              <a:t>Hurbileko etorkizunean, gizarte zerbitzuetara jotzeko aukera, sexua, adina eta jatorria</a:t>
            </a:r>
            <a:endParaRPr lang="eu-ES" b="1" dirty="0"/>
          </a:p>
        </p:txBody>
      </p:sp>
      <p:sp>
        <p:nvSpPr>
          <p:cNvPr id="27" name="AutoShape 5"/>
          <p:cNvSpPr>
            <a:spLocks noChangeArrowheads="1"/>
          </p:cNvSpPr>
          <p:nvPr/>
        </p:nvSpPr>
        <p:spPr bwMode="auto">
          <a:xfrm>
            <a:off x="1091031" y="3451537"/>
            <a:ext cx="4128669" cy="235402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8" name="2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0" name="29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1" name="30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36" name="35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43" name="42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4" name="43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5" name="44 CuadroTexto"/>
          <p:cNvSpPr txBox="1"/>
          <p:nvPr/>
        </p:nvSpPr>
        <p:spPr>
          <a:xfrm>
            <a:off x="1998927" y="1404093"/>
            <a:ext cx="1162466"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6" name="45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8"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9" name="48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2041" y="3038475"/>
            <a:ext cx="4157318" cy="216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AutoShape 5"/>
          <p:cNvSpPr>
            <a:spLocks noChangeArrowheads="1"/>
          </p:cNvSpPr>
          <p:nvPr/>
        </p:nvSpPr>
        <p:spPr bwMode="auto">
          <a:xfrm>
            <a:off x="1112982" y="5574842"/>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IKEI</a:t>
            </a:r>
            <a:r>
              <a:rPr lang="es-ES" sz="800" dirty="0"/>
              <a:t>, 2017.</a:t>
            </a:r>
            <a:endParaRPr lang="es-ES" sz="300" kern="700" dirty="0">
              <a:latin typeface="Arial" panose="020B0604020202020204" pitchFamily="34" charset="0"/>
            </a:endParaRPr>
          </a:p>
        </p:txBody>
      </p:sp>
      <p:sp>
        <p:nvSpPr>
          <p:cNvPr id="47" name="AutoShape 5"/>
          <p:cNvSpPr>
            <a:spLocks noChangeArrowheads="1"/>
          </p:cNvSpPr>
          <p:nvPr/>
        </p:nvSpPr>
        <p:spPr bwMode="auto">
          <a:xfrm>
            <a:off x="5332025" y="5281269"/>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IKEI</a:t>
            </a:r>
            <a:r>
              <a:rPr lang="es-ES" sz="800" dirty="0"/>
              <a:t>, 2017.</a:t>
            </a:r>
            <a:endParaRPr lang="es-ES" sz="300" kern="700" dirty="0">
              <a:latin typeface="Arial" panose="020B0604020202020204" pitchFamily="34" charset="0"/>
            </a:endParaRP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807" y="3900446"/>
            <a:ext cx="3901783" cy="15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4695825" y="4305300"/>
            <a:ext cx="333128" cy="1195064"/>
          </a:xfrm>
          <a:prstGeom prst="roundRect">
            <a:avLst/>
          </a:prstGeom>
          <a:noFill/>
          <a:ln>
            <a:solidFill>
              <a:srgbClr val="B53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2951763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67837" y="1957850"/>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51</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Infancia, familia y juventud</a:t>
            </a:r>
            <a:endParaRPr lang="es-ES_tradnl" sz="1050" b="1" dirty="0">
              <a:solidFill>
                <a:schemeClr val="bg1">
                  <a:lumMod val="75000"/>
                </a:schemeClr>
              </a:solidFill>
            </a:endParaRP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RECOMENDACIONES A FUTURO</a:t>
            </a:r>
            <a:endParaRPr lang="es-ES" sz="1600" b="1" dirty="0">
              <a:solidFill>
                <a:schemeClr val="bg1"/>
              </a:solidFill>
            </a:endParaRPr>
          </a:p>
        </p:txBody>
      </p:sp>
      <p:sp>
        <p:nvSpPr>
          <p:cNvPr id="35" name="34 CuadroTexto"/>
          <p:cNvSpPr txBox="1"/>
          <p:nvPr/>
        </p:nvSpPr>
        <p:spPr>
          <a:xfrm>
            <a:off x="987008" y="2886797"/>
            <a:ext cx="4565112" cy="3031599"/>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smtClean="0"/>
              <a:t>La </a:t>
            </a:r>
            <a:r>
              <a:rPr lang="es-ES" sz="1000" dirty="0"/>
              <a:t>mayoría de los agentes cree necesario seguir reforzando la actividad en el ámbito de la inmigración y la diversidad cultural</a:t>
            </a:r>
            <a:r>
              <a:rPr lang="es-ES" sz="1000" dirty="0" smtClean="0"/>
              <a:t>.</a:t>
            </a:r>
            <a:endParaRPr lang="es-ES" sz="1000" dirty="0"/>
          </a:p>
          <a:p>
            <a:pPr marL="171450" lvl="1" indent="-171450">
              <a:buClr>
                <a:srgbClr val="BD4013"/>
              </a:buClr>
              <a:buFont typeface="Century Gothic" panose="020B0502020202020204" pitchFamily="34" charset="0"/>
              <a:buChar char="►"/>
            </a:pPr>
            <a:r>
              <a:rPr lang="es-ES" sz="1050" dirty="0" smtClean="0"/>
              <a:t>Se plantea la necesidad de ofrecer  una </a:t>
            </a:r>
            <a:r>
              <a:rPr lang="es-ES" sz="1050" dirty="0"/>
              <a:t>atención integral a la población </a:t>
            </a:r>
            <a:r>
              <a:rPr lang="es-ES" sz="1050" dirty="0" smtClean="0"/>
              <a:t>extranjera, </a:t>
            </a:r>
            <a:r>
              <a:rPr lang="es-ES" sz="1050" u="sng" dirty="0" smtClean="0"/>
              <a:t>donde el </a:t>
            </a:r>
            <a:r>
              <a:rPr lang="es-ES" sz="1000" u="sng" dirty="0" smtClean="0"/>
              <a:t>empleo y la aceptación social se consideran variables clave para la inserción.</a:t>
            </a:r>
          </a:p>
          <a:p>
            <a:pPr marL="171450" indent="-171450">
              <a:buClr>
                <a:srgbClr val="BD4013"/>
              </a:buClr>
              <a:buFont typeface="Century Gothic" panose="020B0502020202020204" pitchFamily="34" charset="0"/>
              <a:buChar char="►"/>
            </a:pPr>
            <a:r>
              <a:rPr lang="es-ES" sz="1000" dirty="0" smtClean="0"/>
              <a:t>Intensificar </a:t>
            </a:r>
            <a:r>
              <a:rPr lang="es-ES" sz="1000" dirty="0"/>
              <a:t>la relación con el tejido asociativo de población extranjera de </a:t>
            </a:r>
            <a:r>
              <a:rPr lang="es-ES" sz="1000" dirty="0" smtClean="0"/>
              <a:t>Eibar.</a:t>
            </a:r>
          </a:p>
          <a:p>
            <a:pPr marL="171450" indent="-171450">
              <a:buClr>
                <a:srgbClr val="BD4013"/>
              </a:buClr>
              <a:buFont typeface="Century Gothic" panose="020B0502020202020204" pitchFamily="34" charset="0"/>
              <a:buChar char="►"/>
            </a:pPr>
            <a:r>
              <a:rPr lang="es-ES" sz="1000" dirty="0" smtClean="0"/>
              <a:t>Reforzar </a:t>
            </a:r>
            <a:r>
              <a:rPr lang="es-ES" sz="1000" dirty="0"/>
              <a:t>las actuaciones dirigidas a favorecer la inserción laboral de la población </a:t>
            </a:r>
            <a:r>
              <a:rPr lang="es-ES" sz="1000" dirty="0" smtClean="0"/>
              <a:t>extranjera.</a:t>
            </a:r>
          </a:p>
          <a:p>
            <a:pPr marL="171450" indent="-171450">
              <a:buClr>
                <a:srgbClr val="BD4013"/>
              </a:buClr>
              <a:buFont typeface="Century Gothic" panose="020B0502020202020204" pitchFamily="34" charset="0"/>
              <a:buChar char="►"/>
            </a:pPr>
            <a:r>
              <a:rPr lang="es-ES" sz="1000" dirty="0" smtClean="0"/>
              <a:t>Reforzar </a:t>
            </a:r>
            <a:r>
              <a:rPr lang="es-ES" sz="1000" dirty="0"/>
              <a:t>la intervención con las familias extranjeras en situación o riesgo de exclusión </a:t>
            </a:r>
            <a:r>
              <a:rPr lang="es-ES" sz="1000" dirty="0" smtClean="0"/>
              <a:t>social.</a:t>
            </a:r>
          </a:p>
          <a:p>
            <a:pPr marL="171450" indent="-171450">
              <a:buClr>
                <a:srgbClr val="BD4013"/>
              </a:buClr>
              <a:buFont typeface="Century Gothic" panose="020B0502020202020204" pitchFamily="34" charset="0"/>
              <a:buChar char="►"/>
            </a:pPr>
            <a:endParaRPr lang="es-ES" sz="1000" dirty="0" smtClean="0"/>
          </a:p>
          <a:p>
            <a:pPr marL="171450" lvl="1" indent="-171450">
              <a:buClr>
                <a:srgbClr val="BD4013"/>
              </a:buClr>
              <a:buFont typeface="Century Gothic" panose="020B0502020202020204" pitchFamily="34" charset="0"/>
              <a:buChar char="►"/>
            </a:pPr>
            <a:r>
              <a:rPr lang="es-ES" sz="1000" dirty="0" smtClean="0"/>
              <a:t>Las </a:t>
            </a:r>
            <a:r>
              <a:rPr lang="es-ES" sz="1000" dirty="0"/>
              <a:t>entidades sociales </a:t>
            </a:r>
            <a:r>
              <a:rPr lang="es-ES" sz="1000" dirty="0" smtClean="0"/>
              <a:t>que trabajan en este campo sugieren:</a:t>
            </a:r>
          </a:p>
          <a:p>
            <a:pPr marL="628650" lvl="2" indent="-171450">
              <a:buClr>
                <a:srgbClr val="BD4013"/>
              </a:buClr>
              <a:buFont typeface="Century Gothic" panose="020B0502020202020204" pitchFamily="34" charset="0"/>
              <a:buChar char="►"/>
            </a:pPr>
            <a:r>
              <a:rPr lang="es-ES" sz="1000" dirty="0" smtClean="0"/>
              <a:t>“</a:t>
            </a:r>
            <a:r>
              <a:rPr lang="es-ES" sz="1000" dirty="0"/>
              <a:t>Crear espacios para que los/as menores autóctonos y extranjeros puedan </a:t>
            </a:r>
            <a:r>
              <a:rPr lang="es-ES" sz="1000" dirty="0" smtClean="0"/>
              <a:t>relacionarse”</a:t>
            </a:r>
            <a:endParaRPr lang="es-ES" sz="1000" dirty="0"/>
          </a:p>
          <a:p>
            <a:pPr marL="628650" lvl="2" indent="-171450">
              <a:buClr>
                <a:srgbClr val="BD4013"/>
              </a:buClr>
              <a:buFont typeface="Century Gothic" panose="020B0502020202020204" pitchFamily="34" charset="0"/>
              <a:buChar char="►"/>
            </a:pPr>
            <a:r>
              <a:rPr lang="es-ES" sz="1000" dirty="0"/>
              <a:t>“Favorecer el intercambio de cultura, vestimenta, comida</a:t>
            </a:r>
            <a:r>
              <a:rPr lang="es-ES" sz="1000" dirty="0" smtClean="0"/>
              <a:t>”</a:t>
            </a:r>
            <a:endParaRPr lang="es-ES" sz="1000" dirty="0"/>
          </a:p>
          <a:p>
            <a:pPr marL="628650" lvl="2" indent="-171450">
              <a:buClr>
                <a:srgbClr val="BD4013"/>
              </a:buClr>
              <a:buFont typeface="Century Gothic" panose="020B0502020202020204" pitchFamily="34" charset="0"/>
              <a:buChar char="►"/>
            </a:pPr>
            <a:r>
              <a:rPr lang="es-ES" sz="1000" dirty="0"/>
              <a:t>“Formación de la población extranjera”</a:t>
            </a:r>
          </a:p>
          <a:p>
            <a:pPr marL="628650" lvl="2" indent="-171450">
              <a:buClr>
                <a:srgbClr val="BD4013"/>
              </a:buClr>
              <a:buFont typeface="Century Gothic" panose="020B0502020202020204" pitchFamily="34" charset="0"/>
              <a:buChar char="►"/>
            </a:pPr>
            <a:r>
              <a:rPr lang="es-ES" sz="1000" dirty="0"/>
              <a:t>“Trabajar la sensibilización”</a:t>
            </a:r>
          </a:p>
          <a:p>
            <a:pPr marL="628650" lvl="2" indent="-171450">
              <a:buClr>
                <a:srgbClr val="BD4013"/>
              </a:buClr>
              <a:buFont typeface="Century Gothic" panose="020B0502020202020204" pitchFamily="34" charset="0"/>
              <a:buChar char="►"/>
            </a:pPr>
            <a:r>
              <a:rPr lang="es-ES" sz="1000" dirty="0"/>
              <a:t>“Fomentar el emprendimiento, en el ámbito laboral</a:t>
            </a:r>
            <a:r>
              <a:rPr lang="es-ES" sz="1000" dirty="0" smtClean="0"/>
              <a:t>”.</a:t>
            </a:r>
            <a:endParaRPr lang="es-ES" sz="1000" dirty="0"/>
          </a:p>
        </p:txBody>
      </p:sp>
      <p:sp>
        <p:nvSpPr>
          <p:cNvPr id="2" name="1 Rectángulo"/>
          <p:cNvSpPr/>
          <p:nvPr/>
        </p:nvSpPr>
        <p:spPr>
          <a:xfrm>
            <a:off x="5662009" y="3079093"/>
            <a:ext cx="4650620" cy="369332"/>
          </a:xfrm>
          <a:prstGeom prst="rect">
            <a:avLst/>
          </a:prstGeom>
        </p:spPr>
        <p:txBody>
          <a:bodyPr wrap="square">
            <a:spAutoFit/>
          </a:bodyPr>
          <a:lstStyle/>
          <a:p>
            <a:pPr lvl="0">
              <a:buClr>
                <a:srgbClr val="BD4013"/>
              </a:buClr>
            </a:pPr>
            <a:r>
              <a:rPr lang="es-ES" b="1" dirty="0"/>
              <a:t>Grado de acuerdo medio con respecto la actividad con las personas extranjeras</a:t>
            </a:r>
          </a:p>
        </p:txBody>
      </p:sp>
      <p:sp>
        <p:nvSpPr>
          <p:cNvPr id="33" name="AutoShape 5"/>
          <p:cNvSpPr>
            <a:spLocks noChangeArrowheads="1"/>
          </p:cNvSpPr>
          <p:nvPr/>
        </p:nvSpPr>
        <p:spPr bwMode="auto">
          <a:xfrm>
            <a:off x="5593821" y="5512054"/>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56" name="AutoShape 5"/>
          <p:cNvSpPr>
            <a:spLocks noChangeArrowheads="1"/>
          </p:cNvSpPr>
          <p:nvPr/>
        </p:nvSpPr>
        <p:spPr bwMode="auto">
          <a:xfrm>
            <a:off x="5599785" y="2993477"/>
            <a:ext cx="4152519" cy="276447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475"/>
          <a:stretch/>
        </p:blipFill>
        <p:spPr bwMode="auto">
          <a:xfrm>
            <a:off x="5704995" y="3432999"/>
            <a:ext cx="3991930" cy="207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987008" y="2444863"/>
            <a:ext cx="8765297" cy="307777"/>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LA CLAVE ESTARÁ EN SEGUIR REFORZANDO LA ACOGIDA, LA INTEGRACIÓN Y LA CONVIVENCIA. </a:t>
            </a:r>
            <a:endParaRPr lang="es-ES" sz="1400" b="1" dirty="0">
              <a:solidFill>
                <a:srgbClr val="BD4013"/>
              </a:solidFill>
            </a:endParaRPr>
          </a:p>
        </p:txBody>
      </p:sp>
      <p:sp>
        <p:nvSpPr>
          <p:cNvPr id="22" name="2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5" name="2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508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52</a:t>
            </a:fld>
            <a:endParaRPr lang="es-ES" altLang="es-ES" dirty="0" smtClean="0"/>
          </a:p>
        </p:txBody>
      </p:sp>
      <p:sp>
        <p:nvSpPr>
          <p:cNvPr id="34" name="3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ETORKIZUNERAKO GOMENDIOAK</a:t>
            </a:r>
            <a:endParaRPr lang="es-ES" sz="1600" b="1" dirty="0">
              <a:solidFill>
                <a:schemeClr val="bg1"/>
              </a:solidFill>
            </a:endParaRPr>
          </a:p>
        </p:txBody>
      </p:sp>
      <p:sp>
        <p:nvSpPr>
          <p:cNvPr id="35" name="34 CuadroTexto"/>
          <p:cNvSpPr txBox="1"/>
          <p:nvPr/>
        </p:nvSpPr>
        <p:spPr>
          <a:xfrm>
            <a:off x="987007" y="3032069"/>
            <a:ext cx="4636901" cy="2862322"/>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Inmigrazioa eta Kultura aniztasuna, indartzen jarraitu behar dela, uste dute erakunde gehienek.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Atzerritarren artapen integrala beharrezkoa dela planteatzen da, non </a:t>
            </a:r>
            <a:r>
              <a:rPr lang="eu-ES" sz="1000" u="sng" dirty="0" smtClean="0"/>
              <a:t>enplegua eta gizarte onarpena </a:t>
            </a:r>
            <a:r>
              <a:rPr lang="eu-ES" sz="1000" dirty="0" err="1" smtClean="0"/>
              <a:t>giza-talde</a:t>
            </a:r>
            <a:r>
              <a:rPr lang="eu-ES" sz="1000" dirty="0" smtClean="0"/>
              <a:t> honen gizarteratzeko giltzarri dira.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Eibarko atzerritar elkarteekin harremana indartu. </a:t>
            </a:r>
          </a:p>
          <a:p>
            <a:pPr marL="171450" indent="-171450">
              <a:buClr>
                <a:srgbClr val="BD4013"/>
              </a:buClr>
              <a:buFont typeface="Century Gothic" panose="020B0502020202020204" pitchFamily="34" charset="0"/>
              <a:buChar char="►"/>
            </a:pPr>
            <a:r>
              <a:rPr lang="eu-ES" sz="1000" dirty="0" smtClean="0"/>
              <a:t>Atzerritarren laneratzea lortzeko  jarduerak sustatu.</a:t>
            </a:r>
          </a:p>
          <a:p>
            <a:pPr marL="171450" indent="-171450">
              <a:buClr>
                <a:srgbClr val="BD4013"/>
              </a:buClr>
              <a:buFont typeface="Century Gothic" panose="020B0502020202020204" pitchFamily="34" charset="0"/>
              <a:buChar char="►"/>
            </a:pPr>
            <a:r>
              <a:rPr lang="eu-ES" sz="1000" dirty="0" smtClean="0"/>
              <a:t>Baztertze arriskuan dauden familia atzerritarrekin esku hartzea indartu. </a:t>
            </a:r>
          </a:p>
          <a:p>
            <a:pPr marL="171450" lvl="1" indent="-171450">
              <a:buClr>
                <a:srgbClr val="BD4013"/>
              </a:buClr>
              <a:buFont typeface="Century Gothic" panose="020B0502020202020204" pitchFamily="34" charset="0"/>
              <a:buChar char="►"/>
            </a:pPr>
            <a:r>
              <a:rPr lang="eu-ES" sz="1000" dirty="0" smtClean="0"/>
              <a:t>Esparru honetan lanean dabiltzan erakundeen gomendioak:</a:t>
            </a:r>
          </a:p>
          <a:p>
            <a:pPr marL="447675" lvl="2" indent="-171450">
              <a:buClr>
                <a:srgbClr val="BD4013"/>
              </a:buClr>
              <a:buFont typeface="Century Gothic" panose="020B0502020202020204" pitchFamily="34" charset="0"/>
              <a:buChar char="►"/>
            </a:pPr>
            <a:r>
              <a:rPr lang="eu-ES" sz="1000" dirty="0" smtClean="0"/>
              <a:t>“Eibarko  adingabeak eta adingabe atzerritarrak harremanetan jartzeko guneak eratu”.</a:t>
            </a:r>
          </a:p>
          <a:p>
            <a:pPr marL="447675" lvl="2" indent="-171450">
              <a:buClr>
                <a:srgbClr val="BD4013"/>
              </a:buClr>
              <a:buFont typeface="Century Gothic" panose="020B0502020202020204" pitchFamily="34" charset="0"/>
              <a:buChar char="►"/>
            </a:pPr>
            <a:r>
              <a:rPr lang="eu-ES" sz="1000" dirty="0" smtClean="0"/>
              <a:t> “Kultura, janari eta arropa desberdinen hartu-emana sustatu “</a:t>
            </a:r>
          </a:p>
          <a:p>
            <a:pPr marL="447675" lvl="2" indent="-171450">
              <a:buClr>
                <a:srgbClr val="BD4013"/>
              </a:buClr>
              <a:buFont typeface="Century Gothic" panose="020B0502020202020204" pitchFamily="34" charset="0"/>
              <a:buChar char="►"/>
            </a:pPr>
            <a:r>
              <a:rPr lang="eu-ES" sz="1000" dirty="0" smtClean="0"/>
              <a:t> “ Biztanleria atzerritarraren prestakuntza”</a:t>
            </a:r>
          </a:p>
          <a:p>
            <a:pPr marL="447675" lvl="2" indent="-171450">
              <a:buClr>
                <a:srgbClr val="BD4013"/>
              </a:buClr>
              <a:buFont typeface="Century Gothic" panose="020B0502020202020204" pitchFamily="34" charset="0"/>
              <a:buChar char="►"/>
            </a:pPr>
            <a:r>
              <a:rPr lang="eu-ES" sz="1000" dirty="0" smtClean="0"/>
              <a:t>“Sentsibilizazioan lan egin”</a:t>
            </a:r>
          </a:p>
          <a:p>
            <a:pPr marL="447675" lvl="2" indent="-171450">
              <a:buClr>
                <a:srgbClr val="BD4013"/>
              </a:buClr>
              <a:buFont typeface="Century Gothic" panose="020B0502020202020204" pitchFamily="34" charset="0"/>
              <a:buChar char="►"/>
            </a:pPr>
            <a:r>
              <a:rPr lang="eu-ES" sz="1000" dirty="0" smtClean="0"/>
              <a:t>“Ekintzailetza bultzatu “</a:t>
            </a:r>
            <a:endParaRPr lang="eu-ES" sz="1000" dirty="0"/>
          </a:p>
        </p:txBody>
      </p:sp>
      <p:sp>
        <p:nvSpPr>
          <p:cNvPr id="2" name="1 Rectángulo"/>
          <p:cNvSpPr/>
          <p:nvPr/>
        </p:nvSpPr>
        <p:spPr>
          <a:xfrm>
            <a:off x="5662009" y="3164818"/>
            <a:ext cx="4650620" cy="230832"/>
          </a:xfrm>
          <a:prstGeom prst="rect">
            <a:avLst/>
          </a:prstGeom>
        </p:spPr>
        <p:txBody>
          <a:bodyPr wrap="square">
            <a:spAutoFit/>
          </a:bodyPr>
          <a:lstStyle/>
          <a:p>
            <a:pPr lvl="0">
              <a:buClr>
                <a:srgbClr val="BD4013"/>
              </a:buClr>
            </a:pPr>
            <a:r>
              <a:rPr lang="es-ES" b="1" dirty="0" err="1" smtClean="0"/>
              <a:t>Atzerritarren</a:t>
            </a:r>
            <a:r>
              <a:rPr lang="es-ES" b="1" dirty="0" smtClean="0"/>
              <a:t> </a:t>
            </a:r>
            <a:r>
              <a:rPr lang="es-ES" b="1" dirty="0" err="1" smtClean="0"/>
              <a:t>jarduerei</a:t>
            </a:r>
            <a:r>
              <a:rPr lang="es-ES" b="1" dirty="0" smtClean="0"/>
              <a:t> </a:t>
            </a:r>
            <a:r>
              <a:rPr lang="es-ES" b="1" dirty="0" err="1" smtClean="0"/>
              <a:t>zuzendatuko</a:t>
            </a:r>
            <a:r>
              <a:rPr lang="es-ES" b="1" dirty="0" smtClean="0"/>
              <a:t> </a:t>
            </a:r>
            <a:r>
              <a:rPr lang="es-ES" b="1" dirty="0" err="1" smtClean="0"/>
              <a:t>adostasun</a:t>
            </a:r>
            <a:r>
              <a:rPr lang="es-ES" b="1" dirty="0" smtClean="0"/>
              <a:t> </a:t>
            </a:r>
            <a:r>
              <a:rPr lang="es-ES" b="1" dirty="0" err="1" smtClean="0"/>
              <a:t>mailaren</a:t>
            </a:r>
            <a:r>
              <a:rPr lang="es-ES" b="1" dirty="0" smtClean="0"/>
              <a:t> </a:t>
            </a:r>
            <a:r>
              <a:rPr lang="es-ES" b="1" dirty="0" err="1" smtClean="0"/>
              <a:t>bataz</a:t>
            </a:r>
            <a:r>
              <a:rPr lang="es-ES" b="1" dirty="0" smtClean="0"/>
              <a:t> </a:t>
            </a:r>
            <a:r>
              <a:rPr lang="es-ES" b="1" dirty="0" err="1" smtClean="0"/>
              <a:t>bestekoa</a:t>
            </a:r>
            <a:endParaRPr lang="es-ES" b="1" dirty="0"/>
          </a:p>
        </p:txBody>
      </p:sp>
      <p:sp>
        <p:nvSpPr>
          <p:cNvPr id="33" name="AutoShape 5"/>
          <p:cNvSpPr>
            <a:spLocks noChangeArrowheads="1"/>
          </p:cNvSpPr>
          <p:nvPr/>
        </p:nvSpPr>
        <p:spPr bwMode="auto">
          <a:xfrm>
            <a:off x="5623909" y="5655987"/>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2017</a:t>
            </a:r>
            <a:r>
              <a:rPr lang="es-ES" sz="800" dirty="0"/>
              <a:t>, IKEI.</a:t>
            </a:r>
            <a:endParaRPr lang="es-ES" sz="300" kern="700" dirty="0">
              <a:latin typeface="Arial" panose="020B0604020202020204" pitchFamily="34" charset="0"/>
            </a:endParaRPr>
          </a:p>
        </p:txBody>
      </p:sp>
      <p:sp>
        <p:nvSpPr>
          <p:cNvPr id="56" name="AutoShape 5"/>
          <p:cNvSpPr>
            <a:spLocks noChangeArrowheads="1"/>
          </p:cNvSpPr>
          <p:nvPr/>
        </p:nvSpPr>
        <p:spPr bwMode="auto">
          <a:xfrm>
            <a:off x="5662009" y="3091124"/>
            <a:ext cx="4090295" cy="276447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3" name="22 CuadroTexto"/>
          <p:cNvSpPr txBox="1"/>
          <p:nvPr/>
        </p:nvSpPr>
        <p:spPr>
          <a:xfrm>
            <a:off x="987008" y="2444863"/>
            <a:ext cx="8765297"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HARRERA, GIZARTERATZEA ETA BIZIKIDETASUNA, INDARTZEN JARRAITZEA  IZANGO DA ETORKIZUNERAKO GILTZARRIA. </a:t>
            </a:r>
            <a:endParaRPr lang="es-ES" sz="1400" b="1" dirty="0">
              <a:solidFill>
                <a:srgbClr val="BD4013"/>
              </a:solidFill>
            </a:endParaRPr>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24" name="23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Haurtzaro</a:t>
            </a:r>
            <a:r>
              <a:rPr lang="es-ES_tradnl" sz="800" b="1" dirty="0" smtClean="0">
                <a:solidFill>
                  <a:schemeClr val="bg1">
                    <a:lumMod val="75000"/>
                  </a:schemeClr>
                </a:solidFill>
              </a:rPr>
              <a:t>, </a:t>
            </a:r>
            <a:r>
              <a:rPr lang="es-ES_tradnl" sz="800" b="1" dirty="0" err="1" smtClean="0">
                <a:solidFill>
                  <a:schemeClr val="bg1">
                    <a:lumMod val="75000"/>
                  </a:schemeClr>
                </a:solidFill>
              </a:rPr>
              <a:t>nerabezaro</a:t>
            </a:r>
            <a:r>
              <a:rPr lang="es-ES_tradnl" sz="800" b="1" dirty="0" smtClean="0">
                <a:solidFill>
                  <a:schemeClr val="bg1">
                    <a:lumMod val="75000"/>
                  </a:schemeClr>
                </a:solidFill>
              </a:rPr>
              <a:t> eta familia</a:t>
            </a:r>
            <a:endParaRPr lang="es-ES_tradnl" sz="800" b="1" dirty="0">
              <a:solidFill>
                <a:schemeClr val="bg1">
                  <a:lumMod val="75000"/>
                </a:schemeClr>
              </a:solidFill>
            </a:endParaRPr>
          </a:p>
        </p:txBody>
      </p:sp>
      <p:sp>
        <p:nvSpPr>
          <p:cNvPr id="30" name="29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1" name="3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2" name="31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6" name="35 CuadroTexto"/>
          <p:cNvSpPr txBox="1"/>
          <p:nvPr/>
        </p:nvSpPr>
        <p:spPr>
          <a:xfrm>
            <a:off x="1998927" y="1404093"/>
            <a:ext cx="1162466"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8" name="3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4" name="4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692" y="3477095"/>
            <a:ext cx="3784703" cy="208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240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53</a:t>
            </a:fld>
            <a:endParaRPr lang="es-ES" altLang="es-ES" dirty="0" smtClean="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505888" y="2537568"/>
            <a:ext cx="1100496"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a:p>
            <a:r>
              <a:rPr lang="es-ES_tradnl" dirty="0"/>
              <a:t>/ </a:t>
            </a:r>
          </a:p>
          <a:p>
            <a:r>
              <a:rPr lang="es-ES_tradnl" dirty="0" err="1"/>
              <a:t>Gizarte</a:t>
            </a:r>
            <a:r>
              <a:rPr lang="es-ES_tradnl" dirty="0"/>
              <a:t> </a:t>
            </a:r>
            <a:r>
              <a:rPr lang="es-ES_tradnl" dirty="0" err="1"/>
              <a:t>bazterketa</a:t>
            </a:r>
            <a:r>
              <a:rPr lang="es-ES_tradnl" dirty="0"/>
              <a:t> eta </a:t>
            </a:r>
            <a:r>
              <a:rPr lang="es-ES_tradnl" dirty="0" err="1"/>
              <a:t>barneratzea</a:t>
            </a:r>
            <a:r>
              <a:rPr lang="es-ES_tradnl" dirty="0"/>
              <a:t> </a:t>
            </a:r>
          </a:p>
        </p:txBody>
      </p:sp>
      <p:sp>
        <p:nvSpPr>
          <p:cNvPr id="39" name="38 CuadroTexto"/>
          <p:cNvSpPr txBox="1"/>
          <p:nvPr/>
        </p:nvSpPr>
        <p:spPr>
          <a:xfrm>
            <a:off x="2738308" y="2546778"/>
            <a:ext cx="1254642" cy="1223412"/>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Infancia, familia y juventud </a:t>
            </a:r>
          </a:p>
          <a:p>
            <a:r>
              <a:rPr lang="es-ES_tradnl" dirty="0"/>
              <a:t>/ </a:t>
            </a:r>
          </a:p>
          <a:p>
            <a:r>
              <a:rPr lang="es-ES_tradnl" dirty="0" err="1"/>
              <a:t>Haurtzaro</a:t>
            </a:r>
            <a:r>
              <a:rPr lang="es-ES_tradnl" dirty="0"/>
              <a:t>, </a:t>
            </a:r>
            <a:r>
              <a:rPr lang="es-ES_tradnl" dirty="0" err="1"/>
              <a:t>nerabezaro</a:t>
            </a:r>
            <a:r>
              <a:rPr lang="es-ES_tradnl" dirty="0"/>
              <a:t> eta familia</a:t>
            </a:r>
          </a:p>
          <a:p>
            <a:endParaRPr lang="es-ES_tradnl" dirty="0"/>
          </a:p>
        </p:txBody>
      </p:sp>
      <p:sp>
        <p:nvSpPr>
          <p:cNvPr id="40" name="39 CuadroTexto"/>
          <p:cNvSpPr txBox="1"/>
          <p:nvPr/>
        </p:nvSpPr>
        <p:spPr>
          <a:xfrm>
            <a:off x="4039022" y="2546778"/>
            <a:ext cx="1333077"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a:solidFill>
                  <a:schemeClr val="bg1">
                    <a:lumMod val="75000"/>
                  </a:schemeClr>
                </a:solidFill>
              </a:rPr>
              <a:t>Adicciones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r>
              <a:rPr lang="es-ES_tradnl" sz="1050" b="1" dirty="0" err="1" smtClean="0">
                <a:solidFill>
                  <a:schemeClr val="bg1">
                    <a:lumMod val="75000"/>
                  </a:schemeClr>
                </a:solidFill>
              </a:rPr>
              <a:t>Mendekotasunak</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a:p>
            <a:pPr algn="ctr"/>
            <a:endParaRPr lang="es-ES_tradnl" sz="1050" b="1" dirty="0">
              <a:solidFill>
                <a:schemeClr val="bg1">
                  <a:lumMod val="75000"/>
                </a:schemeClr>
              </a:solidFill>
            </a:endParaRPr>
          </a:p>
          <a:p>
            <a:pPr algn="ctr"/>
            <a:endParaRPr lang="es-ES_tradnl" sz="1050" b="1" dirty="0">
              <a:solidFill>
                <a:schemeClr val="bg1">
                  <a:lumMod val="75000"/>
                </a:schemeClr>
              </a:solidFill>
            </a:endParaRPr>
          </a:p>
          <a:p>
            <a:pPr algn="ctr"/>
            <a:r>
              <a:rPr lang="es-ES_tradnl" sz="1050" b="1" dirty="0">
                <a:solidFill>
                  <a:schemeClr val="bg1">
                    <a:lumMod val="75000"/>
                  </a:schemeClr>
                </a:solidFill>
              </a:rPr>
              <a:t> </a:t>
            </a:r>
          </a:p>
        </p:txBody>
      </p:sp>
      <p:sp>
        <p:nvSpPr>
          <p:cNvPr id="41" name="40 CuadroTexto"/>
          <p:cNvSpPr txBox="1"/>
          <p:nvPr/>
        </p:nvSpPr>
        <p:spPr>
          <a:xfrm>
            <a:off x="5418811" y="2537568"/>
            <a:ext cx="1481477"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a:t>
            </a:r>
            <a:r>
              <a:rPr lang="es-ES_tradnl" sz="1050" b="1" dirty="0">
                <a:solidFill>
                  <a:schemeClr val="bg1">
                    <a:lumMod val="75000"/>
                  </a:schemeClr>
                </a:solidFill>
              </a:rPr>
              <a:t>mental / </a:t>
            </a:r>
            <a:endParaRPr lang="es-ES_tradnl" sz="1050" b="1" dirty="0" smtClean="0">
              <a:solidFill>
                <a:schemeClr val="bg1">
                  <a:lumMod val="75000"/>
                </a:schemeClr>
              </a:solidFill>
            </a:endParaRPr>
          </a:p>
          <a:p>
            <a:pPr algn="ctr"/>
            <a:r>
              <a:rPr lang="es-ES_tradnl" sz="1050" b="1" dirty="0" err="1" smtClean="0">
                <a:solidFill>
                  <a:schemeClr val="bg1">
                    <a:lumMod val="75000"/>
                  </a:schemeClr>
                </a:solidFill>
              </a:rPr>
              <a:t>Desgaitasuna</a:t>
            </a:r>
            <a:r>
              <a:rPr lang="es-ES_tradnl" sz="1050" b="1" dirty="0" smtClean="0">
                <a:solidFill>
                  <a:schemeClr val="bg1">
                    <a:lumMod val="75000"/>
                  </a:schemeClr>
                </a:solidFill>
              </a:rPr>
              <a:t> </a:t>
            </a:r>
            <a:r>
              <a:rPr lang="es-ES_tradnl" sz="1050" b="1" dirty="0">
                <a:solidFill>
                  <a:schemeClr val="bg1">
                    <a:lumMod val="75000"/>
                  </a:schemeClr>
                </a:solidFill>
              </a:rPr>
              <a:t>eta </a:t>
            </a:r>
            <a:r>
              <a:rPr lang="es-ES_tradnl" sz="1050" b="1" dirty="0" err="1">
                <a:solidFill>
                  <a:schemeClr val="bg1">
                    <a:lumMod val="75000"/>
                  </a:schemeClr>
                </a:solidFill>
              </a:rPr>
              <a:t>Gaixotasun</a:t>
            </a:r>
            <a:r>
              <a:rPr lang="es-ES_tradnl" sz="1050" b="1" dirty="0">
                <a:solidFill>
                  <a:schemeClr val="bg1">
                    <a:lumMod val="75000"/>
                  </a:schemeClr>
                </a:solidFill>
              </a:rPr>
              <a:t> </a:t>
            </a:r>
            <a:r>
              <a:rPr lang="es-ES_tradnl" sz="1050" b="1" dirty="0" err="1" smtClean="0">
                <a:solidFill>
                  <a:schemeClr val="bg1">
                    <a:lumMod val="75000"/>
                  </a:schemeClr>
                </a:solidFill>
              </a:rPr>
              <a:t>Mentala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2" name="41 CuadroTexto"/>
          <p:cNvSpPr txBox="1"/>
          <p:nvPr/>
        </p:nvSpPr>
        <p:spPr>
          <a:xfrm>
            <a:off x="6949544" y="2536145"/>
            <a:ext cx="1484044"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 </a:t>
            </a:r>
          </a:p>
          <a:p>
            <a:pPr algn="ctr"/>
            <a:r>
              <a:rPr lang="es-ES_tradnl" sz="1050" b="1" dirty="0" smtClean="0">
                <a:solidFill>
                  <a:schemeClr val="bg1">
                    <a:lumMod val="75000"/>
                  </a:schemeClr>
                </a:solidFill>
              </a:rPr>
              <a:t>/ </a:t>
            </a:r>
          </a:p>
          <a:p>
            <a:pPr algn="ctr"/>
            <a:r>
              <a:rPr lang="es-ES_tradnl" sz="1050" b="1" dirty="0" err="1">
                <a:solidFill>
                  <a:schemeClr val="bg1">
                    <a:lumMod val="75000"/>
                  </a:schemeClr>
                </a:solidFill>
              </a:rPr>
              <a:t>Adineko</a:t>
            </a:r>
            <a:r>
              <a:rPr lang="es-ES_tradnl" sz="1050" b="1" dirty="0">
                <a:solidFill>
                  <a:schemeClr val="bg1">
                    <a:lumMod val="75000"/>
                  </a:schemeClr>
                </a:solidFill>
              </a:rPr>
              <a:t> </a:t>
            </a:r>
            <a:r>
              <a:rPr lang="es-ES_tradnl" sz="1050" b="1" dirty="0" err="1">
                <a:solidFill>
                  <a:schemeClr val="bg1">
                    <a:lumMod val="75000"/>
                  </a:schemeClr>
                </a:solidFill>
              </a:rPr>
              <a:t>pertsonak</a:t>
            </a:r>
            <a:r>
              <a:rPr lang="es-ES_tradnl" sz="1050" b="1" dirty="0">
                <a:solidFill>
                  <a:schemeClr val="bg1">
                    <a:lumMod val="75000"/>
                  </a:schemeClr>
                </a:solidFill>
              </a:rPr>
              <a:t> eta </a:t>
            </a:r>
            <a:r>
              <a:rPr lang="es-ES_tradnl" sz="1050" b="1" dirty="0" err="1" smtClean="0">
                <a:solidFill>
                  <a:schemeClr val="bg1">
                    <a:lumMod val="75000"/>
                  </a:schemeClr>
                </a:solidFill>
              </a:rPr>
              <a:t>mendekotasuna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7" name="46 CuadroTexto"/>
          <p:cNvSpPr txBox="1"/>
          <p:nvPr/>
        </p:nvSpPr>
        <p:spPr>
          <a:xfrm>
            <a:off x="1656027" y="2537568"/>
            <a:ext cx="1030023"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 </a:t>
            </a:r>
          </a:p>
          <a:p>
            <a:r>
              <a:rPr lang="es-ES_tradnl" dirty="0"/>
              <a:t>/ </a:t>
            </a:r>
          </a:p>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6" name="25 CuadroTexto"/>
          <p:cNvSpPr txBox="1"/>
          <p:nvPr/>
        </p:nvSpPr>
        <p:spPr>
          <a:xfrm>
            <a:off x="8478336" y="2537568"/>
            <a:ext cx="1497513"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a:solidFill>
                  <a:schemeClr val="bg1">
                    <a:lumMod val="75000"/>
                  </a:schemeClr>
                </a:solidFill>
              </a:rPr>
              <a:t>Igualdad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Emakume-gizonen</a:t>
            </a:r>
            <a:r>
              <a:rPr lang="es-ES_tradnl" sz="1050" b="1" dirty="0" smtClean="0">
                <a:solidFill>
                  <a:schemeClr val="bg1">
                    <a:lumMod val="75000"/>
                  </a:schemeClr>
                </a:solidFill>
              </a:rPr>
              <a:t> </a:t>
            </a:r>
            <a:r>
              <a:rPr lang="es-ES_tradnl" sz="1050" b="1" dirty="0" err="1" smtClean="0">
                <a:solidFill>
                  <a:schemeClr val="bg1">
                    <a:lumMod val="75000"/>
                  </a:schemeClr>
                </a:solidFill>
              </a:rPr>
              <a:t>berdinatasuna</a:t>
            </a: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204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54</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 SITUACIÓN ACTUAL</a:t>
            </a:r>
            <a:endParaRPr lang="es-ES" sz="1600" b="1" dirty="0">
              <a:solidFill>
                <a:schemeClr val="bg1"/>
              </a:solidFill>
            </a:endParaRP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7" y="2437559"/>
            <a:ext cx="8723838" cy="307777"/>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AUMENTA LA POBLACIÓN INFANTIL Y LA DIVERSIDAD DE TIPOLOGÍAS FAMILIARES DE EIBAR.</a:t>
            </a:r>
            <a:endParaRPr lang="es-ES" sz="1400" b="1" dirty="0">
              <a:solidFill>
                <a:srgbClr val="BD4013"/>
              </a:solidFill>
            </a:endParaRPr>
          </a:p>
        </p:txBody>
      </p:sp>
      <p:sp>
        <p:nvSpPr>
          <p:cNvPr id="22" name="AutoShape 5"/>
          <p:cNvSpPr>
            <a:spLocks noChangeArrowheads="1"/>
          </p:cNvSpPr>
          <p:nvPr/>
        </p:nvSpPr>
        <p:spPr bwMode="auto">
          <a:xfrm>
            <a:off x="1001188" y="2857500"/>
            <a:ext cx="5163372" cy="205549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1000" dirty="0"/>
              <a:t>Eibar tiene 3.782 menores de 14 años y 3.372 personas de 15 a 29 años. </a:t>
            </a:r>
            <a:r>
              <a:rPr lang="es-ES" sz="1000" b="1" dirty="0" smtClean="0"/>
              <a:t>Crece la población infantil y decrece la juvenil manteniéndose ligeramente por debajo de Gipuzkoa</a:t>
            </a:r>
            <a:r>
              <a:rPr lang="es-ES" sz="1000" dirty="0" smtClean="0"/>
              <a:t>.</a:t>
            </a:r>
          </a:p>
          <a:p>
            <a:pPr marL="17145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dirty="0" smtClean="0"/>
              <a:t>Desciende el </a:t>
            </a:r>
            <a:r>
              <a:rPr lang="es-ES" sz="1000" b="1" dirty="0" smtClean="0"/>
              <a:t>tamaño medio familiar </a:t>
            </a:r>
            <a:r>
              <a:rPr lang="es-ES" sz="1000" dirty="0" smtClean="0"/>
              <a:t>(2,3 </a:t>
            </a:r>
            <a:r>
              <a:rPr lang="es-ES" sz="1000" dirty="0"/>
              <a:t>miembros) destaca el incremento en el </a:t>
            </a:r>
            <a:r>
              <a:rPr lang="es-ES" sz="1000" b="1" dirty="0"/>
              <a:t>número de viviendas de 1 </a:t>
            </a:r>
            <a:r>
              <a:rPr lang="es-ES" sz="1000" b="1" dirty="0" smtClean="0"/>
              <a:t>persona </a:t>
            </a:r>
            <a:r>
              <a:rPr lang="es-ES" sz="1000" dirty="0" smtClean="0"/>
              <a:t>(3.481 familias).</a:t>
            </a:r>
          </a:p>
          <a:p>
            <a:pPr marL="171450" lvl="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dirty="0" smtClean="0"/>
              <a:t> Las </a:t>
            </a:r>
            <a:r>
              <a:rPr lang="es-ES" sz="1000" b="1" dirty="0" smtClean="0"/>
              <a:t>familias monoparentales  representan el 16% de los hogares. </a:t>
            </a:r>
            <a:r>
              <a:rPr lang="es-ES" sz="1000" dirty="0" smtClean="0"/>
              <a:t>Eibar </a:t>
            </a:r>
            <a:r>
              <a:rPr lang="es-ES" sz="1000" dirty="0"/>
              <a:t>contaba en 2011 con </a:t>
            </a:r>
            <a:r>
              <a:rPr lang="es-ES" sz="1000" b="1" dirty="0"/>
              <a:t>470 hogares formados por un padre o madre con algún hijo/a menor de 25 años </a:t>
            </a:r>
            <a:r>
              <a:rPr lang="es-ES" sz="1000" dirty="0"/>
              <a:t>(4,1% del total) y que este índice es superior al registrado en Gipuzkoa (2,2</a:t>
            </a:r>
            <a:r>
              <a:rPr lang="es-ES" sz="1000" dirty="0" smtClean="0"/>
              <a:t>%). Además</a:t>
            </a:r>
            <a:r>
              <a:rPr lang="es-ES" sz="1000" dirty="0"/>
              <a:t>, el 16% de los hogares con dicha estructura tenían a todos los miembros desempleados</a:t>
            </a:r>
            <a:r>
              <a:rPr lang="es-ES" sz="1000" dirty="0" smtClean="0"/>
              <a:t>.</a:t>
            </a:r>
            <a:endParaRPr lang="es-ES" sz="1000" dirty="0"/>
          </a:p>
        </p:txBody>
      </p:sp>
      <p:sp>
        <p:nvSpPr>
          <p:cNvPr id="54" name="53 Rectángulo"/>
          <p:cNvSpPr/>
          <p:nvPr/>
        </p:nvSpPr>
        <p:spPr>
          <a:xfrm>
            <a:off x="1001186" y="5017712"/>
            <a:ext cx="5163373" cy="230832"/>
          </a:xfrm>
          <a:prstGeom prst="rect">
            <a:avLst/>
          </a:prstGeom>
        </p:spPr>
        <p:txBody>
          <a:bodyPr wrap="square">
            <a:spAutoFit/>
          </a:bodyPr>
          <a:lstStyle/>
          <a:p>
            <a:pPr lvl="0">
              <a:buClr>
                <a:srgbClr val="BD4013"/>
              </a:buClr>
            </a:pPr>
            <a:r>
              <a:rPr lang="es-ES" b="1" dirty="0"/>
              <a:t>Distribución de la población infantil y juvenil de </a:t>
            </a:r>
            <a:r>
              <a:rPr lang="es-ES" b="1" dirty="0" err="1"/>
              <a:t>Eibar</a:t>
            </a:r>
            <a:r>
              <a:rPr lang="es-ES" b="1" dirty="0"/>
              <a:t> y </a:t>
            </a:r>
            <a:r>
              <a:rPr lang="es-ES" b="1" dirty="0" err="1"/>
              <a:t>Gipuzkoa</a:t>
            </a:r>
            <a:r>
              <a:rPr lang="es-ES" b="1" dirty="0"/>
              <a:t> por sexo (%), 2016</a:t>
            </a: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845" y="5001764"/>
            <a:ext cx="1262848" cy="119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1590" y="5012497"/>
            <a:ext cx="1271459" cy="119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AutoShape 5"/>
          <p:cNvSpPr>
            <a:spLocks noChangeArrowheads="1"/>
          </p:cNvSpPr>
          <p:nvPr/>
        </p:nvSpPr>
        <p:spPr bwMode="auto">
          <a:xfrm>
            <a:off x="1051857" y="5979303"/>
            <a:ext cx="3308296"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INE</a:t>
            </a:r>
            <a:endParaRPr lang="es-ES" sz="300" kern="700" dirty="0">
              <a:latin typeface="Arial" panose="020B0604020202020204" pitchFamily="34" charset="0"/>
            </a:endParaRPr>
          </a:p>
        </p:txBody>
      </p:sp>
      <p:sp>
        <p:nvSpPr>
          <p:cNvPr id="56" name="AutoShape 5"/>
          <p:cNvSpPr>
            <a:spLocks noChangeArrowheads="1"/>
          </p:cNvSpPr>
          <p:nvPr/>
        </p:nvSpPr>
        <p:spPr bwMode="auto">
          <a:xfrm>
            <a:off x="992345" y="5001764"/>
            <a:ext cx="8700853" cy="123245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7" name="56 Rectángulo"/>
          <p:cNvSpPr/>
          <p:nvPr/>
        </p:nvSpPr>
        <p:spPr>
          <a:xfrm>
            <a:off x="1699733" y="5515482"/>
            <a:ext cx="1281772" cy="369332"/>
          </a:xfrm>
          <a:prstGeom prst="rect">
            <a:avLst/>
          </a:prstGeom>
        </p:spPr>
        <p:txBody>
          <a:bodyPr wrap="square">
            <a:spAutoFit/>
          </a:bodyPr>
          <a:lstStyle/>
          <a:p>
            <a:pPr lvl="0">
              <a:buClr>
                <a:srgbClr val="BD4013"/>
              </a:buClr>
            </a:pPr>
            <a:r>
              <a:rPr lang="es-ES" dirty="0" smtClean="0"/>
              <a:t>Población infantil </a:t>
            </a:r>
          </a:p>
          <a:p>
            <a:pPr lvl="0">
              <a:buClr>
                <a:srgbClr val="BD4013"/>
              </a:buClr>
            </a:pPr>
            <a:r>
              <a:rPr lang="es-ES" dirty="0" smtClean="0"/>
              <a:t>(0-14 años)</a:t>
            </a:r>
            <a:endParaRPr lang="es-ES" dirty="0"/>
          </a:p>
        </p:txBody>
      </p:sp>
      <p:sp>
        <p:nvSpPr>
          <p:cNvPr id="58" name="57 Rectángulo"/>
          <p:cNvSpPr/>
          <p:nvPr/>
        </p:nvSpPr>
        <p:spPr>
          <a:xfrm>
            <a:off x="5539631" y="5427251"/>
            <a:ext cx="1374609" cy="369332"/>
          </a:xfrm>
          <a:prstGeom prst="rect">
            <a:avLst/>
          </a:prstGeom>
        </p:spPr>
        <p:txBody>
          <a:bodyPr wrap="square">
            <a:spAutoFit/>
          </a:bodyPr>
          <a:lstStyle/>
          <a:p>
            <a:pPr lvl="0">
              <a:buClr>
                <a:srgbClr val="BD4013"/>
              </a:buClr>
            </a:pPr>
            <a:r>
              <a:rPr lang="es-ES" dirty="0"/>
              <a:t>Población juvenil </a:t>
            </a:r>
            <a:endParaRPr lang="es-ES" dirty="0" smtClean="0"/>
          </a:p>
          <a:p>
            <a:pPr lvl="0">
              <a:buClr>
                <a:srgbClr val="BD4013"/>
              </a:buClr>
            </a:pPr>
            <a:r>
              <a:rPr lang="es-ES" dirty="0" smtClean="0"/>
              <a:t>(</a:t>
            </a:r>
            <a:r>
              <a:rPr lang="es-ES" dirty="0"/>
              <a:t>15-29 años)</a:t>
            </a:r>
          </a:p>
        </p:txBody>
      </p:sp>
      <p:sp>
        <p:nvSpPr>
          <p:cNvPr id="59" name="AutoShape 5"/>
          <p:cNvSpPr>
            <a:spLocks noChangeArrowheads="1"/>
          </p:cNvSpPr>
          <p:nvPr/>
        </p:nvSpPr>
        <p:spPr bwMode="auto">
          <a:xfrm>
            <a:off x="6340523" y="3011095"/>
            <a:ext cx="3356401" cy="454714"/>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Importancia de los índice de infancia y de juventud de Eibar en </a:t>
            </a:r>
            <a:r>
              <a:rPr lang="es-ES" sz="1000" b="1" dirty="0" err="1"/>
              <a:t>Gipuzkoa</a:t>
            </a:r>
            <a:r>
              <a:rPr lang="es-ES" sz="1000" b="1" dirty="0"/>
              <a:t> (%), </a:t>
            </a:r>
            <a:r>
              <a:rPr lang="es-ES" sz="1000" b="1" dirty="0" smtClean="0"/>
              <a:t>2016</a:t>
            </a:r>
          </a:p>
        </p:txBody>
      </p:sp>
      <p:pic>
        <p:nvPicPr>
          <p:cNvPr id="6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3395" y="3465809"/>
            <a:ext cx="3316391" cy="120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AutoShape 5"/>
          <p:cNvSpPr>
            <a:spLocks noChangeArrowheads="1"/>
          </p:cNvSpPr>
          <p:nvPr/>
        </p:nvSpPr>
        <p:spPr bwMode="auto">
          <a:xfrm>
            <a:off x="6233395" y="3012310"/>
            <a:ext cx="3472580" cy="190068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62" name="AutoShape 5"/>
          <p:cNvSpPr>
            <a:spLocks noChangeArrowheads="1"/>
          </p:cNvSpPr>
          <p:nvPr/>
        </p:nvSpPr>
        <p:spPr bwMode="auto">
          <a:xfrm>
            <a:off x="6340523" y="4625130"/>
            <a:ext cx="89645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INE</a:t>
            </a:r>
            <a:endParaRPr lang="es-ES" sz="300" kern="700" dirty="0">
              <a:latin typeface="Arial" panose="020B0604020202020204" pitchFamily="34" charset="0"/>
            </a:endParaRPr>
          </a:p>
        </p:txBody>
      </p:sp>
      <p:sp>
        <p:nvSpPr>
          <p:cNvPr id="30" name="2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2" name="31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261" y="5115031"/>
            <a:ext cx="215265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815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55</a:t>
            </a:fld>
            <a:endParaRPr lang="es-ES" altLang="es-ES" dirty="0" smtClean="0"/>
          </a:p>
        </p:txBody>
      </p:sp>
      <p:sp>
        <p:nvSpPr>
          <p:cNvPr id="19" name="18 Rectángulo"/>
          <p:cNvSpPr/>
          <p:nvPr/>
        </p:nvSpPr>
        <p:spPr>
          <a:xfrm>
            <a:off x="887940" y="1934760"/>
            <a:ext cx="8941859"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GAUR EGUNGO EGOERAREN BALORAZIOA</a:t>
            </a:r>
            <a:endParaRPr lang="es-ES" sz="1600" b="1" dirty="0">
              <a:solidFill>
                <a:schemeClr val="bg1"/>
              </a:solidFill>
            </a:endParaRPr>
          </a:p>
        </p:txBody>
      </p:sp>
      <p:sp>
        <p:nvSpPr>
          <p:cNvPr id="33" name="32 CuadroTexto"/>
          <p:cNvSpPr txBox="1"/>
          <p:nvPr/>
        </p:nvSpPr>
        <p:spPr>
          <a:xfrm>
            <a:off x="991662" y="2430170"/>
            <a:ext cx="8723838" cy="307777"/>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HAUR-BIZTANLERIAK  ETA FAMILIA TIPOLOGIA ANIZTASUNAK,  GORA EGIN DU EIBARREN.</a:t>
            </a:r>
            <a:endParaRPr lang="es-ES" sz="1400" b="1" dirty="0">
              <a:solidFill>
                <a:srgbClr val="BD4013"/>
              </a:solidFill>
            </a:endParaRPr>
          </a:p>
        </p:txBody>
      </p:sp>
      <p:sp>
        <p:nvSpPr>
          <p:cNvPr id="22" name="AutoShape 5"/>
          <p:cNvSpPr>
            <a:spLocks noChangeArrowheads="1"/>
          </p:cNvSpPr>
          <p:nvPr/>
        </p:nvSpPr>
        <p:spPr bwMode="auto">
          <a:xfrm>
            <a:off x="1001188" y="2857500"/>
            <a:ext cx="5163372" cy="205549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1000" dirty="0" smtClean="0"/>
              <a:t>Eibarrek, 3.782 14 urte berako pertsona eta  3.372 15-29 urte bitarteko pertsona. </a:t>
            </a:r>
            <a:r>
              <a:rPr lang="eu-ES" sz="1000" b="1" dirty="0" smtClean="0"/>
              <a:t>Haur biztanleriak gora egiten du, eta gazte biztanleriak berriz behera, Gipuzkoa mailakoaren azpitik</a:t>
            </a:r>
            <a:r>
              <a:rPr lang="eu-ES" sz="1000" dirty="0" smtClean="0"/>
              <a:t>. </a:t>
            </a:r>
          </a:p>
          <a:p>
            <a:pPr marL="17145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dirty="0" smtClean="0"/>
              <a:t>Bataz besteko </a:t>
            </a:r>
            <a:r>
              <a:rPr lang="eu-ES" sz="1000" b="1" dirty="0" smtClean="0"/>
              <a:t>familia tamainak behera egiten du </a:t>
            </a:r>
            <a:r>
              <a:rPr lang="eu-ES" sz="1000" dirty="0" smtClean="0"/>
              <a:t>( 2,3 ) eta </a:t>
            </a:r>
            <a:r>
              <a:rPr lang="eu-ES" sz="1000" b="1" dirty="0" smtClean="0"/>
              <a:t>pertsona bakarra bizi den etxebizitza </a:t>
            </a:r>
            <a:r>
              <a:rPr lang="eu-ES" sz="1000" dirty="0" smtClean="0"/>
              <a:t>kopurua hazi egin da (3.481 etxe). </a:t>
            </a:r>
          </a:p>
          <a:p>
            <a:pPr marL="171450" lvl="0" indent="-171450">
              <a:buClr>
                <a:srgbClr val="BD4013"/>
              </a:buClr>
              <a:buFont typeface="Century Gothic" panose="020B0502020202020204" pitchFamily="34" charset="0"/>
              <a:buChar char="►"/>
            </a:pPr>
            <a:endParaRPr lang="eu-ES" sz="1000" b="1" dirty="0" smtClean="0"/>
          </a:p>
          <a:p>
            <a:pPr marL="171450" lvl="0" indent="-171450">
              <a:buClr>
                <a:srgbClr val="BD4013"/>
              </a:buClr>
              <a:buFont typeface="Century Gothic" panose="020B0502020202020204" pitchFamily="34" charset="0"/>
              <a:buChar char="►"/>
            </a:pPr>
            <a:r>
              <a:rPr lang="eu-ES" sz="1000" b="1" dirty="0" smtClean="0"/>
              <a:t>Guraso bakarreko familiak %16-ra iristen dira. </a:t>
            </a:r>
            <a:r>
              <a:rPr lang="eu-ES" sz="1000" dirty="0" smtClean="0"/>
              <a:t>2011. urtean, Eibarren 470 etxe zeuden, guraso bakarreko familiez osatua (guztiaren %4,1a). Tasa hau, Gipuzkoa mailakoa baino altuagoa da (%2,2). Gainera, hauetatik %16etan etxeko kide guztiak langabezia egoeran zeuden.</a:t>
            </a:r>
            <a:endParaRPr lang="eu-ES" sz="1000" dirty="0"/>
          </a:p>
        </p:txBody>
      </p:sp>
      <p:sp>
        <p:nvSpPr>
          <p:cNvPr id="54" name="53 Rectángulo"/>
          <p:cNvSpPr/>
          <p:nvPr/>
        </p:nvSpPr>
        <p:spPr>
          <a:xfrm>
            <a:off x="1001186" y="5017712"/>
            <a:ext cx="5163373" cy="230832"/>
          </a:xfrm>
          <a:prstGeom prst="rect">
            <a:avLst/>
          </a:prstGeom>
        </p:spPr>
        <p:txBody>
          <a:bodyPr wrap="square">
            <a:spAutoFit/>
          </a:bodyPr>
          <a:lstStyle/>
          <a:p>
            <a:pPr lvl="0">
              <a:buClr>
                <a:srgbClr val="BD4013"/>
              </a:buClr>
            </a:pPr>
            <a:r>
              <a:rPr lang="es-ES" b="1" dirty="0" err="1" smtClean="0"/>
              <a:t>Haur</a:t>
            </a:r>
            <a:r>
              <a:rPr lang="es-ES" b="1" dirty="0" smtClean="0"/>
              <a:t> eta </a:t>
            </a:r>
            <a:r>
              <a:rPr lang="es-ES" b="1" dirty="0" err="1" smtClean="0"/>
              <a:t>Gazte</a:t>
            </a:r>
            <a:r>
              <a:rPr lang="es-ES" b="1" dirty="0" smtClean="0"/>
              <a:t> </a:t>
            </a:r>
            <a:r>
              <a:rPr lang="es-ES" b="1" dirty="0" err="1" smtClean="0"/>
              <a:t>biztanleriaren</a:t>
            </a:r>
            <a:r>
              <a:rPr lang="es-ES" b="1" dirty="0" smtClean="0"/>
              <a:t> </a:t>
            </a:r>
            <a:r>
              <a:rPr lang="es-ES" b="1" dirty="0" err="1" smtClean="0"/>
              <a:t>banaketa</a:t>
            </a:r>
            <a:r>
              <a:rPr lang="es-ES" b="1" dirty="0" smtClean="0"/>
              <a:t>, </a:t>
            </a:r>
            <a:r>
              <a:rPr lang="es-ES" b="1" dirty="0" err="1" smtClean="0"/>
              <a:t>Eibar</a:t>
            </a:r>
            <a:r>
              <a:rPr lang="es-ES" b="1" dirty="0" smtClean="0"/>
              <a:t> eta </a:t>
            </a:r>
            <a:r>
              <a:rPr lang="es-ES" b="1" dirty="0" err="1" smtClean="0"/>
              <a:t>Gipuzkoa</a:t>
            </a:r>
            <a:r>
              <a:rPr lang="es-ES" b="1" dirty="0" smtClean="0"/>
              <a:t>, </a:t>
            </a:r>
            <a:r>
              <a:rPr lang="es-ES" b="1" dirty="0" err="1" smtClean="0"/>
              <a:t>sexuaren</a:t>
            </a:r>
            <a:r>
              <a:rPr lang="es-ES" b="1" dirty="0" smtClean="0"/>
              <a:t> </a:t>
            </a:r>
            <a:r>
              <a:rPr lang="es-ES" b="1" dirty="0" err="1" smtClean="0"/>
              <a:t>arabera</a:t>
            </a:r>
            <a:r>
              <a:rPr lang="es-ES" b="1" dirty="0" smtClean="0"/>
              <a:t> (%) 2016</a:t>
            </a:r>
            <a:endParaRPr lang="es-ES" b="1" dirty="0"/>
          </a:p>
        </p:txBody>
      </p:sp>
      <p:sp>
        <p:nvSpPr>
          <p:cNvPr id="55" name="AutoShape 5"/>
          <p:cNvSpPr>
            <a:spLocks noChangeArrowheads="1"/>
          </p:cNvSpPr>
          <p:nvPr/>
        </p:nvSpPr>
        <p:spPr bwMode="auto">
          <a:xfrm>
            <a:off x="1051857" y="5979303"/>
            <a:ext cx="3308296"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a:t>INE</a:t>
            </a:r>
            <a:endParaRPr lang="es-ES" sz="300" kern="700" dirty="0">
              <a:latin typeface="Arial" panose="020B0604020202020204" pitchFamily="34" charset="0"/>
            </a:endParaRPr>
          </a:p>
        </p:txBody>
      </p:sp>
      <p:sp>
        <p:nvSpPr>
          <p:cNvPr id="56" name="AutoShape 5"/>
          <p:cNvSpPr>
            <a:spLocks noChangeArrowheads="1"/>
          </p:cNvSpPr>
          <p:nvPr/>
        </p:nvSpPr>
        <p:spPr bwMode="auto">
          <a:xfrm>
            <a:off x="992345" y="5001764"/>
            <a:ext cx="8700853" cy="123245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7" name="56 Rectángulo"/>
          <p:cNvSpPr/>
          <p:nvPr/>
        </p:nvSpPr>
        <p:spPr>
          <a:xfrm>
            <a:off x="1699733" y="5515482"/>
            <a:ext cx="1281772" cy="369332"/>
          </a:xfrm>
          <a:prstGeom prst="rect">
            <a:avLst/>
          </a:prstGeom>
        </p:spPr>
        <p:txBody>
          <a:bodyPr wrap="square">
            <a:spAutoFit/>
          </a:bodyPr>
          <a:lstStyle/>
          <a:p>
            <a:pPr lvl="0">
              <a:buClr>
                <a:srgbClr val="BD4013"/>
              </a:buClr>
            </a:pPr>
            <a:r>
              <a:rPr lang="es-ES" dirty="0" smtClean="0"/>
              <a:t> </a:t>
            </a:r>
            <a:r>
              <a:rPr lang="es-ES" dirty="0" err="1" smtClean="0"/>
              <a:t>Haur</a:t>
            </a:r>
            <a:r>
              <a:rPr lang="es-ES" dirty="0" smtClean="0"/>
              <a:t> </a:t>
            </a:r>
            <a:r>
              <a:rPr lang="es-ES" dirty="0" err="1" smtClean="0"/>
              <a:t>biztanleriak</a:t>
            </a:r>
            <a:r>
              <a:rPr lang="es-ES" dirty="0" smtClean="0"/>
              <a:t> (0-14 </a:t>
            </a:r>
            <a:r>
              <a:rPr lang="es-ES" dirty="0" err="1" smtClean="0"/>
              <a:t>urtekoak</a:t>
            </a:r>
            <a:r>
              <a:rPr lang="es-ES" dirty="0" smtClean="0"/>
              <a:t> )</a:t>
            </a:r>
            <a:endParaRPr lang="es-ES" dirty="0"/>
          </a:p>
        </p:txBody>
      </p:sp>
      <p:sp>
        <p:nvSpPr>
          <p:cNvPr id="58" name="57 Rectángulo"/>
          <p:cNvSpPr/>
          <p:nvPr/>
        </p:nvSpPr>
        <p:spPr>
          <a:xfrm>
            <a:off x="6026316" y="5513345"/>
            <a:ext cx="1374609" cy="369332"/>
          </a:xfrm>
          <a:prstGeom prst="rect">
            <a:avLst/>
          </a:prstGeom>
        </p:spPr>
        <p:txBody>
          <a:bodyPr wrap="square">
            <a:spAutoFit/>
          </a:bodyPr>
          <a:lstStyle/>
          <a:p>
            <a:pPr lvl="0">
              <a:buClr>
                <a:srgbClr val="BD4013"/>
              </a:buClr>
            </a:pPr>
            <a:r>
              <a:rPr lang="es-ES" dirty="0" err="1" smtClean="0"/>
              <a:t>Gazte-biztanleriak</a:t>
            </a:r>
            <a:r>
              <a:rPr lang="es-ES" dirty="0" smtClean="0"/>
              <a:t> </a:t>
            </a:r>
          </a:p>
          <a:p>
            <a:pPr lvl="0">
              <a:buClr>
                <a:srgbClr val="BD4013"/>
              </a:buClr>
            </a:pPr>
            <a:r>
              <a:rPr lang="es-ES" dirty="0" smtClean="0"/>
              <a:t>(</a:t>
            </a:r>
            <a:r>
              <a:rPr lang="es-ES" dirty="0"/>
              <a:t>15-29 </a:t>
            </a:r>
            <a:r>
              <a:rPr lang="es-ES" dirty="0" err="1" smtClean="0"/>
              <a:t>urtekoak</a:t>
            </a:r>
            <a:r>
              <a:rPr lang="es-ES" dirty="0" smtClean="0"/>
              <a:t> )</a:t>
            </a:r>
            <a:endParaRPr lang="es-ES" dirty="0"/>
          </a:p>
        </p:txBody>
      </p:sp>
      <p:sp>
        <p:nvSpPr>
          <p:cNvPr id="59" name="AutoShape 5"/>
          <p:cNvSpPr>
            <a:spLocks noChangeArrowheads="1"/>
          </p:cNvSpPr>
          <p:nvPr/>
        </p:nvSpPr>
        <p:spPr bwMode="auto">
          <a:xfrm>
            <a:off x="6340523" y="3011095"/>
            <a:ext cx="3356401" cy="454714"/>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Haurtzaro</a:t>
            </a:r>
            <a:r>
              <a:rPr lang="es-ES" sz="1000" b="1" dirty="0" smtClean="0"/>
              <a:t> </a:t>
            </a:r>
            <a:r>
              <a:rPr lang="es-ES" sz="1000" b="1" dirty="0" err="1" smtClean="0"/>
              <a:t>indizearen</a:t>
            </a:r>
            <a:r>
              <a:rPr lang="es-ES" sz="1000" b="1" dirty="0" smtClean="0"/>
              <a:t> eta </a:t>
            </a:r>
            <a:r>
              <a:rPr lang="es-ES" sz="1000" b="1" dirty="0" err="1" smtClean="0"/>
              <a:t>Gazteria</a:t>
            </a:r>
            <a:r>
              <a:rPr lang="es-ES" sz="1000" b="1" dirty="0" smtClean="0"/>
              <a:t> </a:t>
            </a:r>
            <a:r>
              <a:rPr lang="es-ES" sz="1000" b="1" dirty="0" err="1" smtClean="0"/>
              <a:t>indizearen</a:t>
            </a:r>
            <a:r>
              <a:rPr lang="es-ES" sz="1000" b="1" dirty="0" smtClean="0"/>
              <a:t> </a:t>
            </a:r>
            <a:r>
              <a:rPr lang="es-ES" sz="1000" b="1" dirty="0" err="1" smtClean="0"/>
              <a:t>garrantzia</a:t>
            </a:r>
            <a:r>
              <a:rPr lang="es-ES" sz="1000" b="1" dirty="0" smtClean="0"/>
              <a:t> </a:t>
            </a:r>
            <a:r>
              <a:rPr lang="es-ES" sz="1000" b="1" dirty="0" err="1" smtClean="0"/>
              <a:t>Eibar</a:t>
            </a:r>
            <a:r>
              <a:rPr lang="es-ES" sz="1000" b="1" dirty="0" smtClean="0"/>
              <a:t> eta </a:t>
            </a:r>
            <a:r>
              <a:rPr lang="es-ES" sz="1000" b="1" dirty="0" err="1"/>
              <a:t>Gipuzkoa</a:t>
            </a:r>
            <a:r>
              <a:rPr lang="es-ES" sz="1000" b="1" dirty="0"/>
              <a:t> (%), </a:t>
            </a:r>
            <a:r>
              <a:rPr lang="es-ES" sz="1000" b="1" dirty="0" smtClean="0"/>
              <a:t>2016</a:t>
            </a:r>
          </a:p>
        </p:txBody>
      </p:sp>
      <p:sp>
        <p:nvSpPr>
          <p:cNvPr id="61" name="AutoShape 5"/>
          <p:cNvSpPr>
            <a:spLocks noChangeArrowheads="1"/>
          </p:cNvSpPr>
          <p:nvPr/>
        </p:nvSpPr>
        <p:spPr bwMode="auto">
          <a:xfrm>
            <a:off x="6233395" y="3012310"/>
            <a:ext cx="3472580" cy="190068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62" name="AutoShape 5"/>
          <p:cNvSpPr>
            <a:spLocks noChangeArrowheads="1"/>
          </p:cNvSpPr>
          <p:nvPr/>
        </p:nvSpPr>
        <p:spPr bwMode="auto">
          <a:xfrm>
            <a:off x="6340523" y="4701330"/>
            <a:ext cx="89645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a:t>INE</a:t>
            </a:r>
            <a:endParaRPr lang="es-ES" sz="300" kern="700" dirty="0">
              <a:latin typeface="Arial" panose="020B0604020202020204" pitchFamily="34" charset="0"/>
            </a:endParaRPr>
          </a:p>
        </p:txBody>
      </p:sp>
      <p:sp>
        <p:nvSpPr>
          <p:cNvPr id="31" name="30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4" name="33 CuadroTexto"/>
          <p:cNvSpPr txBox="1"/>
          <p:nvPr/>
        </p:nvSpPr>
        <p:spPr>
          <a:xfrm>
            <a:off x="3214558" y="1413303"/>
            <a:ext cx="1254642"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Haurtzaro</a:t>
            </a:r>
            <a:r>
              <a:rPr lang="es-ES_tradnl" dirty="0"/>
              <a:t>, </a:t>
            </a:r>
            <a:r>
              <a:rPr lang="es-ES_tradnl" dirty="0" err="1"/>
              <a:t>nerabezaro</a:t>
            </a:r>
            <a:r>
              <a:rPr lang="es-ES_tradnl" dirty="0"/>
              <a:t> eta familia</a:t>
            </a:r>
          </a:p>
        </p:txBody>
      </p:sp>
      <p:sp>
        <p:nvSpPr>
          <p:cNvPr id="35" name="34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6" name="35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8" name="37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3" name="42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4" name="43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5" name="4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6"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8" name="47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174" y="5199628"/>
            <a:ext cx="2006353" cy="99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731" r="30240" b="11663"/>
          <a:stretch/>
        </p:blipFill>
        <p:spPr bwMode="auto">
          <a:xfrm>
            <a:off x="7084859" y="5034678"/>
            <a:ext cx="2334648" cy="116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2959" b="15187"/>
          <a:stretch/>
        </p:blipFill>
        <p:spPr bwMode="auto">
          <a:xfrm>
            <a:off x="6280092" y="3395518"/>
            <a:ext cx="3302057" cy="130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689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56</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91032" y="2087331"/>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PREOCUPACIÓN DE LAS FAMILIAS Y OTRAS INSTITUCIONES POR EL CONSUMO DE SUSTANCIAS ADICTIVAS Y POR EL USO DE LAS NUEVAS TECNOLOGÍAS ENTRE LOS/AS JÓVENES.</a:t>
            </a:r>
            <a:endParaRPr lang="es-ES" dirty="0"/>
          </a:p>
        </p:txBody>
      </p:sp>
      <p:sp>
        <p:nvSpPr>
          <p:cNvPr id="16" name="AutoShape 5"/>
          <p:cNvSpPr>
            <a:spLocks noChangeArrowheads="1"/>
          </p:cNvSpPr>
          <p:nvPr/>
        </p:nvSpPr>
        <p:spPr bwMode="auto">
          <a:xfrm>
            <a:off x="5509185" y="6018428"/>
            <a:ext cx="387610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Eibar, 2017, </a:t>
            </a:r>
            <a:r>
              <a:rPr lang="es-ES" sz="800" dirty="0" smtClean="0"/>
              <a:t>IKEI</a:t>
            </a:r>
            <a:endParaRPr lang="es-ES" sz="300" kern="700" dirty="0">
              <a:latin typeface="Arial" panose="020B0604020202020204" pitchFamily="34" charset="0"/>
            </a:endParaRPr>
          </a:p>
        </p:txBody>
      </p:sp>
      <p:sp>
        <p:nvSpPr>
          <p:cNvPr id="17" name="AutoShape 5"/>
          <p:cNvSpPr>
            <a:spLocks noChangeArrowheads="1"/>
          </p:cNvSpPr>
          <p:nvPr/>
        </p:nvSpPr>
        <p:spPr bwMode="auto">
          <a:xfrm>
            <a:off x="5525557" y="4348016"/>
            <a:ext cx="4405729" cy="273164"/>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Incidencia de realidades sociales </a:t>
            </a:r>
            <a:r>
              <a:rPr lang="es-ES" sz="1000" b="1" dirty="0" smtClean="0"/>
              <a:t>sobre </a:t>
            </a:r>
            <a:r>
              <a:rPr lang="es-ES" sz="1000" b="1" dirty="0"/>
              <a:t>la infancia y la familia</a:t>
            </a:r>
            <a:endParaRPr lang="es-ES" sz="1000" b="1" dirty="0" smtClean="0"/>
          </a:p>
        </p:txBody>
      </p:sp>
      <p:sp>
        <p:nvSpPr>
          <p:cNvPr id="18" name="AutoShape 5"/>
          <p:cNvSpPr>
            <a:spLocks noChangeArrowheads="1"/>
          </p:cNvSpPr>
          <p:nvPr/>
        </p:nvSpPr>
        <p:spPr bwMode="auto">
          <a:xfrm>
            <a:off x="1042160" y="4323422"/>
            <a:ext cx="4356991" cy="188444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19" name="AutoShape 5"/>
          <p:cNvSpPr>
            <a:spLocks noChangeArrowheads="1"/>
          </p:cNvSpPr>
          <p:nvPr/>
        </p:nvSpPr>
        <p:spPr bwMode="auto">
          <a:xfrm>
            <a:off x="5509185" y="4348016"/>
            <a:ext cx="4145877" cy="190747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2" name="AutoShape 5"/>
          <p:cNvSpPr>
            <a:spLocks noChangeArrowheads="1"/>
          </p:cNvSpPr>
          <p:nvPr/>
        </p:nvSpPr>
        <p:spPr bwMode="auto">
          <a:xfrm>
            <a:off x="5543053" y="2716911"/>
            <a:ext cx="4388234" cy="212681"/>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Nivel de preocupación medio con cuestiones </a:t>
            </a:r>
            <a:r>
              <a:rPr lang="es-ES" sz="1000" b="1" dirty="0" smtClean="0"/>
              <a:t>sobre </a:t>
            </a:r>
            <a:r>
              <a:rPr lang="es-ES" sz="1000" b="1" dirty="0"/>
              <a:t>la infancia</a:t>
            </a:r>
            <a:endParaRPr lang="es-ES" sz="1000" b="1" dirty="0" smtClean="0"/>
          </a:p>
        </p:txBody>
      </p:sp>
      <p:sp>
        <p:nvSpPr>
          <p:cNvPr id="24" name="AutoShape 5"/>
          <p:cNvSpPr>
            <a:spLocks noChangeArrowheads="1"/>
          </p:cNvSpPr>
          <p:nvPr/>
        </p:nvSpPr>
        <p:spPr bwMode="auto">
          <a:xfrm>
            <a:off x="1042159" y="2690241"/>
            <a:ext cx="4356992" cy="155097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950" dirty="0" smtClean="0"/>
              <a:t>El consumo de drogas y la edad de inicio se mantiene.</a:t>
            </a:r>
          </a:p>
          <a:p>
            <a:pPr marL="171450" indent="-171450">
              <a:buClr>
                <a:srgbClr val="BD4013"/>
              </a:buClr>
              <a:buFont typeface="Century Gothic" panose="020B0502020202020204" pitchFamily="34" charset="0"/>
              <a:buChar char="►"/>
            </a:pPr>
            <a:r>
              <a:rPr lang="es-ES" sz="950" dirty="0"/>
              <a:t>P</a:t>
            </a:r>
            <a:r>
              <a:rPr lang="es-ES" sz="950" dirty="0" smtClean="0"/>
              <a:t>reocupa la adicción a las nuevas tecnologías, los comportamientos </a:t>
            </a:r>
            <a:r>
              <a:rPr lang="es-ES" sz="950" dirty="0"/>
              <a:t>violentos entre jóvenes (entre iguales), el ciberbullying y el consumo de alcohol abusivo</a:t>
            </a:r>
            <a:r>
              <a:rPr lang="es-ES" sz="950" dirty="0" smtClean="0"/>
              <a:t>.</a:t>
            </a:r>
            <a:endParaRPr lang="es-ES" sz="950" dirty="0"/>
          </a:p>
          <a:p>
            <a:pPr marL="171450" lvl="0" indent="-171450">
              <a:buClr>
                <a:srgbClr val="BD4013"/>
              </a:buClr>
              <a:buFont typeface="Century Gothic" panose="020B0502020202020204" pitchFamily="34" charset="0"/>
              <a:buChar char="►"/>
            </a:pPr>
            <a:r>
              <a:rPr lang="es-ES" sz="950" dirty="0"/>
              <a:t>Problemas incipientes: </a:t>
            </a:r>
            <a:r>
              <a:rPr lang="es-ES" sz="950" dirty="0" err="1"/>
              <a:t>hipersexualización</a:t>
            </a:r>
            <a:r>
              <a:rPr lang="es-ES" sz="950" dirty="0"/>
              <a:t> en las redes sociales y </a:t>
            </a:r>
            <a:r>
              <a:rPr lang="es-ES" sz="950" dirty="0" err="1"/>
              <a:t>bullying</a:t>
            </a:r>
            <a:r>
              <a:rPr lang="es-ES" sz="950" dirty="0"/>
              <a:t> por condición sexual</a:t>
            </a:r>
            <a:r>
              <a:rPr lang="es-ES" sz="950" dirty="0" smtClean="0"/>
              <a:t>.</a:t>
            </a:r>
            <a:endParaRPr lang="es-ES" sz="950" dirty="0"/>
          </a:p>
          <a:p>
            <a:pPr marL="171450" lvl="0" indent="-171450">
              <a:buClr>
                <a:srgbClr val="BD4013"/>
              </a:buClr>
              <a:buFont typeface="Century Gothic" panose="020B0502020202020204" pitchFamily="34" charset="0"/>
              <a:buChar char="►"/>
            </a:pPr>
            <a:r>
              <a:rPr lang="es-ES" sz="950" dirty="0"/>
              <a:t>Incremento de los locales para jóvenes que no cumplen con las condiciones adecuadas</a:t>
            </a:r>
            <a:r>
              <a:rPr lang="es-ES" sz="950" dirty="0" smtClean="0"/>
              <a:t>.</a:t>
            </a:r>
          </a:p>
          <a:p>
            <a:pPr marL="171450" lvl="0" indent="-171450">
              <a:buClr>
                <a:srgbClr val="BD4013"/>
              </a:buClr>
              <a:buFont typeface="Century Gothic" panose="020B0502020202020204" pitchFamily="34" charset="0"/>
              <a:buChar char="►"/>
            </a:pPr>
            <a:r>
              <a:rPr lang="es-ES" sz="950" dirty="0" smtClean="0"/>
              <a:t>Preocupa la situación de los locales de jóvenes del municipio.</a:t>
            </a:r>
            <a:endParaRPr lang="es-ES" sz="950" dirty="0"/>
          </a:p>
        </p:txBody>
      </p:sp>
      <p:sp>
        <p:nvSpPr>
          <p:cNvPr id="25" name="AutoShape 5"/>
          <p:cNvSpPr>
            <a:spLocks noChangeArrowheads="1"/>
          </p:cNvSpPr>
          <p:nvPr/>
        </p:nvSpPr>
        <p:spPr bwMode="auto">
          <a:xfrm>
            <a:off x="1030282" y="5979264"/>
            <a:ext cx="4134386" cy="287865"/>
          </a:xfrm>
          <a:prstGeom prst="foldedCorner">
            <a:avLst>
              <a:gd name="adj" fmla="val 0"/>
            </a:avLst>
          </a:prstGeom>
          <a:noFill/>
          <a:ln w="9525">
            <a:noFill/>
            <a:round/>
            <a:headEnd/>
            <a:tailEnd/>
          </a:ln>
          <a:effectLst/>
          <a:extLst/>
        </p:spPr>
        <p:txBody>
          <a:bodyPr wrap="square"/>
          <a:lstStyle/>
          <a:p>
            <a:pPr lvl="0">
              <a:buClr>
                <a:srgbClr val="BD4013"/>
              </a:buClr>
            </a:pPr>
            <a:r>
              <a:rPr lang="es-ES_tradnl" sz="800" dirty="0"/>
              <a:t>Fuente: Encuesta a organizaciones sociales de Eibar, 2017, </a:t>
            </a:r>
            <a:r>
              <a:rPr lang="es-ES_tradnl" sz="800" dirty="0" smtClean="0"/>
              <a:t>IKEI</a:t>
            </a:r>
            <a:endParaRPr lang="es-ES" sz="300" kern="700" dirty="0">
              <a:latin typeface="Arial" panose="020B0604020202020204" pitchFamily="34" charset="0"/>
            </a:endParaRPr>
          </a:p>
        </p:txBody>
      </p:sp>
      <p:pic>
        <p:nvPicPr>
          <p:cNvPr id="2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9" y="2945390"/>
            <a:ext cx="3352026" cy="1124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29 Grupo"/>
          <p:cNvGrpSpPr/>
          <p:nvPr/>
        </p:nvGrpSpPr>
        <p:grpSpPr>
          <a:xfrm>
            <a:off x="6118540" y="4621180"/>
            <a:ext cx="3463610" cy="1363373"/>
            <a:chOff x="5374558" y="2683422"/>
            <a:chExt cx="3388911" cy="1371596"/>
          </a:xfrm>
        </p:grpSpPr>
        <p:pic>
          <p:nvPicPr>
            <p:cNvPr id="3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5374558" y="2683422"/>
              <a:ext cx="3385850" cy="104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83401"/>
            <a:stretch/>
          </p:blipFill>
          <p:spPr bwMode="auto">
            <a:xfrm>
              <a:off x="5377619" y="3707895"/>
              <a:ext cx="3385850" cy="34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AutoShape 5"/>
          <p:cNvSpPr>
            <a:spLocks noChangeArrowheads="1"/>
          </p:cNvSpPr>
          <p:nvPr/>
        </p:nvSpPr>
        <p:spPr bwMode="auto">
          <a:xfrm>
            <a:off x="5509185" y="2697860"/>
            <a:ext cx="4145877" cy="1650156"/>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4" name="AutoShape 5"/>
          <p:cNvSpPr>
            <a:spLocks noChangeArrowheads="1"/>
          </p:cNvSpPr>
          <p:nvPr/>
        </p:nvSpPr>
        <p:spPr bwMode="auto">
          <a:xfrm>
            <a:off x="5543053" y="4104903"/>
            <a:ext cx="387610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Eibar, 2017, </a:t>
            </a:r>
            <a:r>
              <a:rPr lang="es-ES" sz="800" dirty="0" smtClean="0"/>
              <a:t>IKEI</a:t>
            </a:r>
            <a:endParaRPr lang="es-ES" sz="300" kern="700" dirty="0">
              <a:latin typeface="Arial" panose="020B0604020202020204" pitchFamily="34" charset="0"/>
            </a:endParaRPr>
          </a:p>
        </p:txBody>
      </p:sp>
      <p:pic>
        <p:nvPicPr>
          <p:cNvPr id="3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3857" y="4621180"/>
            <a:ext cx="3341980" cy="143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5"/>
          <p:cNvSpPr>
            <a:spLocks noChangeArrowheads="1"/>
          </p:cNvSpPr>
          <p:nvPr/>
        </p:nvSpPr>
        <p:spPr bwMode="auto">
          <a:xfrm>
            <a:off x="1087596" y="4323422"/>
            <a:ext cx="4311555" cy="425362"/>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 edad media de inicio en el consumo de alcohol, </a:t>
            </a:r>
            <a:r>
              <a:rPr lang="es-ES" sz="1000" b="1" dirty="0" smtClean="0"/>
              <a:t>tabaco y cannabis, 2002-2012</a:t>
            </a:r>
          </a:p>
        </p:txBody>
      </p:sp>
      <p:sp>
        <p:nvSpPr>
          <p:cNvPr id="38" name="3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4" name="4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1217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57</a:t>
            </a:fld>
            <a:endParaRPr lang="es-ES" altLang="es-ES" dirty="0" smtClean="0"/>
          </a:p>
        </p:txBody>
      </p:sp>
      <p:sp>
        <p:nvSpPr>
          <p:cNvPr id="20" name="Rounded Rectangle 2"/>
          <p:cNvSpPr/>
          <p:nvPr/>
        </p:nvSpPr>
        <p:spPr>
          <a:xfrm>
            <a:off x="887941" y="1989022"/>
            <a:ext cx="8941859" cy="4447121"/>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935196" y="2087331"/>
            <a:ext cx="8817110"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GAZTEEN ARTEAN, SUBSTANTZIA KALTEGARRIEN KONTSUMOAK ETA TEKNOLOGIA BERRIEN ERABILERAK, FAMILIA ETA ERAKUNDEETAN ARDURA SORTZEN DUTE</a:t>
            </a:r>
            <a:endParaRPr lang="es-ES" dirty="0"/>
          </a:p>
        </p:txBody>
      </p:sp>
      <p:sp>
        <p:nvSpPr>
          <p:cNvPr id="17" name="AutoShape 5"/>
          <p:cNvSpPr>
            <a:spLocks noChangeArrowheads="1"/>
          </p:cNvSpPr>
          <p:nvPr/>
        </p:nvSpPr>
        <p:spPr bwMode="auto">
          <a:xfrm>
            <a:off x="5573087" y="4475620"/>
            <a:ext cx="4405729" cy="273164"/>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Haurtzaro</a:t>
            </a:r>
            <a:r>
              <a:rPr lang="es-ES" sz="1000" b="1" dirty="0" smtClean="0"/>
              <a:t>, </a:t>
            </a:r>
            <a:r>
              <a:rPr lang="es-ES" sz="1000" b="1" dirty="0" err="1" smtClean="0"/>
              <a:t>nerabezaro</a:t>
            </a:r>
            <a:r>
              <a:rPr lang="es-ES" sz="1000" b="1" dirty="0" smtClean="0"/>
              <a:t> eta </a:t>
            </a:r>
            <a:r>
              <a:rPr lang="es-ES" sz="1000" b="1" dirty="0" err="1" smtClean="0"/>
              <a:t>familian</a:t>
            </a:r>
            <a:r>
              <a:rPr lang="es-ES" sz="1000" b="1" dirty="0" smtClean="0"/>
              <a:t> </a:t>
            </a:r>
            <a:r>
              <a:rPr lang="es-ES" sz="1000" b="1" dirty="0" err="1" smtClean="0"/>
              <a:t>agertzen</a:t>
            </a:r>
            <a:r>
              <a:rPr lang="es-ES" sz="1000" b="1" dirty="0" smtClean="0"/>
              <a:t> </a:t>
            </a:r>
            <a:r>
              <a:rPr lang="es-ES" sz="1000" b="1" dirty="0" err="1" smtClean="0"/>
              <a:t>diren</a:t>
            </a:r>
            <a:r>
              <a:rPr lang="es-ES" sz="1000" b="1" dirty="0" smtClean="0"/>
              <a:t> </a:t>
            </a:r>
            <a:r>
              <a:rPr lang="es-ES" sz="1000" b="1" dirty="0" err="1" smtClean="0"/>
              <a:t>egoerak</a:t>
            </a:r>
            <a:r>
              <a:rPr lang="es-ES" sz="1000" b="1" dirty="0" smtClean="0"/>
              <a:t> </a:t>
            </a:r>
          </a:p>
        </p:txBody>
      </p:sp>
      <p:sp>
        <p:nvSpPr>
          <p:cNvPr id="18" name="AutoShape 5"/>
          <p:cNvSpPr>
            <a:spLocks noChangeArrowheads="1"/>
          </p:cNvSpPr>
          <p:nvPr/>
        </p:nvSpPr>
        <p:spPr bwMode="auto">
          <a:xfrm>
            <a:off x="1042160" y="4323422"/>
            <a:ext cx="4356991" cy="188444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19" name="AutoShape 5"/>
          <p:cNvSpPr>
            <a:spLocks noChangeArrowheads="1"/>
          </p:cNvSpPr>
          <p:nvPr/>
        </p:nvSpPr>
        <p:spPr bwMode="auto">
          <a:xfrm>
            <a:off x="5509185" y="4475619"/>
            <a:ext cx="4145877" cy="196052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2" name="AutoShape 5"/>
          <p:cNvSpPr>
            <a:spLocks noChangeArrowheads="1"/>
          </p:cNvSpPr>
          <p:nvPr/>
        </p:nvSpPr>
        <p:spPr bwMode="auto">
          <a:xfrm>
            <a:off x="5495428" y="2716911"/>
            <a:ext cx="4388234" cy="212681"/>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Haurtzaro</a:t>
            </a:r>
            <a:r>
              <a:rPr lang="es-ES" sz="1000" b="1" dirty="0" smtClean="0"/>
              <a:t> eta </a:t>
            </a:r>
            <a:r>
              <a:rPr lang="es-ES" sz="1000" b="1" dirty="0" err="1" smtClean="0"/>
              <a:t>nerabezaroaarekin</a:t>
            </a:r>
            <a:r>
              <a:rPr lang="es-ES" sz="1000" b="1" dirty="0" smtClean="0"/>
              <a:t> </a:t>
            </a:r>
            <a:r>
              <a:rPr lang="es-ES" sz="1000" b="1" dirty="0" err="1" smtClean="0"/>
              <a:t>lotuta</a:t>
            </a:r>
            <a:r>
              <a:rPr lang="es-ES" sz="1000" b="1" dirty="0" smtClean="0"/>
              <a:t> </a:t>
            </a:r>
            <a:r>
              <a:rPr lang="es-ES" sz="1000" b="1" dirty="0" err="1" smtClean="0"/>
              <a:t>dauden</a:t>
            </a:r>
            <a:r>
              <a:rPr lang="es-ES" sz="1000" b="1" dirty="0" smtClean="0"/>
              <a:t> </a:t>
            </a:r>
            <a:r>
              <a:rPr lang="es-ES" sz="1000" b="1" dirty="0" err="1" smtClean="0"/>
              <a:t>egoera</a:t>
            </a:r>
            <a:r>
              <a:rPr lang="es-ES" sz="1000" b="1" dirty="0" smtClean="0"/>
              <a:t> </a:t>
            </a:r>
            <a:r>
              <a:rPr lang="es-ES" sz="1000" b="1" dirty="0" err="1" smtClean="0"/>
              <a:t>desberdinen</a:t>
            </a:r>
            <a:r>
              <a:rPr lang="es-ES" sz="1000" b="1" dirty="0" smtClean="0"/>
              <a:t> ardura </a:t>
            </a:r>
            <a:r>
              <a:rPr lang="es-ES" sz="1000" b="1" dirty="0" err="1" smtClean="0"/>
              <a:t>maila</a:t>
            </a:r>
            <a:r>
              <a:rPr lang="es-ES" sz="1000" b="1" dirty="0" smtClean="0"/>
              <a:t> </a:t>
            </a:r>
          </a:p>
        </p:txBody>
      </p:sp>
      <p:sp>
        <p:nvSpPr>
          <p:cNvPr id="24" name="AutoShape 5"/>
          <p:cNvSpPr>
            <a:spLocks noChangeArrowheads="1"/>
          </p:cNvSpPr>
          <p:nvPr/>
        </p:nvSpPr>
        <p:spPr bwMode="auto">
          <a:xfrm>
            <a:off x="1042159" y="2690241"/>
            <a:ext cx="4356992" cy="155097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950" dirty="0" smtClean="0"/>
              <a:t>Droga Kontsumoa eta kontsumitzen hasteko adina, mantentzen da.</a:t>
            </a:r>
          </a:p>
          <a:p>
            <a:pPr marL="171450" indent="-171450">
              <a:buClr>
                <a:srgbClr val="BD4013"/>
              </a:buClr>
              <a:buFont typeface="Century Gothic" panose="020B0502020202020204" pitchFamily="34" charset="0"/>
              <a:buChar char="►"/>
            </a:pPr>
            <a:r>
              <a:rPr lang="eu-ES" sz="950" dirty="0" smtClean="0"/>
              <a:t>Teknologia berrien mendekotasunak, gazteen arteko erasoak , </a:t>
            </a:r>
            <a:r>
              <a:rPr lang="eu-ES" sz="950" dirty="0" err="1" smtClean="0"/>
              <a:t>ciberbullying-a</a:t>
            </a:r>
            <a:r>
              <a:rPr lang="eu-ES" sz="950" dirty="0" smtClean="0"/>
              <a:t>, eta gehiegizko alkohol kontsumoak, gehien arduratzen duten gauzak dira.</a:t>
            </a:r>
          </a:p>
          <a:p>
            <a:pPr marL="171450" lvl="0" indent="-171450">
              <a:buClr>
                <a:srgbClr val="BD4013"/>
              </a:buClr>
              <a:buFont typeface="Century Gothic" panose="020B0502020202020204" pitchFamily="34" charset="0"/>
              <a:buChar char="►"/>
            </a:pPr>
            <a:r>
              <a:rPr lang="eu-ES" sz="950" dirty="0" smtClean="0"/>
              <a:t>Hasiberri diren arazoak: sare sozialetan ematen den hipersexualitatea eta sexu aukerarengatik </a:t>
            </a:r>
            <a:r>
              <a:rPr lang="eu-ES" sz="950" dirty="0" err="1" smtClean="0"/>
              <a:t>bullying-a</a:t>
            </a:r>
            <a:r>
              <a:rPr lang="eu-ES" sz="950" dirty="0" smtClean="0"/>
              <a:t>.</a:t>
            </a:r>
          </a:p>
          <a:p>
            <a:pPr marL="171450" lvl="0" indent="-171450">
              <a:buClr>
                <a:srgbClr val="BD4013"/>
              </a:buClr>
              <a:buFont typeface="Century Gothic" panose="020B0502020202020204" pitchFamily="34" charset="0"/>
              <a:buChar char="►"/>
            </a:pPr>
            <a:r>
              <a:rPr lang="eu-ES" sz="950" dirty="0" smtClean="0"/>
              <a:t>Baldintza egokiak betetzen ez dituzten gazte lokalen hazkuntza.</a:t>
            </a:r>
          </a:p>
          <a:p>
            <a:pPr marL="171450" lvl="0" indent="-171450">
              <a:buClr>
                <a:srgbClr val="BD4013"/>
              </a:buClr>
              <a:buFont typeface="Century Gothic" panose="020B0502020202020204" pitchFamily="34" charset="0"/>
              <a:buChar char="►"/>
            </a:pPr>
            <a:r>
              <a:rPr lang="eu-ES" sz="950" dirty="0" smtClean="0"/>
              <a:t>Gazte lokalen egoerak, arduratzen du.</a:t>
            </a:r>
            <a:endParaRPr lang="eu-ES" sz="950" dirty="0"/>
          </a:p>
        </p:txBody>
      </p:sp>
      <p:sp>
        <p:nvSpPr>
          <p:cNvPr id="25" name="AutoShape 5"/>
          <p:cNvSpPr>
            <a:spLocks noChangeArrowheads="1"/>
          </p:cNvSpPr>
          <p:nvPr/>
        </p:nvSpPr>
        <p:spPr bwMode="auto">
          <a:xfrm>
            <a:off x="1030282" y="5979264"/>
            <a:ext cx="4134386" cy="287865"/>
          </a:xfrm>
          <a:prstGeom prst="foldedCorner">
            <a:avLst>
              <a:gd name="adj" fmla="val 0"/>
            </a:avLst>
          </a:prstGeom>
          <a:noFill/>
          <a:ln w="9525">
            <a:noFill/>
            <a:round/>
            <a:headEnd/>
            <a:tailEnd/>
          </a:ln>
          <a:effectLst/>
          <a:extLst/>
        </p:spPr>
        <p:txBody>
          <a:bodyPr wrap="square"/>
          <a:lstStyle/>
          <a:p>
            <a:pPr lvl="0">
              <a:buClr>
                <a:srgbClr val="BD4013"/>
              </a:buClr>
            </a:pPr>
            <a:r>
              <a:rPr lang="es-ES_tradnl" sz="800" dirty="0" err="1" smtClean="0"/>
              <a:t>Iturria</a:t>
            </a:r>
            <a:r>
              <a:rPr lang="es-ES_tradnl" sz="800" dirty="0" smtClean="0"/>
              <a:t>: </a:t>
            </a:r>
            <a:r>
              <a:rPr lang="es-ES_tradnl" sz="800" dirty="0" err="1" smtClean="0"/>
              <a:t>Eibarko</a:t>
            </a:r>
            <a:r>
              <a:rPr lang="es-ES_tradnl" sz="800" dirty="0" smtClean="0"/>
              <a:t> </a:t>
            </a:r>
            <a:r>
              <a:rPr lang="es-ES_tradnl" sz="800" dirty="0" err="1" smtClean="0"/>
              <a:t>gizarte</a:t>
            </a:r>
            <a:r>
              <a:rPr lang="es-ES_tradnl" sz="800" dirty="0" smtClean="0"/>
              <a:t> </a:t>
            </a:r>
            <a:r>
              <a:rPr lang="es-ES_tradnl" sz="800" dirty="0" err="1" smtClean="0"/>
              <a:t>erakundeei</a:t>
            </a:r>
            <a:r>
              <a:rPr lang="es-ES_tradnl" sz="800" dirty="0" smtClean="0"/>
              <a:t> </a:t>
            </a:r>
            <a:r>
              <a:rPr lang="es-ES_tradnl" sz="800" dirty="0" err="1" smtClean="0"/>
              <a:t>inkesta</a:t>
            </a:r>
            <a:r>
              <a:rPr lang="es-ES_tradnl" sz="800" dirty="0" smtClean="0"/>
              <a:t> 2017</a:t>
            </a:r>
            <a:r>
              <a:rPr lang="es-ES_tradnl" sz="800" dirty="0"/>
              <a:t>, </a:t>
            </a:r>
            <a:r>
              <a:rPr lang="es-ES_tradnl" sz="800" dirty="0" smtClean="0"/>
              <a:t>IKEI</a:t>
            </a:r>
            <a:endParaRPr lang="es-ES" sz="300" kern="700" dirty="0">
              <a:latin typeface="Arial" panose="020B0604020202020204" pitchFamily="34" charset="0"/>
            </a:endParaRPr>
          </a:p>
        </p:txBody>
      </p:sp>
      <p:sp>
        <p:nvSpPr>
          <p:cNvPr id="33" name="AutoShape 5"/>
          <p:cNvSpPr>
            <a:spLocks noChangeArrowheads="1"/>
          </p:cNvSpPr>
          <p:nvPr/>
        </p:nvSpPr>
        <p:spPr bwMode="auto">
          <a:xfrm>
            <a:off x="5509185" y="2697860"/>
            <a:ext cx="4145877" cy="1734912"/>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3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3857" y="4621180"/>
            <a:ext cx="3341980" cy="143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5"/>
          <p:cNvSpPr>
            <a:spLocks noChangeArrowheads="1"/>
          </p:cNvSpPr>
          <p:nvPr/>
        </p:nvSpPr>
        <p:spPr bwMode="auto">
          <a:xfrm>
            <a:off x="1087596" y="4323422"/>
            <a:ext cx="4311555" cy="425362"/>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Alkohola</a:t>
            </a:r>
            <a:r>
              <a:rPr lang="es-ES" sz="1000" b="1" dirty="0" smtClean="0"/>
              <a:t>, </a:t>
            </a:r>
            <a:r>
              <a:rPr lang="es-ES" sz="1000" b="1" dirty="0" err="1" smtClean="0"/>
              <a:t>Tabakoa</a:t>
            </a:r>
            <a:r>
              <a:rPr lang="es-ES" sz="1000" b="1" dirty="0" smtClean="0"/>
              <a:t> eta Cannabis-a </a:t>
            </a:r>
            <a:r>
              <a:rPr lang="es-ES" sz="1000" b="1" dirty="0" err="1" smtClean="0"/>
              <a:t>kontsumitzen</a:t>
            </a:r>
            <a:r>
              <a:rPr lang="es-ES" sz="1000" b="1" dirty="0" smtClean="0"/>
              <a:t> </a:t>
            </a:r>
            <a:r>
              <a:rPr lang="es-ES" sz="1000" b="1" dirty="0" err="1" smtClean="0"/>
              <a:t>hasteko</a:t>
            </a:r>
            <a:r>
              <a:rPr lang="es-ES" sz="1000" b="1" dirty="0" smtClean="0"/>
              <a:t> </a:t>
            </a:r>
            <a:r>
              <a:rPr lang="es-ES" sz="1000" b="1" dirty="0" err="1" smtClean="0"/>
              <a:t>adinaren</a:t>
            </a:r>
            <a:r>
              <a:rPr lang="es-ES" sz="1000" b="1" dirty="0" smtClean="0"/>
              <a:t> </a:t>
            </a:r>
            <a:r>
              <a:rPr lang="es-ES" sz="1000" b="1" dirty="0" err="1" smtClean="0"/>
              <a:t>eboluzioa</a:t>
            </a:r>
            <a:r>
              <a:rPr lang="es-ES" sz="1000" b="1" dirty="0" smtClean="0"/>
              <a:t>,  2002-2012</a:t>
            </a:r>
          </a:p>
        </p:txBody>
      </p:sp>
      <p:sp>
        <p:nvSpPr>
          <p:cNvPr id="43" name="42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45" name="44 CuadroTexto"/>
          <p:cNvSpPr txBox="1"/>
          <p:nvPr/>
        </p:nvSpPr>
        <p:spPr>
          <a:xfrm>
            <a:off x="3214558" y="1413303"/>
            <a:ext cx="1254642"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Haurtzaro</a:t>
            </a:r>
            <a:r>
              <a:rPr lang="es-ES_tradnl" dirty="0"/>
              <a:t>, </a:t>
            </a:r>
            <a:r>
              <a:rPr lang="es-ES_tradnl" dirty="0" err="1"/>
              <a:t>nerabezaro</a:t>
            </a:r>
            <a:r>
              <a:rPr lang="es-ES_tradnl" dirty="0"/>
              <a:t> eta familia</a:t>
            </a:r>
          </a:p>
        </p:txBody>
      </p:sp>
      <p:sp>
        <p:nvSpPr>
          <p:cNvPr id="46" name="45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48" name="47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9" name="48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0" name="49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51" name="50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2" name="5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54" name="53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55" name="AutoShape 5"/>
          <p:cNvSpPr>
            <a:spLocks noChangeArrowheads="1"/>
          </p:cNvSpPr>
          <p:nvPr/>
        </p:nvSpPr>
        <p:spPr bwMode="auto">
          <a:xfrm>
            <a:off x="5358870" y="6436143"/>
            <a:ext cx="4134386" cy="287865"/>
          </a:xfrm>
          <a:prstGeom prst="foldedCorner">
            <a:avLst>
              <a:gd name="adj" fmla="val 0"/>
            </a:avLst>
          </a:prstGeom>
          <a:noFill/>
          <a:ln w="9525">
            <a:noFill/>
            <a:round/>
            <a:headEnd/>
            <a:tailEnd/>
          </a:ln>
          <a:effectLst/>
          <a:extLst/>
        </p:spPr>
        <p:txBody>
          <a:bodyPr wrap="square"/>
          <a:lstStyle/>
          <a:p>
            <a:pPr lvl="0">
              <a:buClr>
                <a:srgbClr val="BD4013"/>
              </a:buClr>
            </a:pPr>
            <a:r>
              <a:rPr lang="es-ES_tradnl" sz="800" dirty="0" err="1" smtClean="0"/>
              <a:t>Iturria</a:t>
            </a:r>
            <a:r>
              <a:rPr lang="es-ES_tradnl" sz="800" dirty="0" smtClean="0"/>
              <a:t>: </a:t>
            </a:r>
            <a:r>
              <a:rPr lang="es-ES_tradnl" sz="800" dirty="0" err="1" smtClean="0"/>
              <a:t>Eibarko</a:t>
            </a:r>
            <a:r>
              <a:rPr lang="es-ES_tradnl" sz="800" dirty="0" smtClean="0"/>
              <a:t> </a:t>
            </a:r>
            <a:r>
              <a:rPr lang="es-ES_tradnl" sz="800" dirty="0" err="1" smtClean="0"/>
              <a:t>gizarte</a:t>
            </a:r>
            <a:r>
              <a:rPr lang="es-ES_tradnl" sz="800" dirty="0" smtClean="0"/>
              <a:t> </a:t>
            </a:r>
            <a:r>
              <a:rPr lang="es-ES_tradnl" sz="800" dirty="0" err="1" smtClean="0"/>
              <a:t>erakundeei</a:t>
            </a:r>
            <a:r>
              <a:rPr lang="es-ES_tradnl" sz="800" dirty="0" smtClean="0"/>
              <a:t> </a:t>
            </a:r>
            <a:r>
              <a:rPr lang="es-ES_tradnl" sz="800" dirty="0" err="1" smtClean="0"/>
              <a:t>inkesta</a:t>
            </a:r>
            <a:r>
              <a:rPr lang="es-ES_tradnl" sz="800" dirty="0" smtClean="0"/>
              <a:t> 2017</a:t>
            </a:r>
            <a:r>
              <a:rPr lang="es-ES_tradnl" sz="800" dirty="0"/>
              <a:t>, </a:t>
            </a:r>
            <a:r>
              <a:rPr lang="es-ES_tradnl" sz="800" dirty="0" smtClean="0"/>
              <a:t>IKEI</a:t>
            </a:r>
            <a:endParaRPr lang="es-ES" sz="300" kern="700" dirty="0">
              <a:latin typeface="Arial" panose="020B0604020202020204" pitchFamily="34" charset="0"/>
            </a:endParaRPr>
          </a:p>
        </p:txBody>
      </p:sp>
      <p:sp>
        <p:nvSpPr>
          <p:cNvPr id="56" name="AutoShape 5"/>
          <p:cNvSpPr>
            <a:spLocks noChangeArrowheads="1"/>
          </p:cNvSpPr>
          <p:nvPr/>
        </p:nvSpPr>
        <p:spPr bwMode="auto">
          <a:xfrm>
            <a:off x="5562539" y="4230632"/>
            <a:ext cx="4134386" cy="287865"/>
          </a:xfrm>
          <a:prstGeom prst="foldedCorner">
            <a:avLst>
              <a:gd name="adj" fmla="val 0"/>
            </a:avLst>
          </a:prstGeom>
          <a:noFill/>
          <a:ln w="9525">
            <a:noFill/>
            <a:round/>
            <a:headEnd/>
            <a:tailEnd/>
          </a:ln>
          <a:effectLst/>
          <a:extLst/>
        </p:spPr>
        <p:txBody>
          <a:bodyPr wrap="square"/>
          <a:lstStyle/>
          <a:p>
            <a:pPr lvl="0">
              <a:buClr>
                <a:srgbClr val="BD4013"/>
              </a:buClr>
            </a:pPr>
            <a:r>
              <a:rPr lang="es-ES_tradnl" sz="800" dirty="0" err="1" smtClean="0"/>
              <a:t>Iturria</a:t>
            </a:r>
            <a:r>
              <a:rPr lang="es-ES_tradnl" sz="800" dirty="0" smtClean="0"/>
              <a:t>: </a:t>
            </a:r>
            <a:r>
              <a:rPr lang="es-ES_tradnl" sz="800" dirty="0" err="1" smtClean="0"/>
              <a:t>Eibarko</a:t>
            </a:r>
            <a:r>
              <a:rPr lang="es-ES_tradnl" sz="800" dirty="0" smtClean="0"/>
              <a:t> </a:t>
            </a:r>
            <a:r>
              <a:rPr lang="es-ES_tradnl" sz="800" dirty="0" err="1" smtClean="0"/>
              <a:t>gizarte</a:t>
            </a:r>
            <a:r>
              <a:rPr lang="es-ES_tradnl" sz="800" dirty="0" smtClean="0"/>
              <a:t> </a:t>
            </a:r>
            <a:r>
              <a:rPr lang="es-ES_tradnl" sz="800" dirty="0" err="1" smtClean="0"/>
              <a:t>erakundeei</a:t>
            </a:r>
            <a:r>
              <a:rPr lang="es-ES_tradnl" sz="800" dirty="0" smtClean="0"/>
              <a:t> </a:t>
            </a:r>
            <a:r>
              <a:rPr lang="es-ES_tradnl" sz="800" dirty="0" err="1" smtClean="0"/>
              <a:t>inkesta</a:t>
            </a:r>
            <a:r>
              <a:rPr lang="es-ES_tradnl" sz="800" dirty="0" smtClean="0"/>
              <a:t> 2017</a:t>
            </a:r>
            <a:r>
              <a:rPr lang="es-ES_tradnl" sz="800" dirty="0"/>
              <a:t>, </a:t>
            </a:r>
            <a:r>
              <a:rPr lang="es-ES_tradnl" sz="800" dirty="0" smtClean="0"/>
              <a:t>IKEI</a:t>
            </a:r>
            <a:endParaRPr lang="es-ES" sz="300" kern="700" dirty="0">
              <a:latin typeface="Arial" panose="020B0604020202020204" pitchFamily="34" charset="0"/>
            </a:endParaRPr>
          </a:p>
        </p:txBody>
      </p:sp>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2650" y="3121195"/>
            <a:ext cx="3309834" cy="111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1766" y="4707663"/>
            <a:ext cx="3288370" cy="172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091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58</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91032" y="2454996"/>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AUMENTAN LAS </a:t>
            </a:r>
            <a:r>
              <a:rPr lang="es-ES" dirty="0" smtClean="0"/>
              <a:t>FAMILIAS ATENDIDAS DESDE LOS SERVICIOS SOCIALES Y LA COMPLEJIDAD DE LA INTERVENCIÓN (DIVERSIDAD DE TIPOLOGÍAS Y DIVERSIDAD CULTURAL). </a:t>
            </a:r>
            <a:endParaRPr lang="es-ES" dirty="0"/>
          </a:p>
        </p:txBody>
      </p:sp>
      <p:sp>
        <p:nvSpPr>
          <p:cNvPr id="32" name="AutoShape 5"/>
          <p:cNvSpPr>
            <a:spLocks noChangeArrowheads="1"/>
          </p:cNvSpPr>
          <p:nvPr/>
        </p:nvSpPr>
        <p:spPr bwMode="auto">
          <a:xfrm>
            <a:off x="1042160" y="3069335"/>
            <a:ext cx="3985292" cy="299999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s-ES" sz="1000" b="1" dirty="0" smtClean="0"/>
              <a:t>Se incrementan las necesidades sociales y las dificultades económicas de las familias de Eibar.</a:t>
            </a:r>
          </a:p>
          <a:p>
            <a:pPr marL="171450" indent="-171450">
              <a:buClr>
                <a:srgbClr val="BD4013"/>
              </a:buClr>
              <a:buFont typeface="Century Gothic" panose="020B0502020202020204" pitchFamily="34" charset="0"/>
              <a:buChar char="►"/>
            </a:pPr>
            <a:endParaRPr lang="es-ES" sz="1000" b="1" dirty="0" smtClean="0"/>
          </a:p>
          <a:p>
            <a:pPr marL="171450" indent="-171450">
              <a:buClr>
                <a:srgbClr val="BD4013"/>
              </a:buClr>
              <a:buFont typeface="Century Gothic" panose="020B0502020202020204" pitchFamily="34" charset="0"/>
              <a:buChar char="►"/>
            </a:pPr>
            <a:r>
              <a:rPr lang="es-ES" sz="1000" dirty="0" smtClean="0"/>
              <a:t>En el municipio hay cerca de 900 perceptores de RGI y se conceden más de 350 de AES</a:t>
            </a:r>
            <a:r>
              <a:rPr lang="es-ES" sz="1000" dirty="0"/>
              <a:t>. </a:t>
            </a:r>
            <a:endParaRPr lang="es-ES" sz="1000" dirty="0" smtClean="0"/>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b="1" dirty="0" smtClean="0"/>
              <a:t>Crece la detección de las dificultades de relación entre los/as menores y los padres, madres o tutores y entre grupos de iguales. </a:t>
            </a:r>
          </a:p>
          <a:p>
            <a:pPr marL="171450" indent="-171450">
              <a:buClr>
                <a:srgbClr val="BD4013"/>
              </a:buClr>
              <a:buFont typeface="Century Gothic" panose="020B0502020202020204" pitchFamily="34" charset="0"/>
              <a:buChar char="►"/>
            </a:pPr>
            <a:endParaRPr lang="es-ES" sz="1000" b="1" dirty="0"/>
          </a:p>
          <a:p>
            <a:pPr marL="171450" indent="-171450">
              <a:buClr>
                <a:srgbClr val="BD4013"/>
              </a:buClr>
              <a:buFont typeface="Century Gothic" panose="020B0502020202020204" pitchFamily="34" charset="0"/>
              <a:buChar char="►"/>
            </a:pPr>
            <a:r>
              <a:rPr lang="es-ES" sz="1000" dirty="0" smtClean="0"/>
              <a:t>Crece </a:t>
            </a:r>
            <a:r>
              <a:rPr lang="es-ES" sz="1000" dirty="0"/>
              <a:t>el número de intervenciones realizadas con familias y el gasto anual de los Servicios Sociales en intervención </a:t>
            </a:r>
            <a:r>
              <a:rPr lang="es-ES" sz="1000" dirty="0" smtClean="0"/>
              <a:t>familiar.</a:t>
            </a:r>
            <a:endParaRPr lang="es-ES" sz="1000" b="1" dirty="0"/>
          </a:p>
          <a:p>
            <a:pPr marL="171450" indent="-171450">
              <a:buClr>
                <a:srgbClr val="BD4013"/>
              </a:buClr>
              <a:buFont typeface="Century Gothic" panose="020B0502020202020204" pitchFamily="34" charset="0"/>
              <a:buChar char="►"/>
            </a:pPr>
            <a:endParaRPr lang="es-ES" sz="1000" b="1" dirty="0" smtClean="0"/>
          </a:p>
          <a:p>
            <a:pPr marL="171450" indent="-171450">
              <a:buClr>
                <a:srgbClr val="BD4013"/>
              </a:buClr>
              <a:buFont typeface="Century Gothic" panose="020B0502020202020204" pitchFamily="34" charset="0"/>
              <a:buChar char="►"/>
            </a:pPr>
            <a:r>
              <a:rPr lang="es-ES" sz="1000" dirty="0" smtClean="0"/>
              <a:t>En </a:t>
            </a:r>
            <a:r>
              <a:rPr lang="es-ES" sz="1000" dirty="0"/>
              <a:t>2016 se intervino en 27 familias</a:t>
            </a:r>
            <a:r>
              <a:rPr lang="es-ES" sz="1000" dirty="0" smtClean="0"/>
              <a:t>.</a:t>
            </a:r>
          </a:p>
          <a:p>
            <a:pPr marL="171450" lvl="0" indent="-171450">
              <a:buClr>
                <a:srgbClr val="BD4013"/>
              </a:buClr>
              <a:buFont typeface="Century Gothic" panose="020B0502020202020204" pitchFamily="34" charset="0"/>
              <a:buChar char="►"/>
            </a:pPr>
            <a:endParaRPr lang="es-ES" sz="1000" dirty="0" smtClean="0"/>
          </a:p>
        </p:txBody>
      </p:sp>
      <p:sp>
        <p:nvSpPr>
          <p:cNvPr id="16" name="AutoShape 5"/>
          <p:cNvSpPr>
            <a:spLocks noChangeArrowheads="1"/>
          </p:cNvSpPr>
          <p:nvPr/>
        </p:nvSpPr>
        <p:spPr bwMode="auto">
          <a:xfrm>
            <a:off x="5250790" y="3028951"/>
            <a:ext cx="4456484" cy="45258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población beneficiaria (nº) y grado de cobertura de la Renta de Garantía de Ingresos en Eibar (%), 2011-2016</a:t>
            </a:r>
            <a:endParaRPr lang="es-ES" sz="500" b="1" kern="700" dirty="0">
              <a:latin typeface="Arial" panose="020B0604020202020204" pitchFamily="34" charset="0"/>
            </a:endParaRPr>
          </a:p>
        </p:txBody>
      </p:sp>
      <p:sp>
        <p:nvSpPr>
          <p:cNvPr id="17" name="AutoShape 5"/>
          <p:cNvSpPr>
            <a:spLocks noChangeArrowheads="1"/>
          </p:cNvSpPr>
          <p:nvPr/>
        </p:nvSpPr>
        <p:spPr bwMode="auto">
          <a:xfrm>
            <a:off x="5326990" y="445664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INE y Udalmap</a:t>
            </a:r>
            <a:endParaRPr lang="es-ES" sz="300" kern="700" dirty="0">
              <a:latin typeface="Arial" panose="020B0604020202020204" pitchFamily="34" charset="0"/>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631" y="3402739"/>
            <a:ext cx="3717085" cy="119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
          <p:cNvSpPr>
            <a:spLocks noChangeArrowheads="1"/>
          </p:cNvSpPr>
          <p:nvPr/>
        </p:nvSpPr>
        <p:spPr bwMode="auto">
          <a:xfrm>
            <a:off x="5295764" y="6033612"/>
            <a:ext cx="3611827" cy="143932"/>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Udalmap y memoria </a:t>
            </a:r>
            <a:r>
              <a:rPr lang="es-ES" sz="800" dirty="0" err="1"/>
              <a:t>Gizartekintza</a:t>
            </a:r>
            <a:endParaRPr lang="es-ES" sz="300" kern="700" dirty="0">
              <a:latin typeface="Arial" panose="020B0604020202020204" pitchFamily="34" charset="0"/>
            </a:endParaRPr>
          </a:p>
        </p:txBody>
      </p:sp>
      <p:sp>
        <p:nvSpPr>
          <p:cNvPr id="22" name="AutoShape 5"/>
          <p:cNvSpPr>
            <a:spLocks noChangeArrowheads="1"/>
          </p:cNvSpPr>
          <p:nvPr/>
        </p:nvSpPr>
        <p:spPr bwMode="auto">
          <a:xfrm>
            <a:off x="5240856" y="4615227"/>
            <a:ext cx="4530499" cy="559215"/>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las solicitudes (nº) y unidades convivenciales perceptoras de Ayudas de Emergencia Social en Eibar (%), 2012-2015</a:t>
            </a:r>
            <a:endParaRPr lang="es-ES" sz="500" b="1" kern="700" dirty="0">
              <a:latin typeface="Arial" panose="020B0604020202020204" pitchFamily="34" charset="0"/>
            </a:endParaRPr>
          </a:p>
        </p:txBody>
      </p:sp>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392" y="4936490"/>
            <a:ext cx="3772991" cy="121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LOS RECURSOS</a:t>
            </a:r>
            <a:endParaRPr lang="es-ES" sz="1600" b="1" dirty="0">
              <a:solidFill>
                <a:schemeClr val="bg1"/>
              </a:solidFill>
            </a:endParaRPr>
          </a:p>
        </p:txBody>
      </p:sp>
      <p:sp>
        <p:nvSpPr>
          <p:cNvPr id="25" name="AutoShape 5"/>
          <p:cNvSpPr>
            <a:spLocks noChangeArrowheads="1"/>
          </p:cNvSpPr>
          <p:nvPr/>
        </p:nvSpPr>
        <p:spPr bwMode="auto">
          <a:xfrm>
            <a:off x="5110839" y="3046475"/>
            <a:ext cx="4596435" cy="3233501"/>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7" name="2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1" name="30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7305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59</a:t>
            </a:fld>
            <a:endParaRPr lang="es-ES" altLang="es-ES" dirty="0" smtClean="0"/>
          </a:p>
        </p:txBody>
      </p:sp>
      <p:sp>
        <p:nvSpPr>
          <p:cNvPr id="20" name="Rounded Rectangle 2"/>
          <p:cNvSpPr/>
          <p:nvPr/>
        </p:nvSpPr>
        <p:spPr>
          <a:xfrm>
            <a:off x="928223" y="1984997"/>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91032" y="2454996"/>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GIZARTE ZERBITZUETAN  ARTATUTAKO FAMILIA KOPURA HAZI DA, ETA BAITA ESKU-HARTZEAREN KONPLEXUTASUNA (TIPOLOGIA ANIZTASUNA ETA ANIZTASUN KULTURALA). </a:t>
            </a:r>
            <a:endParaRPr lang="es-ES" dirty="0"/>
          </a:p>
        </p:txBody>
      </p:sp>
      <p:sp>
        <p:nvSpPr>
          <p:cNvPr id="32" name="AutoShape 5"/>
          <p:cNvSpPr>
            <a:spLocks noChangeArrowheads="1"/>
          </p:cNvSpPr>
          <p:nvPr/>
        </p:nvSpPr>
        <p:spPr bwMode="auto">
          <a:xfrm>
            <a:off x="1042160" y="3069335"/>
            <a:ext cx="3985292" cy="299999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indent="-171450">
              <a:buClr>
                <a:srgbClr val="BD4013"/>
              </a:buClr>
              <a:buFont typeface="Century Gothic" panose="020B0502020202020204" pitchFamily="34" charset="0"/>
              <a:buChar char="►"/>
            </a:pPr>
            <a:r>
              <a:rPr lang="eu-ES" sz="1000" b="1" dirty="0" smtClean="0"/>
              <a:t>Gizarte beharrak eta zailtasun ekonomikoak hazi dira Eibarko familietan.</a:t>
            </a:r>
          </a:p>
          <a:p>
            <a:pPr marL="171450" indent="-171450">
              <a:buClr>
                <a:srgbClr val="BD4013"/>
              </a:buClr>
              <a:buFont typeface="Century Gothic" panose="020B0502020202020204" pitchFamily="34" charset="0"/>
              <a:buChar char="►"/>
            </a:pPr>
            <a:endParaRPr lang="eu-ES" sz="1000" b="1" dirty="0" smtClean="0"/>
          </a:p>
          <a:p>
            <a:pPr marL="171450" indent="-171450">
              <a:buClr>
                <a:srgbClr val="BD4013"/>
              </a:buClr>
              <a:buFont typeface="Century Gothic" panose="020B0502020202020204" pitchFamily="34" charset="0"/>
              <a:buChar char="►"/>
            </a:pPr>
            <a:r>
              <a:rPr lang="eu-ES" sz="1000" dirty="0" smtClean="0"/>
              <a:t>Eibarren, </a:t>
            </a:r>
            <a:r>
              <a:rPr lang="eu-ES" sz="1000" u="sng" dirty="0" smtClean="0"/>
              <a:t>Diru sarrerak bermatzeko </a:t>
            </a:r>
            <a:r>
              <a:rPr lang="eu-ES" sz="1000" dirty="0" smtClean="0"/>
              <a:t>errenta jasotzen duten 900 pertsona daude eta 350 </a:t>
            </a:r>
            <a:r>
              <a:rPr lang="eu-ES" sz="1000" u="sng" dirty="0" smtClean="0"/>
              <a:t>gizarte larrialdietarako laguntzatik (</a:t>
            </a:r>
            <a:r>
              <a:rPr lang="eu-ES" sz="1000" u="sng" dirty="0" err="1" smtClean="0"/>
              <a:t>GLL</a:t>
            </a:r>
            <a:r>
              <a:rPr lang="eu-ES" sz="1000" u="sng" dirty="0" smtClean="0"/>
              <a:t>)</a:t>
            </a:r>
            <a:r>
              <a:rPr lang="eu-ES" sz="1000" dirty="0" smtClean="0"/>
              <a:t> gora  eman dira.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b="1" dirty="0" smtClean="0"/>
              <a:t>Guraso eta seme alaben arteko, eta baita adingabeen arteko harremanetarako zailtasunak hazi dira. </a:t>
            </a:r>
          </a:p>
          <a:p>
            <a:pPr marL="171450" indent="-171450">
              <a:buClr>
                <a:srgbClr val="BD4013"/>
              </a:buClr>
              <a:buFont typeface="Century Gothic" panose="020B0502020202020204" pitchFamily="34" charset="0"/>
              <a:buChar char="►"/>
            </a:pPr>
            <a:endParaRPr lang="eu-ES" sz="1000" b="1" dirty="0" smtClean="0"/>
          </a:p>
          <a:p>
            <a:pPr marL="171450" indent="-171450">
              <a:buClr>
                <a:srgbClr val="BD4013"/>
              </a:buClr>
              <a:buFont typeface="Century Gothic" panose="020B0502020202020204" pitchFamily="34" charset="0"/>
              <a:buChar char="►"/>
            </a:pPr>
            <a:r>
              <a:rPr lang="eu-ES" sz="1000" dirty="0" smtClean="0"/>
              <a:t>Familietan egindako esku-hartze kasuak  hazi dira eta baita gizarte zerbitzuek familia esku-hartzearen urteko gastua.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err="1" smtClean="0"/>
              <a:t>2016.urtean</a:t>
            </a:r>
            <a:r>
              <a:rPr lang="eu-ES" sz="1000" dirty="0" smtClean="0"/>
              <a:t> 27 familietan esku- hartu zen.</a:t>
            </a:r>
          </a:p>
        </p:txBody>
      </p:sp>
      <p:sp>
        <p:nvSpPr>
          <p:cNvPr id="16" name="AutoShape 5"/>
          <p:cNvSpPr>
            <a:spLocks noChangeArrowheads="1"/>
          </p:cNvSpPr>
          <p:nvPr/>
        </p:nvSpPr>
        <p:spPr bwMode="auto">
          <a:xfrm>
            <a:off x="5250790" y="3028951"/>
            <a:ext cx="4456484" cy="45258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Diru sarrerak bermatzeko errenta jasotzen duten pertsona kopuruaren eboluzioa  eta estaltze maila (%), 2011-2016</a:t>
            </a:r>
            <a:endParaRPr lang="eu-ES" sz="500" b="1" kern="700" dirty="0">
              <a:latin typeface="Arial" panose="020B0604020202020204" pitchFamily="34" charset="0"/>
            </a:endParaRPr>
          </a:p>
        </p:txBody>
      </p:sp>
      <p:sp>
        <p:nvSpPr>
          <p:cNvPr id="17" name="AutoShape 5"/>
          <p:cNvSpPr>
            <a:spLocks noChangeArrowheads="1"/>
          </p:cNvSpPr>
          <p:nvPr/>
        </p:nvSpPr>
        <p:spPr bwMode="auto">
          <a:xfrm>
            <a:off x="5326990" y="445664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u-ES" sz="800" dirty="0" smtClean="0"/>
              <a:t>Iturria: INE eta </a:t>
            </a:r>
            <a:r>
              <a:rPr lang="eu-ES" sz="800" dirty="0" err="1" smtClean="0"/>
              <a:t>Udalmap</a:t>
            </a:r>
            <a:endParaRPr lang="eu-ES" sz="300" kern="700" dirty="0">
              <a:latin typeface="Arial" panose="020B0604020202020204" pitchFamily="34" charset="0"/>
            </a:endParaRPr>
          </a:p>
        </p:txBody>
      </p:sp>
      <p:sp>
        <p:nvSpPr>
          <p:cNvPr id="19" name="AutoShape 5"/>
          <p:cNvSpPr>
            <a:spLocks noChangeArrowheads="1"/>
          </p:cNvSpPr>
          <p:nvPr/>
        </p:nvSpPr>
        <p:spPr bwMode="auto">
          <a:xfrm>
            <a:off x="5295764" y="6033612"/>
            <a:ext cx="3611827" cy="143932"/>
          </a:xfrm>
          <a:prstGeom prst="foldedCorner">
            <a:avLst>
              <a:gd name="adj" fmla="val 0"/>
            </a:avLst>
          </a:prstGeom>
          <a:noFill/>
          <a:ln w="9525">
            <a:noFill/>
            <a:round/>
            <a:headEnd/>
            <a:tailEnd/>
          </a:ln>
          <a:effectLst/>
          <a:extLst/>
        </p:spPr>
        <p:txBody>
          <a:bodyPr wrap="square"/>
          <a:lstStyle/>
          <a:p>
            <a:pPr lvl="0">
              <a:buClr>
                <a:srgbClr val="BD4013"/>
              </a:buClr>
            </a:pPr>
            <a:r>
              <a:rPr lang="eu-ES" sz="800" dirty="0" smtClean="0"/>
              <a:t>Iturria: </a:t>
            </a:r>
            <a:r>
              <a:rPr lang="eu-ES" sz="800" dirty="0" err="1" smtClean="0"/>
              <a:t>Udalmap</a:t>
            </a:r>
            <a:r>
              <a:rPr lang="eu-ES" sz="800" dirty="0" smtClean="0"/>
              <a:t> eta </a:t>
            </a:r>
            <a:r>
              <a:rPr lang="eu-ES" sz="800" dirty="0" err="1" smtClean="0"/>
              <a:t>Gizartekintza</a:t>
            </a:r>
            <a:r>
              <a:rPr lang="eu-ES" sz="800" dirty="0" smtClean="0"/>
              <a:t> memoria. </a:t>
            </a:r>
            <a:endParaRPr lang="eu-ES" sz="300" kern="700" dirty="0">
              <a:latin typeface="Arial" panose="020B0604020202020204" pitchFamily="34" charset="0"/>
            </a:endParaRPr>
          </a:p>
        </p:txBody>
      </p:sp>
      <p:sp>
        <p:nvSpPr>
          <p:cNvPr id="22" name="AutoShape 5"/>
          <p:cNvSpPr>
            <a:spLocks noChangeArrowheads="1"/>
          </p:cNvSpPr>
          <p:nvPr/>
        </p:nvSpPr>
        <p:spPr bwMode="auto">
          <a:xfrm>
            <a:off x="5299301" y="4721060"/>
            <a:ext cx="4530499" cy="559215"/>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Gizarte larrialdietarako laguntza jasotzen dutenen kopurua</a:t>
            </a:r>
            <a:endParaRPr lang="eu-ES" sz="500" b="1" kern="700" dirty="0">
              <a:latin typeface="Arial" panose="020B0604020202020204" pitchFamily="34" charset="0"/>
            </a:endParaRPr>
          </a:p>
        </p:txBody>
      </p:sp>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BALIABIDEEN BALORAZIOA</a:t>
            </a:r>
            <a:endParaRPr lang="es-ES" sz="1600" b="1" dirty="0">
              <a:solidFill>
                <a:schemeClr val="bg1"/>
              </a:solidFill>
            </a:endParaRPr>
          </a:p>
        </p:txBody>
      </p:sp>
      <p:sp>
        <p:nvSpPr>
          <p:cNvPr id="25" name="AutoShape 5"/>
          <p:cNvSpPr>
            <a:spLocks noChangeArrowheads="1"/>
          </p:cNvSpPr>
          <p:nvPr/>
        </p:nvSpPr>
        <p:spPr bwMode="auto">
          <a:xfrm>
            <a:off x="5110839" y="3046475"/>
            <a:ext cx="4596435" cy="3233501"/>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u-ES" sz="1050" dirty="0"/>
          </a:p>
        </p:txBody>
      </p:sp>
      <p:sp>
        <p:nvSpPr>
          <p:cNvPr id="28" name="2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0" name="29 CuadroTexto"/>
          <p:cNvSpPr txBox="1"/>
          <p:nvPr/>
        </p:nvSpPr>
        <p:spPr>
          <a:xfrm>
            <a:off x="3214558" y="1413303"/>
            <a:ext cx="1254642"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Haurtzaro</a:t>
            </a:r>
            <a:r>
              <a:rPr lang="es-ES_tradnl" dirty="0"/>
              <a:t>, </a:t>
            </a:r>
            <a:r>
              <a:rPr lang="es-ES_tradnl" dirty="0" err="1"/>
              <a:t>nerabezaro</a:t>
            </a:r>
            <a:r>
              <a:rPr lang="es-ES_tradnl" dirty="0"/>
              <a:t> eta familia</a:t>
            </a:r>
          </a:p>
        </p:txBody>
      </p:sp>
      <p:sp>
        <p:nvSpPr>
          <p:cNvPr id="33" name="32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4" name="3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5" name="34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6" name="35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8" name="3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3" name="42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4"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5" name="44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988" y="3381021"/>
            <a:ext cx="3717085" cy="1197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980490" y="3548214"/>
            <a:ext cx="706910" cy="784830"/>
          </a:xfrm>
          <a:prstGeom prst="rect">
            <a:avLst/>
          </a:prstGeom>
          <a:solidFill>
            <a:srgbClr val="DEE7EB"/>
          </a:solidFill>
        </p:spPr>
        <p:txBody>
          <a:bodyPr wrap="square" rtlCol="0">
            <a:spAutoFit/>
          </a:bodyPr>
          <a:lstStyle/>
          <a:p>
            <a:r>
              <a:rPr lang="eu-ES" b="1" dirty="0" err="1" smtClean="0"/>
              <a:t>DBE-aren</a:t>
            </a:r>
            <a:r>
              <a:rPr lang="eu-ES" b="1" dirty="0" smtClean="0"/>
              <a:t> estaltzea (%)</a:t>
            </a:r>
          </a:p>
          <a:p>
            <a:endParaRPr lang="eu-ES" b="1" dirty="0" smtClean="0"/>
          </a:p>
          <a:p>
            <a:endParaRPr lang="eu-ES" b="1" dirty="0"/>
          </a:p>
        </p:txBody>
      </p:sp>
      <p:sp>
        <p:nvSpPr>
          <p:cNvPr id="27" name="26 CuadroTexto"/>
          <p:cNvSpPr txBox="1"/>
          <p:nvPr/>
        </p:nvSpPr>
        <p:spPr>
          <a:xfrm>
            <a:off x="5149414" y="3405339"/>
            <a:ext cx="622736" cy="923330"/>
          </a:xfrm>
          <a:prstGeom prst="rect">
            <a:avLst/>
          </a:prstGeom>
          <a:solidFill>
            <a:srgbClr val="DEE7EB"/>
          </a:solidFill>
        </p:spPr>
        <p:txBody>
          <a:bodyPr wrap="square" rtlCol="0">
            <a:spAutoFit/>
          </a:bodyPr>
          <a:lstStyle/>
          <a:p>
            <a:r>
              <a:rPr lang="eu-ES" b="1" dirty="0" err="1" smtClean="0"/>
              <a:t>DBE-jasotzen</a:t>
            </a:r>
            <a:r>
              <a:rPr lang="eu-ES" b="1" dirty="0" smtClean="0"/>
              <a:t> duten pertsona (</a:t>
            </a:r>
            <a:r>
              <a:rPr lang="eu-ES" b="1" dirty="0" err="1" smtClean="0"/>
              <a:t>kop</a:t>
            </a:r>
            <a:r>
              <a:rPr lang="eu-ES" b="1" dirty="0" smtClean="0"/>
              <a:t>)</a:t>
            </a:r>
          </a:p>
          <a:p>
            <a:endParaRPr lang="eu-ES" b="1" dirty="0" smtClean="0"/>
          </a:p>
        </p:txBody>
      </p:sp>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392" y="4936490"/>
            <a:ext cx="3772991" cy="121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36 CuadroTexto"/>
          <p:cNvSpPr txBox="1"/>
          <p:nvPr/>
        </p:nvSpPr>
        <p:spPr>
          <a:xfrm>
            <a:off x="7306954" y="4357244"/>
            <a:ext cx="1065521" cy="200055"/>
          </a:xfrm>
          <a:prstGeom prst="rect">
            <a:avLst/>
          </a:prstGeom>
          <a:solidFill>
            <a:srgbClr val="DEE7EB"/>
          </a:solidFill>
        </p:spPr>
        <p:txBody>
          <a:bodyPr wrap="square" rtlCol="0">
            <a:spAutoFit/>
          </a:bodyPr>
          <a:lstStyle/>
          <a:p>
            <a:r>
              <a:rPr lang="eu-ES" sz="700" dirty="0" smtClean="0"/>
              <a:t>Balio </a:t>
            </a:r>
            <a:r>
              <a:rPr lang="eu-ES" sz="700" dirty="0" err="1" smtClean="0"/>
              <a:t>absoluto</a:t>
            </a:r>
            <a:endParaRPr lang="eu-ES" sz="700" dirty="0" smtClean="0"/>
          </a:p>
        </p:txBody>
      </p:sp>
      <p:sp>
        <p:nvSpPr>
          <p:cNvPr id="39" name="38 CuadroTexto"/>
          <p:cNvSpPr txBox="1"/>
          <p:nvPr/>
        </p:nvSpPr>
        <p:spPr>
          <a:xfrm>
            <a:off x="7322052" y="5898115"/>
            <a:ext cx="1065521" cy="200055"/>
          </a:xfrm>
          <a:prstGeom prst="rect">
            <a:avLst/>
          </a:prstGeom>
          <a:solidFill>
            <a:srgbClr val="DEE7EB"/>
          </a:solidFill>
        </p:spPr>
        <p:txBody>
          <a:bodyPr wrap="square" rtlCol="0">
            <a:spAutoFit/>
          </a:bodyPr>
          <a:lstStyle/>
          <a:p>
            <a:r>
              <a:rPr lang="eu-ES" sz="700" dirty="0" smtClean="0"/>
              <a:t>Balio </a:t>
            </a:r>
            <a:r>
              <a:rPr lang="eu-ES" sz="700" dirty="0" err="1" smtClean="0"/>
              <a:t>absoluto</a:t>
            </a:r>
            <a:endParaRPr lang="eu-ES" sz="700" dirty="0" smtClean="0"/>
          </a:p>
        </p:txBody>
      </p:sp>
      <p:sp>
        <p:nvSpPr>
          <p:cNvPr id="40" name="39 CuadroTexto"/>
          <p:cNvSpPr txBox="1"/>
          <p:nvPr/>
        </p:nvSpPr>
        <p:spPr>
          <a:xfrm>
            <a:off x="8966653" y="5094235"/>
            <a:ext cx="706910" cy="784830"/>
          </a:xfrm>
          <a:prstGeom prst="rect">
            <a:avLst/>
          </a:prstGeom>
          <a:solidFill>
            <a:srgbClr val="DEE7EB"/>
          </a:solidFill>
        </p:spPr>
        <p:txBody>
          <a:bodyPr wrap="square" rtlCol="0">
            <a:spAutoFit/>
          </a:bodyPr>
          <a:lstStyle/>
          <a:p>
            <a:r>
              <a:rPr lang="eu-ES" b="1" dirty="0" smtClean="0"/>
              <a:t>Familia unitateak (%)</a:t>
            </a:r>
          </a:p>
          <a:p>
            <a:endParaRPr lang="eu-ES" b="1" dirty="0" smtClean="0"/>
          </a:p>
          <a:p>
            <a:endParaRPr lang="eu-ES" b="1" dirty="0"/>
          </a:p>
        </p:txBody>
      </p:sp>
      <p:sp>
        <p:nvSpPr>
          <p:cNvPr id="41" name="40 CuadroTexto"/>
          <p:cNvSpPr txBox="1"/>
          <p:nvPr/>
        </p:nvSpPr>
        <p:spPr>
          <a:xfrm>
            <a:off x="5187514" y="4962567"/>
            <a:ext cx="507522" cy="1061829"/>
          </a:xfrm>
          <a:prstGeom prst="rect">
            <a:avLst/>
          </a:prstGeom>
          <a:solidFill>
            <a:srgbClr val="DEE7EB"/>
          </a:solidFill>
        </p:spPr>
        <p:txBody>
          <a:bodyPr wrap="square" rtlCol="0">
            <a:spAutoFit/>
          </a:bodyPr>
          <a:lstStyle/>
          <a:p>
            <a:r>
              <a:rPr lang="eu-ES" b="1" dirty="0" smtClean="0"/>
              <a:t>Eskariak (</a:t>
            </a:r>
            <a:r>
              <a:rPr lang="eu-ES" b="1" dirty="0" err="1" smtClean="0"/>
              <a:t>kop</a:t>
            </a:r>
            <a:r>
              <a:rPr lang="eu-ES" b="1" dirty="0" smtClean="0"/>
              <a:t>)</a:t>
            </a:r>
          </a:p>
          <a:p>
            <a:endParaRPr lang="eu-ES" b="1" dirty="0" smtClean="0"/>
          </a:p>
          <a:p>
            <a:endParaRPr lang="eu-ES" b="1" dirty="0" smtClean="0"/>
          </a:p>
          <a:p>
            <a:endParaRPr lang="eu-ES" b="1" dirty="0" smtClean="0"/>
          </a:p>
          <a:p>
            <a:endParaRPr lang="eu-ES" b="1" dirty="0"/>
          </a:p>
        </p:txBody>
      </p:sp>
    </p:spTree>
    <p:extLst>
      <p:ext uri="{BB962C8B-B14F-4D97-AF65-F5344CB8AC3E}">
        <p14:creationId xmlns:p14="http://schemas.microsoft.com/office/powerpoint/2010/main" val="2141953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6</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smtClean="0">
                <a:latin typeface="Arial Narrow" panose="020B0606020202030204" pitchFamily="34" charset="0"/>
                <a:cs typeface="Arial" panose="020B0604020202020204" pitchFamily="34" charset="0"/>
              </a:rPr>
              <a:t>1</a:t>
            </a:r>
            <a:endParaRPr lang="es-ES" sz="9500" dirty="0">
              <a:latin typeface="Arial Narrow" panose="020B0606020202030204" pitchFamily="34" charset="0"/>
              <a:cs typeface="Arial" panose="020B0604020202020204" pitchFamily="34" charset="0"/>
            </a:endParaRPr>
          </a:p>
        </p:txBody>
      </p:sp>
      <p:sp>
        <p:nvSpPr>
          <p:cNvPr id="8" name="20 Título"/>
          <p:cNvSpPr>
            <a:spLocks/>
          </p:cNvSpPr>
          <p:nvPr/>
        </p:nvSpPr>
        <p:spPr bwMode="auto">
          <a:xfrm>
            <a:off x="851075" y="849619"/>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sz="1600" b="1" dirty="0" smtClean="0">
                <a:solidFill>
                  <a:schemeClr val="bg1"/>
                </a:solidFill>
                <a:latin typeface="Arial" panose="020B0604020202020204" pitchFamily="34" charset="0"/>
              </a:rPr>
              <a:t>AURKEZPENA</a:t>
            </a:r>
            <a:endParaRPr lang="es-ES" sz="1600" b="1" dirty="0">
              <a:solidFill>
                <a:schemeClr val="bg1"/>
              </a:solidFill>
            </a:endParaRPr>
          </a:p>
        </p:txBody>
      </p:sp>
      <p:sp>
        <p:nvSpPr>
          <p:cNvPr id="10" name="AutoShape 5"/>
          <p:cNvSpPr>
            <a:spLocks noChangeArrowheads="1"/>
          </p:cNvSpPr>
          <p:nvPr/>
        </p:nvSpPr>
        <p:spPr bwMode="auto">
          <a:xfrm>
            <a:off x="1213832" y="1863544"/>
            <a:ext cx="1929417" cy="2794181"/>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200" b="1" dirty="0" smtClean="0"/>
              <a:t>Metodologia kuantitatibo eta kualitatibo </a:t>
            </a:r>
            <a:r>
              <a:rPr lang="eu-ES" sz="1200" dirty="0" smtClean="0"/>
              <a:t>batean oinarritutako </a:t>
            </a:r>
            <a:r>
              <a:rPr lang="eu-ES" sz="1200" u="sng" dirty="0" smtClean="0"/>
              <a:t>diagnostiko parte hartzailea </a:t>
            </a:r>
            <a:r>
              <a:rPr lang="eu-ES" sz="1200" dirty="0" smtClean="0"/>
              <a:t> burutu da,  gizartearekin loturiko esparru desberdinetan lan egiten duten eragile eta erakunde guztien partaidetza berezia bateratuz.</a:t>
            </a:r>
          </a:p>
          <a:p>
            <a:pPr lvl="0">
              <a:buClr>
                <a:srgbClr val="BD4013"/>
              </a:buClr>
            </a:pPr>
            <a:endParaRPr lang="es-ES" sz="1200" dirty="0"/>
          </a:p>
        </p:txBody>
      </p:sp>
      <p:sp>
        <p:nvSpPr>
          <p:cNvPr id="12" name="11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1. </a:t>
            </a:r>
            <a:r>
              <a:rPr lang="es-ES" sz="1000" b="1" dirty="0" err="1" smtClean="0">
                <a:solidFill>
                  <a:srgbClr val="FFC000"/>
                </a:solidFill>
                <a:latin typeface="Arial" panose="020B0604020202020204" pitchFamily="34" charset="0"/>
                <a:cs typeface="Arial" panose="020B0604020202020204" pitchFamily="34" charset="0"/>
              </a:rPr>
              <a:t>Aurkezpena</a:t>
            </a:r>
            <a:endParaRPr lang="es-ES" sz="1000" b="1" dirty="0" smtClean="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412" y="1768835"/>
            <a:ext cx="7091064" cy="439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5000626" y="3597970"/>
            <a:ext cx="990599" cy="6617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3" name="2 CuadroTexto"/>
          <p:cNvSpPr txBox="1"/>
          <p:nvPr/>
        </p:nvSpPr>
        <p:spPr>
          <a:xfrm>
            <a:off x="5057777" y="3696574"/>
            <a:ext cx="1038223" cy="461665"/>
          </a:xfrm>
          <a:prstGeom prst="rect">
            <a:avLst/>
          </a:prstGeom>
          <a:noFill/>
        </p:spPr>
        <p:txBody>
          <a:bodyPr wrap="square" rtlCol="0">
            <a:spAutoFit/>
          </a:bodyPr>
          <a:lstStyle/>
          <a:p>
            <a:r>
              <a:rPr lang="es-ES" sz="800" b="1" dirty="0" err="1" smtClean="0"/>
              <a:t>Haurtzaro</a:t>
            </a:r>
            <a:r>
              <a:rPr lang="es-ES" sz="800" b="1" dirty="0" smtClean="0"/>
              <a:t>, </a:t>
            </a:r>
            <a:r>
              <a:rPr lang="es-ES" sz="800" b="1" dirty="0" err="1" smtClean="0"/>
              <a:t>nerabezaro</a:t>
            </a:r>
            <a:r>
              <a:rPr lang="es-ES" sz="800" b="1" dirty="0" smtClean="0"/>
              <a:t> eta familia</a:t>
            </a:r>
            <a:endParaRPr lang="eu-ES" sz="800" b="1" dirty="0"/>
          </a:p>
        </p:txBody>
      </p:sp>
    </p:spTree>
    <p:extLst>
      <p:ext uri="{BB962C8B-B14F-4D97-AF65-F5344CB8AC3E}">
        <p14:creationId xmlns:p14="http://schemas.microsoft.com/office/powerpoint/2010/main" val="1015456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60</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18221" y="2087331"/>
            <a:ext cx="8609566"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AUMENTA LA DETECCIÓN DE MENORES EN SITUACIÓN DE RIESGO, GRACIAS AL INCREMENTO DE LA COORDINACIÓN CON LOS DIFERENTES AGENTES EDUCATIVOS Y SOCIALES</a:t>
            </a:r>
            <a:endParaRPr lang="es-ES" dirty="0"/>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989" y="4278459"/>
            <a:ext cx="4444966" cy="172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5"/>
          <p:cNvSpPr>
            <a:spLocks noChangeArrowheads="1"/>
          </p:cNvSpPr>
          <p:nvPr/>
        </p:nvSpPr>
        <p:spPr bwMode="auto">
          <a:xfrm>
            <a:off x="1022196" y="3832859"/>
            <a:ext cx="4587110" cy="2239161"/>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19" name="AutoShape 5"/>
          <p:cNvSpPr>
            <a:spLocks noChangeArrowheads="1"/>
          </p:cNvSpPr>
          <p:nvPr/>
        </p:nvSpPr>
        <p:spPr bwMode="auto">
          <a:xfrm>
            <a:off x="1029371" y="3852696"/>
            <a:ext cx="4581228" cy="409249"/>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Notificaciones recibidas en los Servicios Sociales de Eibar (nº), 2011-2016</a:t>
            </a:r>
            <a:endParaRPr lang="es-ES" sz="1000" b="1" dirty="0" smtClean="0"/>
          </a:p>
        </p:txBody>
      </p:sp>
      <p:sp>
        <p:nvSpPr>
          <p:cNvPr id="22" name="AutoShape 5"/>
          <p:cNvSpPr>
            <a:spLocks noChangeArrowheads="1"/>
          </p:cNvSpPr>
          <p:nvPr/>
        </p:nvSpPr>
        <p:spPr bwMode="auto">
          <a:xfrm>
            <a:off x="1086520" y="5865931"/>
            <a:ext cx="2125278"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Memoria </a:t>
            </a:r>
            <a:r>
              <a:rPr lang="es-ES" sz="800" dirty="0" smtClean="0"/>
              <a:t>Gizartekintza</a:t>
            </a:r>
            <a:endParaRPr lang="es-ES" sz="300" kern="700" dirty="0">
              <a:latin typeface="Arial" panose="020B0604020202020204" pitchFamily="34" charset="0"/>
            </a:endParaRPr>
          </a:p>
        </p:txBody>
      </p:sp>
      <p:sp>
        <p:nvSpPr>
          <p:cNvPr id="24" name="AutoShape 5"/>
          <p:cNvSpPr>
            <a:spLocks noChangeArrowheads="1"/>
          </p:cNvSpPr>
          <p:nvPr/>
        </p:nvSpPr>
        <p:spPr bwMode="auto">
          <a:xfrm>
            <a:off x="5750813" y="4436918"/>
            <a:ext cx="3876974" cy="156814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5" name="AutoShape 5"/>
          <p:cNvSpPr>
            <a:spLocks noChangeArrowheads="1"/>
          </p:cNvSpPr>
          <p:nvPr/>
        </p:nvSpPr>
        <p:spPr bwMode="auto">
          <a:xfrm>
            <a:off x="5815138" y="4436918"/>
            <a:ext cx="3812650" cy="556016"/>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 población atendida por los Servicios Sociales de Eibar a través del Programa de Intervención en Medio Abierto (nº), 2014-2016</a:t>
            </a:r>
            <a:endParaRPr lang="es-ES" sz="1000" b="1" dirty="0" smtClean="0"/>
          </a:p>
        </p:txBody>
      </p:sp>
      <p:sp>
        <p:nvSpPr>
          <p:cNvPr id="27" name="AutoShape 5"/>
          <p:cNvSpPr>
            <a:spLocks noChangeArrowheads="1"/>
          </p:cNvSpPr>
          <p:nvPr/>
        </p:nvSpPr>
        <p:spPr bwMode="auto">
          <a:xfrm>
            <a:off x="5815138" y="5795445"/>
            <a:ext cx="18682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Memoria </a:t>
            </a:r>
            <a:r>
              <a:rPr lang="es-ES" sz="800" dirty="0" smtClean="0"/>
              <a:t>Gizartekintza </a:t>
            </a:r>
            <a:endParaRPr lang="es-ES" sz="300" kern="700" dirty="0">
              <a:latin typeface="Arial" panose="020B0604020202020204" pitchFamily="34" charset="0"/>
            </a:endParaRPr>
          </a:p>
        </p:txBody>
      </p:sp>
      <p:pic>
        <p:nvPicPr>
          <p:cNvPr id="30"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1481" b="11885"/>
          <a:stretch/>
        </p:blipFill>
        <p:spPr bwMode="auto">
          <a:xfrm>
            <a:off x="5871761" y="5040983"/>
            <a:ext cx="3699403" cy="75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AutoShape 5"/>
          <p:cNvSpPr>
            <a:spLocks noChangeArrowheads="1"/>
          </p:cNvSpPr>
          <p:nvPr/>
        </p:nvSpPr>
        <p:spPr bwMode="auto">
          <a:xfrm>
            <a:off x="5750813" y="2697860"/>
            <a:ext cx="3876975" cy="165761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00" dirty="0" smtClean="0"/>
              <a:t>Decrece </a:t>
            </a:r>
            <a:r>
              <a:rPr lang="es-ES" sz="1000" dirty="0"/>
              <a:t>el número de personas totales atendidas por los Servicios Sociales a través del Programa de Intervención en Medio Abierto (-32,9%). En cualquier caso, destaca el incremento del número de adolescentes chicos atendidos (+33,3%), así como el notable incremento registrado en la franja de 10-12 años (+60,0</a:t>
            </a:r>
            <a:r>
              <a:rPr lang="es-ES" sz="1000" dirty="0" smtClean="0"/>
              <a:t>%).</a:t>
            </a:r>
          </a:p>
          <a:p>
            <a:pPr marL="171450" lvl="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b="1" dirty="0"/>
              <a:t>Más de 100 niños/as de </a:t>
            </a:r>
            <a:r>
              <a:rPr lang="es-ES" sz="1000" b="1" dirty="0" err="1"/>
              <a:t>Eibar</a:t>
            </a:r>
            <a:r>
              <a:rPr lang="es-ES" sz="1000" b="1" dirty="0"/>
              <a:t> estaban participando del programa de medio </a:t>
            </a:r>
            <a:r>
              <a:rPr lang="es-ES" sz="1000" b="1" dirty="0" smtClean="0"/>
              <a:t>abierto.</a:t>
            </a:r>
            <a:endParaRPr lang="es-ES" sz="1000" b="1" dirty="0"/>
          </a:p>
          <a:p>
            <a:pPr marL="171450" lvl="0" indent="-171450">
              <a:buClr>
                <a:srgbClr val="BD4013"/>
              </a:buClr>
              <a:buFont typeface="Century Gothic" panose="020B0502020202020204" pitchFamily="34" charset="0"/>
              <a:buChar char="►"/>
            </a:pPr>
            <a:endParaRPr lang="es-ES" sz="1000" b="1" dirty="0"/>
          </a:p>
          <a:p>
            <a:pPr marL="171450" lvl="0" indent="-171450">
              <a:buClr>
                <a:srgbClr val="BD4013"/>
              </a:buClr>
              <a:buFont typeface="Century Gothic" panose="020B0502020202020204" pitchFamily="34" charset="0"/>
              <a:buChar char="►"/>
            </a:pPr>
            <a:endParaRPr lang="es-ES" sz="1000" dirty="0"/>
          </a:p>
        </p:txBody>
      </p:sp>
      <p:sp>
        <p:nvSpPr>
          <p:cNvPr id="33" name="AutoShape 5"/>
          <p:cNvSpPr>
            <a:spLocks noChangeArrowheads="1"/>
          </p:cNvSpPr>
          <p:nvPr/>
        </p:nvSpPr>
        <p:spPr bwMode="auto">
          <a:xfrm>
            <a:off x="1018221" y="2699386"/>
            <a:ext cx="4581565" cy="104203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00" dirty="0" smtClean="0"/>
              <a:t>Aumentan los conflictos con menores y la población menor atendida por los servicios sociales.</a:t>
            </a:r>
          </a:p>
          <a:p>
            <a:pPr marL="171450" lvl="0" indent="-171450">
              <a:buClr>
                <a:srgbClr val="BD4013"/>
              </a:buClr>
              <a:buFont typeface="Century Gothic" panose="020B0502020202020204" pitchFamily="34" charset="0"/>
              <a:buChar char="►"/>
            </a:pPr>
            <a:r>
              <a:rPr lang="es-ES" sz="1000" dirty="0" smtClean="0"/>
              <a:t>Crece </a:t>
            </a:r>
            <a:r>
              <a:rPr lang="es-ES" sz="1000" dirty="0"/>
              <a:t>el número de notificaciones de menores recibidas (+80,4%), así como las intervenciones familiares llevadas a cabo (+22,7%) y el número de menores atendidos por el Servicio de Intervención Familiar (+27,8</a:t>
            </a:r>
            <a:r>
              <a:rPr lang="es-ES" sz="1000" dirty="0" smtClean="0"/>
              <a:t>%).</a:t>
            </a:r>
            <a:endParaRPr lang="es-ES" sz="1000" b="1" dirty="0"/>
          </a:p>
          <a:p>
            <a:pPr marL="171450" lvl="0" indent="-171450">
              <a:buClr>
                <a:srgbClr val="BD4013"/>
              </a:buClr>
              <a:buFont typeface="Century Gothic" panose="020B0502020202020204" pitchFamily="34" charset="0"/>
              <a:buChar char="►"/>
            </a:pPr>
            <a:endParaRPr lang="es-ES" sz="1000" dirty="0"/>
          </a:p>
        </p:txBody>
      </p:sp>
      <p:sp>
        <p:nvSpPr>
          <p:cNvPr id="32" name="3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5" name="3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531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61</a:t>
            </a:fld>
            <a:endParaRPr lang="es-ES" altLang="es-ES" dirty="0" smtClean="0"/>
          </a:p>
        </p:txBody>
      </p:sp>
      <p:sp>
        <p:nvSpPr>
          <p:cNvPr id="20" name="Rounded Rectangle 2"/>
          <p:cNvSpPr/>
          <p:nvPr/>
        </p:nvSpPr>
        <p:spPr>
          <a:xfrm>
            <a:off x="887941" y="1989021"/>
            <a:ext cx="9021487" cy="4386849"/>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18221" y="2087331"/>
            <a:ext cx="8609566"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GIZARTE ETA HEZKUNTZA ERAKUNDE DESBERDINEN KOORDINAKETA INDARTU DENETIK,ARRISKUAN EGON DAITEZKEEN ADINGABEEN KOPURUAREN ANTZEMATEA HAZI DA</a:t>
            </a:r>
            <a:endParaRPr lang="es-ES" dirty="0"/>
          </a:p>
        </p:txBody>
      </p:sp>
      <p:sp>
        <p:nvSpPr>
          <p:cNvPr id="18" name="AutoShape 5"/>
          <p:cNvSpPr>
            <a:spLocks noChangeArrowheads="1"/>
          </p:cNvSpPr>
          <p:nvPr/>
        </p:nvSpPr>
        <p:spPr bwMode="auto">
          <a:xfrm>
            <a:off x="1022196" y="3832859"/>
            <a:ext cx="4587110" cy="2431878"/>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19" name="AutoShape 5"/>
          <p:cNvSpPr>
            <a:spLocks noChangeArrowheads="1"/>
          </p:cNvSpPr>
          <p:nvPr/>
        </p:nvSpPr>
        <p:spPr bwMode="auto">
          <a:xfrm>
            <a:off x="1029371" y="3852696"/>
            <a:ext cx="4581228" cy="409249"/>
          </a:xfrm>
          <a:prstGeom prst="foldedCorner">
            <a:avLst>
              <a:gd name="adj" fmla="val 0"/>
            </a:avLst>
          </a:prstGeom>
          <a:noFill/>
          <a:ln w="9525">
            <a:noFill/>
            <a:round/>
            <a:headEnd/>
            <a:tailEnd/>
          </a:ln>
          <a:effectLst/>
          <a:extLst/>
        </p:spPr>
        <p:txBody>
          <a:bodyPr wrap="square"/>
          <a:lstStyle/>
          <a:p>
            <a:pPr lvl="1">
              <a:buClr>
                <a:srgbClr val="BD4013"/>
              </a:buClr>
            </a:pPr>
            <a:r>
              <a:rPr lang="es-ES" sz="1000" b="1" dirty="0" err="1" smtClean="0"/>
              <a:t>Gizarte</a:t>
            </a:r>
            <a:r>
              <a:rPr lang="es-ES" sz="1000" b="1" dirty="0" smtClean="0"/>
              <a:t> </a:t>
            </a:r>
            <a:r>
              <a:rPr lang="es-ES" sz="1000" b="1" dirty="0" err="1" smtClean="0"/>
              <a:t>zerbitzuetan</a:t>
            </a:r>
            <a:r>
              <a:rPr lang="es-ES" sz="1000" b="1" dirty="0" smtClean="0"/>
              <a:t> </a:t>
            </a:r>
            <a:r>
              <a:rPr lang="es-ES" sz="1000" b="1" dirty="0" err="1" smtClean="0"/>
              <a:t>jakinarazi</a:t>
            </a:r>
            <a:r>
              <a:rPr lang="es-ES" sz="1000" b="1" dirty="0" smtClean="0"/>
              <a:t>  </a:t>
            </a:r>
            <a:r>
              <a:rPr lang="es-ES" sz="1000" b="1" dirty="0" err="1" smtClean="0"/>
              <a:t>diren</a:t>
            </a:r>
            <a:r>
              <a:rPr lang="es-ES" sz="1000" b="1" dirty="0" smtClean="0"/>
              <a:t> </a:t>
            </a:r>
            <a:r>
              <a:rPr lang="es-ES" sz="1000" b="1" dirty="0" err="1" smtClean="0"/>
              <a:t>kasuak</a:t>
            </a:r>
            <a:r>
              <a:rPr lang="es-ES" sz="1000" b="1" dirty="0" smtClean="0"/>
              <a:t> (</a:t>
            </a:r>
            <a:r>
              <a:rPr lang="es-ES" sz="1000" b="1" dirty="0" err="1" smtClean="0"/>
              <a:t>kop</a:t>
            </a:r>
            <a:r>
              <a:rPr lang="es-ES" sz="1000" b="1" dirty="0" smtClean="0"/>
              <a:t>), </a:t>
            </a:r>
            <a:r>
              <a:rPr lang="es-ES" sz="1000" b="1" dirty="0"/>
              <a:t>2011-2016</a:t>
            </a:r>
            <a:endParaRPr lang="es-ES" sz="1000" b="1" dirty="0" smtClean="0"/>
          </a:p>
        </p:txBody>
      </p:sp>
      <p:sp>
        <p:nvSpPr>
          <p:cNvPr id="24" name="AutoShape 5"/>
          <p:cNvSpPr>
            <a:spLocks noChangeArrowheads="1"/>
          </p:cNvSpPr>
          <p:nvPr/>
        </p:nvSpPr>
        <p:spPr bwMode="auto">
          <a:xfrm>
            <a:off x="5750812" y="4436918"/>
            <a:ext cx="4158615" cy="184426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5" name="AutoShape 5"/>
          <p:cNvSpPr>
            <a:spLocks noChangeArrowheads="1"/>
          </p:cNvSpPr>
          <p:nvPr/>
        </p:nvSpPr>
        <p:spPr bwMode="auto">
          <a:xfrm>
            <a:off x="5815138" y="4436918"/>
            <a:ext cx="3812650" cy="556016"/>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Gune</a:t>
            </a:r>
            <a:r>
              <a:rPr lang="es-ES" sz="1000" b="1" dirty="0" smtClean="0"/>
              <a:t> </a:t>
            </a:r>
            <a:r>
              <a:rPr lang="es-ES" sz="1000" b="1" dirty="0" err="1" smtClean="0"/>
              <a:t>Irekia</a:t>
            </a:r>
            <a:r>
              <a:rPr lang="es-ES" sz="1000" b="1" dirty="0" smtClean="0"/>
              <a:t> </a:t>
            </a:r>
            <a:r>
              <a:rPr lang="es-ES" sz="1000" b="1" dirty="0" err="1" smtClean="0"/>
              <a:t>esku</a:t>
            </a:r>
            <a:r>
              <a:rPr lang="es-ES" sz="1000" b="1" dirty="0" smtClean="0"/>
              <a:t>- </a:t>
            </a:r>
            <a:r>
              <a:rPr lang="es-ES" sz="1000" b="1" dirty="0" err="1" smtClean="0"/>
              <a:t>hartze</a:t>
            </a:r>
            <a:r>
              <a:rPr lang="es-ES" sz="1000" b="1" dirty="0" smtClean="0"/>
              <a:t> programaren parte </a:t>
            </a:r>
            <a:r>
              <a:rPr lang="es-ES" sz="1000" b="1" dirty="0" err="1" smtClean="0"/>
              <a:t>hartzaileen</a:t>
            </a:r>
            <a:r>
              <a:rPr lang="es-ES" sz="1000" b="1" dirty="0" smtClean="0"/>
              <a:t> </a:t>
            </a:r>
            <a:r>
              <a:rPr lang="es-ES" sz="1000" b="1" dirty="0" err="1" smtClean="0"/>
              <a:t>eboluzioa</a:t>
            </a:r>
            <a:r>
              <a:rPr lang="es-ES" sz="1000" b="1" dirty="0" smtClean="0"/>
              <a:t> (</a:t>
            </a:r>
            <a:r>
              <a:rPr lang="es-ES" sz="1000" b="1" dirty="0" err="1" smtClean="0"/>
              <a:t>kop</a:t>
            </a:r>
            <a:r>
              <a:rPr lang="es-ES" sz="1000" b="1" dirty="0" smtClean="0"/>
              <a:t>), </a:t>
            </a:r>
            <a:r>
              <a:rPr lang="es-ES" sz="1000" b="1" dirty="0"/>
              <a:t>2014-2016</a:t>
            </a:r>
            <a:endParaRPr lang="es-ES" sz="1000" b="1" dirty="0" smtClean="0"/>
          </a:p>
        </p:txBody>
      </p:sp>
      <p:sp>
        <p:nvSpPr>
          <p:cNvPr id="27" name="AutoShape 5"/>
          <p:cNvSpPr>
            <a:spLocks noChangeArrowheads="1"/>
          </p:cNvSpPr>
          <p:nvPr/>
        </p:nvSpPr>
        <p:spPr bwMode="auto">
          <a:xfrm>
            <a:off x="5750812" y="6301726"/>
            <a:ext cx="18682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Gizartekintza</a:t>
            </a:r>
            <a:r>
              <a:rPr lang="es-ES" sz="800" dirty="0" smtClean="0"/>
              <a:t> memoria </a:t>
            </a:r>
            <a:endParaRPr lang="es-ES" sz="300" kern="700" dirty="0">
              <a:latin typeface="Arial" panose="020B0604020202020204" pitchFamily="34" charset="0"/>
            </a:endParaRPr>
          </a:p>
        </p:txBody>
      </p:sp>
      <p:sp>
        <p:nvSpPr>
          <p:cNvPr id="31" name="AutoShape 5"/>
          <p:cNvSpPr>
            <a:spLocks noChangeArrowheads="1"/>
          </p:cNvSpPr>
          <p:nvPr/>
        </p:nvSpPr>
        <p:spPr bwMode="auto">
          <a:xfrm>
            <a:off x="5750813" y="2697860"/>
            <a:ext cx="3876975" cy="1657619"/>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00" dirty="0" smtClean="0"/>
              <a:t>Gune irekia esku-hartze programaren parte hartzaileak murriztu dira (-%32,9). Hala ere, mutil nerabeen kopurua hazi da (+%33,3), eta baita 10-12 urte bitartekoen hazkuntza ere, garrantzitsua da (+%60,0).</a:t>
            </a:r>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b="1" dirty="0" smtClean="0"/>
              <a:t>Eibarko 100 haurretatik gora parte hartzen dute Gune Irekia esku-hartze Programan.</a:t>
            </a:r>
          </a:p>
          <a:p>
            <a:pPr marL="171450" lvl="0" indent="-171450">
              <a:buClr>
                <a:srgbClr val="BD4013"/>
              </a:buClr>
              <a:buFont typeface="Century Gothic" panose="020B0502020202020204" pitchFamily="34" charset="0"/>
              <a:buChar char="►"/>
            </a:pPr>
            <a:endParaRPr lang="es-ES" sz="1000" dirty="0"/>
          </a:p>
        </p:txBody>
      </p:sp>
      <p:sp>
        <p:nvSpPr>
          <p:cNvPr id="33" name="AutoShape 5"/>
          <p:cNvSpPr>
            <a:spLocks noChangeArrowheads="1"/>
          </p:cNvSpPr>
          <p:nvPr/>
        </p:nvSpPr>
        <p:spPr bwMode="auto">
          <a:xfrm>
            <a:off x="1018221" y="2699386"/>
            <a:ext cx="4581565" cy="104203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00" dirty="0" smtClean="0"/>
              <a:t>Adingabeen arteko istiluek goraka egin dute, eta baita gizarte zerbitzuetan artatutako kasuak. </a:t>
            </a:r>
          </a:p>
          <a:p>
            <a:pPr marL="171450" lvl="0" indent="-171450">
              <a:buClr>
                <a:srgbClr val="BD4013"/>
              </a:buClr>
              <a:buFont typeface="Century Gothic" panose="020B0502020202020204" pitchFamily="34" charset="0"/>
              <a:buChar char="►"/>
            </a:pPr>
            <a:r>
              <a:rPr lang="eu-ES" sz="1000" dirty="0" smtClean="0"/>
              <a:t>Gizarte zerbitzuetan jakinarazten diren kasuen kopuruak goraka egin du  (+%80,4), baita familietan esku-hartzeak (+%22,7) eta gizarte zerbitzuek artatutako adingabeen kopurua  (+%27,8).</a:t>
            </a:r>
            <a:endParaRPr lang="eu-ES" sz="1000" b="1" dirty="0" smtClean="0"/>
          </a:p>
          <a:p>
            <a:pPr marL="171450" lvl="0" indent="-171450">
              <a:buClr>
                <a:srgbClr val="BD4013"/>
              </a:buClr>
              <a:buFont typeface="Century Gothic" panose="020B0502020202020204" pitchFamily="34" charset="0"/>
              <a:buChar char="►"/>
            </a:pPr>
            <a:endParaRPr lang="eu-ES" sz="1000" dirty="0"/>
          </a:p>
        </p:txBody>
      </p:sp>
      <p:sp>
        <p:nvSpPr>
          <p:cNvPr id="28" name="2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4" name="33 CuadroTexto"/>
          <p:cNvSpPr txBox="1"/>
          <p:nvPr/>
        </p:nvSpPr>
        <p:spPr>
          <a:xfrm>
            <a:off x="3214558" y="1413303"/>
            <a:ext cx="1254642"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Haurtzaro</a:t>
            </a:r>
            <a:r>
              <a:rPr lang="es-ES_tradnl" dirty="0"/>
              <a:t>, </a:t>
            </a:r>
            <a:r>
              <a:rPr lang="es-ES_tradnl" dirty="0" err="1"/>
              <a:t>nerabezaro</a:t>
            </a:r>
            <a:r>
              <a:rPr lang="es-ES_tradnl" dirty="0"/>
              <a:t> eta familia</a:t>
            </a:r>
          </a:p>
        </p:txBody>
      </p:sp>
      <p:sp>
        <p:nvSpPr>
          <p:cNvPr id="36" name="35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8" name="37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3" name="42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4" name="43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5" name="44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6" name="45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8"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9" name="48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50" name="AutoShape 5"/>
          <p:cNvSpPr>
            <a:spLocks noChangeArrowheads="1"/>
          </p:cNvSpPr>
          <p:nvPr/>
        </p:nvSpPr>
        <p:spPr bwMode="auto">
          <a:xfrm>
            <a:off x="992344" y="6297519"/>
            <a:ext cx="18682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Gizartekintza</a:t>
            </a:r>
            <a:r>
              <a:rPr lang="es-ES" sz="800" dirty="0" smtClean="0"/>
              <a:t> memoria </a:t>
            </a:r>
            <a:endParaRPr lang="es-ES" sz="300" kern="700" dirty="0">
              <a:latin typeface="Arial" panose="020B0604020202020204" pitchFamily="34" charset="0"/>
            </a:endParaRPr>
          </a:p>
        </p:txBody>
      </p:sp>
      <p:pic>
        <p:nvPicPr>
          <p:cNvPr id="286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242" y="4182444"/>
            <a:ext cx="4443522" cy="145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600" b="9814"/>
          <a:stretch/>
        </p:blipFill>
        <p:spPr bwMode="auto">
          <a:xfrm>
            <a:off x="5844282" y="4863377"/>
            <a:ext cx="4066016" cy="68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2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62</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18221" y="2087331"/>
            <a:ext cx="8609566"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IMPORTANTE NÚMERO DE AGENTES Y ENTIDADES IMPLICADAS EN EL ÁMBITO DE LA INFANCIA Y LA FAMILIA.</a:t>
            </a:r>
            <a:endParaRPr lang="es-ES" dirty="0"/>
          </a:p>
        </p:txBody>
      </p:sp>
      <p:sp>
        <p:nvSpPr>
          <p:cNvPr id="34" name="AutoShape 5"/>
          <p:cNvSpPr>
            <a:spLocks noChangeArrowheads="1"/>
          </p:cNvSpPr>
          <p:nvPr/>
        </p:nvSpPr>
        <p:spPr bwMode="auto">
          <a:xfrm>
            <a:off x="1018222" y="2714625"/>
            <a:ext cx="3450978" cy="275272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000" dirty="0" smtClean="0"/>
              <a:t>Entre las entidades sociales, la participación más numerosa en la encuesta corresponde a entidades relacionadas con la infancia, juventud, adolescencia y familia</a:t>
            </a:r>
            <a:r>
              <a:rPr lang="es-ES" sz="1000" dirty="0"/>
              <a:t> </a:t>
            </a:r>
            <a:r>
              <a:rPr lang="es-ES" sz="1000" dirty="0" smtClean="0"/>
              <a:t>en Eibar.</a:t>
            </a:r>
          </a:p>
          <a:p>
            <a:pPr marL="171450" lvl="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b="1" dirty="0" smtClean="0"/>
              <a:t>Valoración positiva del programa de Educación en Medio Abierto y de Intervención Familiar</a:t>
            </a:r>
            <a:r>
              <a:rPr lang="es-ES" sz="1000" dirty="0" smtClean="0"/>
              <a:t>, no obstante, se coincide en la necesidad de trabajar conjuntamente con los/as menores y con las familias. </a:t>
            </a:r>
          </a:p>
          <a:p>
            <a:pPr marL="171450" lvl="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dirty="0" smtClean="0"/>
              <a:t>En el ámbito de la sensibilización y formación, se pone en valor la iniciativa </a:t>
            </a:r>
            <a:r>
              <a:rPr lang="es-ES" sz="1000" dirty="0" err="1" smtClean="0"/>
              <a:t>Gurasoak</a:t>
            </a:r>
            <a:r>
              <a:rPr lang="es-ES" sz="1000" dirty="0" smtClean="0"/>
              <a:t> </a:t>
            </a:r>
            <a:r>
              <a:rPr lang="es-ES" sz="1000" dirty="0" err="1" smtClean="0"/>
              <a:t>Martxan</a:t>
            </a:r>
            <a:r>
              <a:rPr lang="es-ES" sz="1000" dirty="0" smtClean="0"/>
              <a:t>.</a:t>
            </a:r>
          </a:p>
          <a:p>
            <a:pPr marL="171450" lvl="0" indent="-171450">
              <a:buClr>
                <a:srgbClr val="BD4013"/>
              </a:buClr>
              <a:buFont typeface="Century Gothic" panose="020B0502020202020204" pitchFamily="34" charset="0"/>
              <a:buChar char="►"/>
            </a:pPr>
            <a:endParaRPr lang="es-ES" sz="1000" dirty="0" smtClean="0"/>
          </a:p>
          <a:p>
            <a:pPr marL="171450" lvl="0" indent="-171450">
              <a:buClr>
                <a:srgbClr val="BD4013"/>
              </a:buClr>
              <a:buFont typeface="Century Gothic" panose="020B0502020202020204" pitchFamily="34" charset="0"/>
              <a:buChar char="►"/>
            </a:pPr>
            <a:r>
              <a:rPr lang="es-ES" sz="1000" dirty="0" smtClean="0"/>
              <a:t>Las </a:t>
            </a:r>
            <a:r>
              <a:rPr lang="es-ES" sz="1000" b="1" dirty="0"/>
              <a:t>medidas preventivas </a:t>
            </a:r>
            <a:r>
              <a:rPr lang="es-ES" sz="1000" dirty="0"/>
              <a:t>son las actuaciones más valoradas de cara a mejorar la actividad que se realiza en el ámbito de la infancia y la </a:t>
            </a:r>
            <a:r>
              <a:rPr lang="es-ES" sz="1000" dirty="0" smtClean="0"/>
              <a:t>familia.</a:t>
            </a:r>
            <a:endParaRPr lang="es-ES" sz="10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3704" y="3985321"/>
            <a:ext cx="3697871" cy="208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AutoShape 5"/>
          <p:cNvSpPr>
            <a:spLocks noChangeArrowheads="1"/>
          </p:cNvSpPr>
          <p:nvPr/>
        </p:nvSpPr>
        <p:spPr bwMode="auto">
          <a:xfrm>
            <a:off x="4515274" y="2714627"/>
            <a:ext cx="5181652" cy="82867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dirty="0"/>
              <a:t>El nivel de satisfacción medio con las actividades de prevención e intervención que se realizan con la </a:t>
            </a:r>
            <a:r>
              <a:rPr lang="es-ES" dirty="0" smtClean="0"/>
              <a:t>infancia </a:t>
            </a:r>
            <a:r>
              <a:rPr lang="es-ES" dirty="0"/>
              <a:t>y la familia en </a:t>
            </a:r>
            <a:r>
              <a:rPr lang="es-ES" dirty="0" err="1"/>
              <a:t>Eibar</a:t>
            </a:r>
            <a:r>
              <a:rPr lang="es-ES" dirty="0"/>
              <a:t> es de 6,03 puntos sobre 10. </a:t>
            </a:r>
          </a:p>
          <a:p>
            <a:pPr marL="171450" lvl="0" indent="-171450">
              <a:buClr>
                <a:srgbClr val="BD4013"/>
              </a:buClr>
              <a:buFont typeface="Century Gothic" panose="020B0502020202020204" pitchFamily="34" charset="0"/>
              <a:buChar char="►"/>
            </a:pPr>
            <a:endParaRPr lang="es-ES" dirty="0" smtClean="0"/>
          </a:p>
          <a:p>
            <a:pPr marL="171450" lvl="0" indent="-171450">
              <a:buClr>
                <a:srgbClr val="BD4013"/>
              </a:buClr>
              <a:buFont typeface="Century Gothic" panose="020B0502020202020204" pitchFamily="34" charset="0"/>
              <a:buChar char="►"/>
            </a:pPr>
            <a:r>
              <a:rPr lang="es-ES" dirty="0"/>
              <a:t>No obstante, cabe destacar que un 23% de las entidades desconoce las actuaciones que se llevan a cabo en este ámbito en el municipio de </a:t>
            </a:r>
            <a:r>
              <a:rPr lang="es-ES" dirty="0" err="1"/>
              <a:t>Eibar</a:t>
            </a:r>
            <a:r>
              <a:rPr lang="es-ES" dirty="0"/>
              <a:t>.</a:t>
            </a:r>
          </a:p>
        </p:txBody>
      </p:sp>
      <p:sp>
        <p:nvSpPr>
          <p:cNvPr id="36" name="AutoShape 5"/>
          <p:cNvSpPr>
            <a:spLocks noChangeArrowheads="1"/>
          </p:cNvSpPr>
          <p:nvPr/>
        </p:nvSpPr>
        <p:spPr bwMode="auto">
          <a:xfrm>
            <a:off x="4515273" y="3578215"/>
            <a:ext cx="5181652" cy="258129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8" name="AutoShape 5"/>
          <p:cNvSpPr>
            <a:spLocks noChangeArrowheads="1"/>
          </p:cNvSpPr>
          <p:nvPr/>
        </p:nvSpPr>
        <p:spPr bwMode="auto">
          <a:xfrm>
            <a:off x="4500412" y="3581705"/>
            <a:ext cx="5158414" cy="556016"/>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 población atendida por los Servicios Sociales de Eibar a través del Programa de Intervención en Medio Abierto (nº), 2014-2016</a:t>
            </a:r>
            <a:endParaRPr lang="es-ES" sz="1000" b="1" dirty="0" smtClean="0"/>
          </a:p>
        </p:txBody>
      </p:sp>
      <p:sp>
        <p:nvSpPr>
          <p:cNvPr id="43" name="AutoShape 5"/>
          <p:cNvSpPr>
            <a:spLocks noChangeArrowheads="1"/>
          </p:cNvSpPr>
          <p:nvPr/>
        </p:nvSpPr>
        <p:spPr bwMode="auto">
          <a:xfrm>
            <a:off x="4515274" y="5962670"/>
            <a:ext cx="18682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Memoria </a:t>
            </a:r>
            <a:r>
              <a:rPr lang="es-ES" sz="800" dirty="0" smtClean="0"/>
              <a:t>Gizartekintza </a:t>
            </a:r>
            <a:endParaRPr lang="es-ES" sz="300" kern="700" dirty="0">
              <a:latin typeface="Arial" panose="020B0604020202020204" pitchFamily="34" charset="0"/>
            </a:endParaRPr>
          </a:p>
        </p:txBody>
      </p:sp>
      <p:sp>
        <p:nvSpPr>
          <p:cNvPr id="44" name="4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6" name="45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1217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63</a:t>
            </a:fld>
            <a:endParaRPr lang="es-ES" altLang="es-ES" dirty="0" smtClean="0"/>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18221" y="2087331"/>
            <a:ext cx="8609566"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HAURTZARO, NERABEZARO ETA FAMILIA ESPARRUAN LAN EGITEN DAUDEN ERAKUNDEEN KOPURUA GARRANTZITSUA DA.</a:t>
            </a:r>
            <a:endParaRPr lang="es-ES" dirty="0"/>
          </a:p>
        </p:txBody>
      </p:sp>
      <p:sp>
        <p:nvSpPr>
          <p:cNvPr id="34" name="AutoShape 5"/>
          <p:cNvSpPr>
            <a:spLocks noChangeArrowheads="1"/>
          </p:cNvSpPr>
          <p:nvPr/>
        </p:nvSpPr>
        <p:spPr bwMode="auto">
          <a:xfrm>
            <a:off x="1018222" y="2714625"/>
            <a:ext cx="3450978" cy="3057525"/>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000" dirty="0" smtClean="0"/>
              <a:t>Haurtzaro, nerabezaro eta familia esparruan lan egiten duten erakundeak dira, inkestan gehien parte hartu duten erakundeak. </a:t>
            </a:r>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b="1" dirty="0" smtClean="0"/>
              <a:t>Gune irekia esku-hartze eta esku-hartze familiarra programen balorazio positiboa egiten dute, </a:t>
            </a:r>
            <a:r>
              <a:rPr lang="eu-ES" sz="1000" dirty="0" smtClean="0"/>
              <a:t>baina adingabe eta familiekin elkar -lana indartzeko beharra dagoela ere, adierazten dute.</a:t>
            </a:r>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dirty="0" smtClean="0"/>
              <a:t>Prestakuntza eta sentsibilizazioaren esparruan Gurasoak Martxan ekimenaren baliagarritasuna azpimarratzen da.</a:t>
            </a:r>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dirty="0" smtClean="0"/>
              <a:t>Haurtzaro  eta familia arloko jarduera hobetzeko ekintza baliotsuenak </a:t>
            </a:r>
            <a:r>
              <a:rPr lang="eu-ES" sz="1000" b="1" dirty="0" smtClean="0"/>
              <a:t>prebentzio neurriak </a:t>
            </a:r>
            <a:r>
              <a:rPr lang="eu-ES" sz="1000" dirty="0" smtClean="0"/>
              <a:t>dira.</a:t>
            </a:r>
            <a:endParaRPr lang="eu-ES" sz="1000" dirty="0"/>
          </a:p>
        </p:txBody>
      </p:sp>
      <p:sp>
        <p:nvSpPr>
          <p:cNvPr id="35" name="AutoShape 5"/>
          <p:cNvSpPr>
            <a:spLocks noChangeArrowheads="1"/>
          </p:cNvSpPr>
          <p:nvPr/>
        </p:nvSpPr>
        <p:spPr bwMode="auto">
          <a:xfrm>
            <a:off x="4515274" y="2714627"/>
            <a:ext cx="5181652" cy="828674"/>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dirty="0" smtClean="0"/>
              <a:t>Eibarren haurtzaro eta familia arloan egiten  diren esku hartze eta prebentzio jarduerek hamar puntutatik 6,03  lortzen dituzte. </a:t>
            </a:r>
          </a:p>
          <a:p>
            <a:pPr marL="171450" lvl="0" indent="-171450">
              <a:buClr>
                <a:srgbClr val="BD4013"/>
              </a:buClr>
              <a:buFont typeface="Century Gothic" panose="020B0502020202020204" pitchFamily="34" charset="0"/>
              <a:buChar char="►"/>
            </a:pPr>
            <a:endParaRPr lang="eu-ES" dirty="0" smtClean="0"/>
          </a:p>
          <a:p>
            <a:pPr marL="171450" lvl="0" indent="-171450">
              <a:buClr>
                <a:srgbClr val="BD4013"/>
              </a:buClr>
              <a:buFont typeface="Century Gothic" panose="020B0502020202020204" pitchFamily="34" charset="0"/>
              <a:buChar char="►"/>
            </a:pPr>
            <a:r>
              <a:rPr lang="eu-ES" dirty="0" smtClean="0"/>
              <a:t>Dena den, %23ak Eibarren esparru honetan martxan dauden jarduerak ez ditu ezagutzen. </a:t>
            </a:r>
            <a:endParaRPr lang="eu-ES" dirty="0"/>
          </a:p>
        </p:txBody>
      </p:sp>
      <p:sp>
        <p:nvSpPr>
          <p:cNvPr id="36" name="AutoShape 5"/>
          <p:cNvSpPr>
            <a:spLocks noChangeArrowheads="1"/>
          </p:cNvSpPr>
          <p:nvPr/>
        </p:nvSpPr>
        <p:spPr bwMode="auto">
          <a:xfrm>
            <a:off x="4515273" y="3578215"/>
            <a:ext cx="5181652" cy="258129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8" name="AutoShape 5"/>
          <p:cNvSpPr>
            <a:spLocks noChangeArrowheads="1"/>
          </p:cNvSpPr>
          <p:nvPr/>
        </p:nvSpPr>
        <p:spPr bwMode="auto">
          <a:xfrm>
            <a:off x="4500412" y="3581705"/>
            <a:ext cx="5158414" cy="556016"/>
          </a:xfrm>
          <a:prstGeom prst="foldedCorner">
            <a:avLst>
              <a:gd name="adj" fmla="val 0"/>
            </a:avLst>
          </a:prstGeom>
          <a:noFill/>
          <a:ln w="9525">
            <a:noFill/>
            <a:round/>
            <a:headEnd/>
            <a:tailEnd/>
          </a:ln>
          <a:effectLst/>
          <a:extLst/>
        </p:spPr>
        <p:txBody>
          <a:bodyPr wrap="square"/>
          <a:lstStyle/>
          <a:p>
            <a:pPr lvl="0">
              <a:buClr>
                <a:srgbClr val="BD4013"/>
              </a:buClr>
            </a:pPr>
            <a:r>
              <a:rPr lang="es-ES" sz="1000" b="1" smtClean="0"/>
              <a:t>Eibarko gizarte zerbitzuek, gune irekia esku hartze programaren bitartez artatutako biztanleriaren eboluzioa (kop), 2014-2016</a:t>
            </a:r>
            <a:endParaRPr lang="es-ES" sz="1000" b="1" dirty="0" smtClean="0"/>
          </a:p>
        </p:txBody>
      </p:sp>
      <p:sp>
        <p:nvSpPr>
          <p:cNvPr id="21" name="20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2" name="21 CuadroTexto"/>
          <p:cNvSpPr txBox="1"/>
          <p:nvPr/>
        </p:nvSpPr>
        <p:spPr>
          <a:xfrm>
            <a:off x="3214558" y="1413303"/>
            <a:ext cx="1254642"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Haurtzaro</a:t>
            </a:r>
            <a:r>
              <a:rPr lang="es-ES_tradnl" dirty="0"/>
              <a:t>, </a:t>
            </a:r>
            <a:r>
              <a:rPr lang="es-ES_tradnl" dirty="0" err="1"/>
              <a:t>nerabezaro</a:t>
            </a:r>
            <a:r>
              <a:rPr lang="es-ES_tradnl" dirty="0"/>
              <a:t> eta familia</a:t>
            </a:r>
          </a:p>
        </p:txBody>
      </p:sp>
      <p:sp>
        <p:nvSpPr>
          <p:cNvPr id="23" name="22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24" name="2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25" name="24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27" name="26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8" name="2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30" name="2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1"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32" name="31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33" name="AutoShape 5"/>
          <p:cNvSpPr>
            <a:spLocks noChangeArrowheads="1"/>
          </p:cNvSpPr>
          <p:nvPr/>
        </p:nvSpPr>
        <p:spPr bwMode="auto">
          <a:xfrm>
            <a:off x="4500412" y="5971139"/>
            <a:ext cx="18682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Gizartekintza</a:t>
            </a:r>
            <a:r>
              <a:rPr lang="es-ES" sz="800" dirty="0" smtClean="0"/>
              <a:t> memoria </a:t>
            </a:r>
            <a:endParaRPr lang="es-ES" sz="300" kern="700" dirty="0">
              <a:latin typeface="Arial" panose="020B0604020202020204" pitchFamily="34" charset="0"/>
            </a:endParaRPr>
          </a:p>
        </p:txBody>
      </p:sp>
      <p:pic>
        <p:nvPicPr>
          <p:cNvPr id="296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235"/>
          <a:stretch/>
        </p:blipFill>
        <p:spPr bwMode="auto">
          <a:xfrm>
            <a:off x="4597860" y="3992562"/>
            <a:ext cx="4860465" cy="201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8129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64</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RECOMENDACIONES A FUTURO</a:t>
            </a:r>
            <a:endParaRPr lang="es-ES" sz="1600" b="1" dirty="0">
              <a:solidFill>
                <a:schemeClr val="bg1"/>
              </a:solidFill>
            </a:endParaRPr>
          </a:p>
        </p:txBody>
      </p:sp>
      <p:sp>
        <p:nvSpPr>
          <p:cNvPr id="23" name="22 CuadroTexto"/>
          <p:cNvSpPr txBox="1"/>
          <p:nvPr/>
        </p:nvSpPr>
        <p:spPr>
          <a:xfrm>
            <a:off x="987008" y="3079694"/>
            <a:ext cx="4451768" cy="2577629"/>
          </a:xfrm>
          <a:prstGeom prst="rect">
            <a:avLst/>
          </a:prstGeom>
          <a:solidFill>
            <a:schemeClr val="bg1"/>
          </a:solidFill>
          <a:ln>
            <a:solidFill>
              <a:schemeClr val="accent1"/>
            </a:solidFill>
          </a:ln>
        </p:spPr>
        <p:txBody>
          <a:bodyPr wrap="square" rtlCol="0">
            <a:spAutoFit/>
          </a:bodyPr>
          <a:lstStyle/>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Reforzar la intervención con la infancia y la familia de manera conjunta</a:t>
            </a:r>
            <a:r>
              <a:rPr lang="es-ES" sz="950" dirty="0" smtClean="0"/>
              <a:t>.</a:t>
            </a:r>
          </a:p>
          <a:p>
            <a:pPr marL="182563" lvl="1" indent="-182563">
              <a:buClr>
                <a:srgbClr val="BD4013"/>
              </a:buClr>
              <a:buFont typeface="Century Gothic" panose="020B0502020202020204" pitchFamily="34" charset="0"/>
              <a:buChar char="►"/>
            </a:pPr>
            <a:r>
              <a:rPr lang="es-ES" sz="950" dirty="0"/>
              <a:t>Intensificar la relación entre los servicios sociales y las AMPAS.</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Aumentar la formación del profesorado (</a:t>
            </a:r>
            <a:r>
              <a:rPr lang="es-ES" sz="950" dirty="0" err="1"/>
              <a:t>bullying</a:t>
            </a:r>
            <a:r>
              <a:rPr lang="es-ES" sz="950" dirty="0"/>
              <a:t> y adicciones</a:t>
            </a:r>
            <a:r>
              <a:rPr lang="es-ES" sz="950" dirty="0" smtClean="0"/>
              <a:t>).</a:t>
            </a:r>
          </a:p>
          <a:p>
            <a:pPr marL="639763" lvl="2" indent="-182563">
              <a:buClr>
                <a:srgbClr val="BD4013"/>
              </a:buClr>
              <a:buFont typeface="Century Gothic" panose="020B0502020202020204" pitchFamily="34" charset="0"/>
              <a:buChar char="►"/>
            </a:pPr>
            <a:endParaRPr lang="es-ES_tradnl" sz="950" dirty="0"/>
          </a:p>
          <a:p>
            <a:pPr marL="182563" lvl="1" indent="-182563">
              <a:buClr>
                <a:srgbClr val="BD4013"/>
              </a:buClr>
              <a:buFont typeface="Century Gothic" panose="020B0502020202020204" pitchFamily="34" charset="0"/>
              <a:buChar char="►"/>
            </a:pPr>
            <a:r>
              <a:rPr lang="es-ES" sz="950" dirty="0"/>
              <a:t>Reforzar la intervención con familias con dificultades de relación</a:t>
            </a:r>
            <a:r>
              <a:rPr lang="es-ES" sz="950" dirty="0" smtClean="0"/>
              <a:t>.</a:t>
            </a:r>
          </a:p>
          <a:p>
            <a:pPr marL="182563" lvl="1" indent="-182563">
              <a:buClr>
                <a:srgbClr val="BD4013"/>
              </a:buClr>
              <a:buFont typeface="Century Gothic" panose="020B0502020202020204" pitchFamily="34" charset="0"/>
              <a:buChar char="►"/>
            </a:pPr>
            <a:endParaRPr lang="es-ES_tradnl" sz="950" dirty="0"/>
          </a:p>
          <a:p>
            <a:pPr marL="182563" lvl="1" indent="-182563">
              <a:buClr>
                <a:srgbClr val="BD4013"/>
              </a:buClr>
              <a:buFont typeface="Century Gothic" panose="020B0502020202020204" pitchFamily="34" charset="0"/>
              <a:buChar char="►"/>
            </a:pPr>
            <a:r>
              <a:rPr lang="es-ES" sz="950" dirty="0" smtClean="0"/>
              <a:t>Revisar </a:t>
            </a:r>
            <a:r>
              <a:rPr lang="es-ES" sz="950" dirty="0"/>
              <a:t>y mejorar el actual modelo de intervención con actuaciones </a:t>
            </a:r>
            <a:r>
              <a:rPr lang="es-ES" sz="950" dirty="0" smtClean="0"/>
              <a:t>preventivas: </a:t>
            </a:r>
            <a:endParaRPr lang="es-ES" sz="950" dirty="0"/>
          </a:p>
          <a:p>
            <a:pPr marL="639763" lvl="2" indent="-182563">
              <a:buClr>
                <a:srgbClr val="BD4013"/>
              </a:buClr>
              <a:buFont typeface="Century Gothic" panose="020B0502020202020204" pitchFamily="34" charset="0"/>
              <a:buChar char="►"/>
            </a:pPr>
            <a:r>
              <a:rPr lang="es-ES" sz="950" dirty="0" smtClean="0"/>
              <a:t>Fomentar </a:t>
            </a:r>
            <a:r>
              <a:rPr lang="es-ES" sz="950" dirty="0"/>
              <a:t>actividades de ocio para menores de 14 a 18 años</a:t>
            </a:r>
            <a:r>
              <a:rPr lang="es-ES" sz="950" dirty="0" smtClean="0"/>
              <a:t>.</a:t>
            </a:r>
          </a:p>
          <a:p>
            <a:pPr marL="639763" lvl="2" indent="-182563">
              <a:buClr>
                <a:srgbClr val="BD4013"/>
              </a:buClr>
              <a:buFont typeface="Century Gothic" panose="020B0502020202020204" pitchFamily="34" charset="0"/>
              <a:buChar char="►"/>
            </a:pPr>
            <a:r>
              <a:rPr lang="es-ES" sz="950" dirty="0" smtClean="0"/>
              <a:t>Realizar </a:t>
            </a:r>
            <a:r>
              <a:rPr lang="es-ES" sz="950" dirty="0"/>
              <a:t>más actividades preventivas fuera del centro escolar (asociaciones juveniles, </a:t>
            </a:r>
            <a:r>
              <a:rPr lang="es-ES" sz="950" dirty="0" err="1"/>
              <a:t>Gaztelekus</a:t>
            </a:r>
            <a:r>
              <a:rPr lang="es-ES" sz="950" dirty="0" smtClean="0"/>
              <a:t>,...).</a:t>
            </a:r>
            <a:endParaRPr lang="es-ES_tradnl" sz="950" dirty="0"/>
          </a:p>
          <a:p>
            <a:pPr marL="639763" lvl="2" indent="-182563">
              <a:buClr>
                <a:srgbClr val="BD4013"/>
              </a:buClr>
              <a:buFont typeface="Century Gothic" panose="020B0502020202020204" pitchFamily="34" charset="0"/>
              <a:buChar char="►"/>
            </a:pPr>
            <a:r>
              <a:rPr lang="es-ES" sz="950" dirty="0"/>
              <a:t>Intensificar las actividades preventivas entre los/as menores en los centros </a:t>
            </a:r>
            <a:r>
              <a:rPr lang="es-ES" sz="950" dirty="0" smtClean="0"/>
              <a:t>escolares.</a:t>
            </a:r>
            <a:r>
              <a:rPr lang="es-ES_tradnl" sz="950" dirty="0" smtClean="0"/>
              <a:t> </a:t>
            </a:r>
            <a:r>
              <a:rPr lang="es-ES" sz="950" dirty="0" smtClean="0"/>
              <a:t>Mejorar </a:t>
            </a:r>
            <a:r>
              <a:rPr lang="es-ES" sz="950" dirty="0"/>
              <a:t>la relación entre los servicios sociales, los centros escolares y las </a:t>
            </a:r>
            <a:r>
              <a:rPr lang="es-ES" sz="950" dirty="0" smtClean="0"/>
              <a:t>familias.</a:t>
            </a:r>
            <a:endParaRPr lang="es-ES" sz="950" dirty="0"/>
          </a:p>
        </p:txBody>
      </p:sp>
      <p:sp>
        <p:nvSpPr>
          <p:cNvPr id="24" name="AutoShape 5"/>
          <p:cNvSpPr>
            <a:spLocks noChangeArrowheads="1"/>
          </p:cNvSpPr>
          <p:nvPr/>
        </p:nvSpPr>
        <p:spPr bwMode="auto">
          <a:xfrm>
            <a:off x="5523585" y="3065758"/>
            <a:ext cx="4152519" cy="307786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26 CuadroTexto"/>
          <p:cNvSpPr txBox="1"/>
          <p:nvPr/>
        </p:nvSpPr>
        <p:spPr>
          <a:xfrm>
            <a:off x="987008" y="2444863"/>
            <a:ext cx="8765297" cy="523220"/>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LA INFANCIA Y LA FAMILIA ÁMBITO A REFORZAR POR LOS SERVICIOS SOCIALES EN PREVENCIÓN E INTERVENCIÓN.</a:t>
            </a:r>
          </a:p>
        </p:txBody>
      </p:sp>
      <p:sp>
        <p:nvSpPr>
          <p:cNvPr id="30" name="29 Rectángulo"/>
          <p:cNvSpPr/>
          <p:nvPr/>
        </p:nvSpPr>
        <p:spPr>
          <a:xfrm>
            <a:off x="5585809" y="3065758"/>
            <a:ext cx="4090295" cy="369332"/>
          </a:xfrm>
          <a:prstGeom prst="rect">
            <a:avLst/>
          </a:prstGeom>
        </p:spPr>
        <p:txBody>
          <a:bodyPr wrap="square">
            <a:spAutoFit/>
          </a:bodyPr>
          <a:lstStyle/>
          <a:p>
            <a:pPr lvl="0">
              <a:buClr>
                <a:srgbClr val="BD4013"/>
              </a:buClr>
            </a:pPr>
            <a:r>
              <a:rPr lang="es-ES" b="1" dirty="0"/>
              <a:t>Principales actuaciones se deben reforzar o mejorar desde los servicios sociales municipales de </a:t>
            </a:r>
            <a:r>
              <a:rPr lang="es-ES" b="1" dirty="0" err="1"/>
              <a:t>Eibar</a:t>
            </a:r>
            <a:endParaRPr lang="es-ES" b="1" dirty="0"/>
          </a:p>
        </p:txBody>
      </p:sp>
      <p:sp>
        <p:nvSpPr>
          <p:cNvPr id="31" name="AutoShape 5"/>
          <p:cNvSpPr>
            <a:spLocks noChangeArrowheads="1"/>
          </p:cNvSpPr>
          <p:nvPr/>
        </p:nvSpPr>
        <p:spPr bwMode="auto">
          <a:xfrm>
            <a:off x="5623909" y="5937927"/>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749" y="3386796"/>
            <a:ext cx="3858190" cy="25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4" name="4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1952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65</a:t>
            </a:fld>
            <a:endParaRPr lang="es-ES" altLang="es-ES" dirty="0" smtClean="0"/>
          </a:p>
        </p:txBody>
      </p:sp>
      <p:sp>
        <p:nvSpPr>
          <p:cNvPr id="20" name="Rounded Rectangle 2"/>
          <p:cNvSpPr/>
          <p:nvPr/>
        </p:nvSpPr>
        <p:spPr>
          <a:xfrm>
            <a:off x="887941" y="1989022"/>
            <a:ext cx="8941859" cy="4419647"/>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ETORKIZUNERAKO GOMENDIOAK</a:t>
            </a:r>
            <a:endParaRPr lang="es-ES" sz="1600" b="1" dirty="0">
              <a:solidFill>
                <a:schemeClr val="bg1"/>
              </a:solidFill>
            </a:endParaRPr>
          </a:p>
        </p:txBody>
      </p:sp>
      <p:sp>
        <p:nvSpPr>
          <p:cNvPr id="23" name="22 CuadroTexto"/>
          <p:cNvSpPr txBox="1"/>
          <p:nvPr/>
        </p:nvSpPr>
        <p:spPr>
          <a:xfrm>
            <a:off x="987008" y="3079694"/>
            <a:ext cx="4451768" cy="2723823"/>
          </a:xfrm>
          <a:prstGeom prst="rect">
            <a:avLst/>
          </a:prstGeom>
          <a:solidFill>
            <a:schemeClr val="bg1"/>
          </a:solidFill>
          <a:ln>
            <a:solidFill>
              <a:schemeClr val="accent1"/>
            </a:solidFill>
          </a:ln>
        </p:spPr>
        <p:txBody>
          <a:bodyPr wrap="square" rtlCol="0">
            <a:spAutoFit/>
          </a:bodyPr>
          <a:lstStyle/>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Haurtzaro eta familiarekin esku hartzeko </a:t>
            </a:r>
            <a:r>
              <a:rPr lang="eu-ES" sz="950" dirty="0" err="1" smtClean="0"/>
              <a:t>elkar-lana</a:t>
            </a:r>
            <a:r>
              <a:rPr lang="eu-ES" sz="950" dirty="0" smtClean="0"/>
              <a:t> sendotu. </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Guraso elkarteen eta gizarte zerbitzuen harremana estutu.</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Irakasleen prestakuntza (</a:t>
            </a:r>
            <a:r>
              <a:rPr lang="eu-ES" sz="950" dirty="0" err="1" smtClean="0"/>
              <a:t>Bullyng</a:t>
            </a:r>
            <a:r>
              <a:rPr lang="eu-ES" sz="950" dirty="0" smtClean="0"/>
              <a:t> eta mendekotasunen inguruan)  handitu.</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Harremanetarako zailtasunak dituzten familietan esku -hartzea indartu. </a:t>
            </a:r>
          </a:p>
          <a:p>
            <a:pPr marL="182563" lvl="1" indent="-182563">
              <a:buClr>
                <a:srgbClr val="BD4013"/>
              </a:buClr>
              <a:buFont typeface="Century Gothic" panose="020B0502020202020204" pitchFamily="34" charset="0"/>
              <a:buChar char="►"/>
            </a:pPr>
            <a:endParaRPr lang="es-ES_tradnl" sz="950" dirty="0"/>
          </a:p>
          <a:p>
            <a:pPr marL="182563" lvl="1" indent="-182563">
              <a:buClr>
                <a:srgbClr val="BD4013"/>
              </a:buClr>
              <a:buFont typeface="Century Gothic" panose="020B0502020202020204" pitchFamily="34" charset="0"/>
              <a:buChar char="►"/>
            </a:pPr>
            <a:r>
              <a:rPr lang="eu-ES" sz="950" dirty="0" smtClean="0"/>
              <a:t>Gaur egungo esku-hartze eredua berrikusi eta hobetu: </a:t>
            </a:r>
          </a:p>
          <a:p>
            <a:pPr marL="809625" lvl="1" indent="-352425">
              <a:buClr>
                <a:srgbClr val="BD4013"/>
              </a:buClr>
              <a:buFont typeface="Century Gothic" panose="020B0502020202020204" pitchFamily="34" charset="0"/>
              <a:buChar char="►"/>
            </a:pPr>
            <a:r>
              <a:rPr lang="eu-ES" sz="950" dirty="0" smtClean="0"/>
              <a:t>14-18 urte bitartekoen aisialdi jarduerak sustatu.</a:t>
            </a:r>
          </a:p>
          <a:p>
            <a:pPr marL="809625" lvl="2" indent="-352425">
              <a:buClr>
                <a:srgbClr val="BD4013"/>
              </a:buClr>
              <a:buFont typeface="Century Gothic" panose="020B0502020202020204" pitchFamily="34" charset="0"/>
              <a:buChar char="►"/>
            </a:pPr>
            <a:r>
              <a:rPr lang="eu-ES" sz="950" dirty="0" smtClean="0"/>
              <a:t>Ikasketa zentrotik kanpo (</a:t>
            </a:r>
            <a:r>
              <a:rPr lang="eu-ES" sz="950" dirty="0" err="1" smtClean="0"/>
              <a:t>gaztelekuetan</a:t>
            </a:r>
            <a:r>
              <a:rPr lang="eu-ES" sz="950" dirty="0" smtClean="0"/>
              <a:t>, gazte elkarteetan..) prebentzio  jarduera gehiago antolatu.</a:t>
            </a:r>
          </a:p>
          <a:p>
            <a:pPr marL="809625" lvl="2" indent="-352425">
              <a:buClr>
                <a:srgbClr val="BD4013"/>
              </a:buClr>
              <a:buFont typeface="Century Gothic" panose="020B0502020202020204" pitchFamily="34" charset="0"/>
              <a:buChar char="►"/>
            </a:pPr>
            <a:r>
              <a:rPr lang="eu-ES" sz="950" dirty="0" smtClean="0"/>
              <a:t>Familia, ikasketa zentroak eta gizarte zerbitzuen arteko harremana estutu, eta ikasketa zentroetan egiten diren prebentzio jarduera kopurua handitu. </a:t>
            </a:r>
            <a:endParaRPr lang="eu-ES" sz="950" dirty="0"/>
          </a:p>
        </p:txBody>
      </p:sp>
      <p:sp>
        <p:nvSpPr>
          <p:cNvPr id="24" name="AutoShape 5"/>
          <p:cNvSpPr>
            <a:spLocks noChangeArrowheads="1"/>
          </p:cNvSpPr>
          <p:nvPr/>
        </p:nvSpPr>
        <p:spPr bwMode="auto">
          <a:xfrm>
            <a:off x="5523585" y="3065758"/>
            <a:ext cx="4152519" cy="307786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26 CuadroTexto"/>
          <p:cNvSpPr txBox="1"/>
          <p:nvPr/>
        </p:nvSpPr>
        <p:spPr>
          <a:xfrm>
            <a:off x="1085850" y="2444863"/>
            <a:ext cx="8528234"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GIZARTE ZERBITZUEK, HAURTZARO, NERABEZARO ETA FAMILIA ESPARRUAN,   PREBENTZIOA ETA ESKU - HARTZEA INDARTU BEHARKO DITUZTE.</a:t>
            </a:r>
            <a:endParaRPr lang="es-ES" sz="1400" b="1" dirty="0">
              <a:solidFill>
                <a:srgbClr val="BD4013"/>
              </a:solidFill>
            </a:endParaRPr>
          </a:p>
        </p:txBody>
      </p:sp>
      <p:sp>
        <p:nvSpPr>
          <p:cNvPr id="30" name="29 Rectángulo"/>
          <p:cNvSpPr/>
          <p:nvPr/>
        </p:nvSpPr>
        <p:spPr>
          <a:xfrm>
            <a:off x="5585809" y="3065758"/>
            <a:ext cx="4090295" cy="230832"/>
          </a:xfrm>
          <a:prstGeom prst="rect">
            <a:avLst/>
          </a:prstGeom>
        </p:spPr>
        <p:txBody>
          <a:bodyPr wrap="square">
            <a:spAutoFit/>
          </a:bodyPr>
          <a:lstStyle/>
          <a:p>
            <a:pPr lvl="0">
              <a:buClr>
                <a:srgbClr val="BD4013"/>
              </a:buClr>
            </a:pPr>
            <a:r>
              <a:rPr lang="es-ES" b="1" dirty="0" err="1" smtClean="0"/>
              <a:t>Eibarko</a:t>
            </a:r>
            <a:r>
              <a:rPr lang="es-ES" b="1" dirty="0" smtClean="0"/>
              <a:t> </a:t>
            </a:r>
            <a:r>
              <a:rPr lang="es-ES" b="1" dirty="0" err="1" smtClean="0"/>
              <a:t>Gizarte</a:t>
            </a:r>
            <a:r>
              <a:rPr lang="es-ES" b="1" dirty="0" smtClean="0"/>
              <a:t> </a:t>
            </a:r>
            <a:r>
              <a:rPr lang="es-ES" b="1" dirty="0" err="1" smtClean="0"/>
              <a:t>zerbtitzuetatik</a:t>
            </a:r>
            <a:r>
              <a:rPr lang="es-ES" b="1" dirty="0" smtClean="0"/>
              <a:t> </a:t>
            </a:r>
            <a:r>
              <a:rPr lang="es-ES" b="1" dirty="0" err="1" smtClean="0"/>
              <a:t>indartu</a:t>
            </a:r>
            <a:r>
              <a:rPr lang="es-ES" b="1" dirty="0" smtClean="0"/>
              <a:t> </a:t>
            </a:r>
            <a:r>
              <a:rPr lang="es-ES" b="1" dirty="0" err="1" smtClean="0"/>
              <a:t>beharreko</a:t>
            </a:r>
            <a:r>
              <a:rPr lang="es-ES" b="1" dirty="0" smtClean="0"/>
              <a:t> </a:t>
            </a:r>
            <a:r>
              <a:rPr lang="es-ES" b="1" dirty="0" err="1" smtClean="0"/>
              <a:t>jarduera</a:t>
            </a:r>
            <a:r>
              <a:rPr lang="es-ES" b="1" dirty="0" smtClean="0"/>
              <a:t> </a:t>
            </a:r>
            <a:r>
              <a:rPr lang="es-ES" b="1" dirty="0" err="1" smtClean="0"/>
              <a:t>nagusienak</a:t>
            </a:r>
            <a:r>
              <a:rPr lang="es-ES" b="1" dirty="0" smtClean="0"/>
              <a:t> </a:t>
            </a:r>
            <a:endParaRPr lang="es-ES" b="1" dirty="0"/>
          </a:p>
        </p:txBody>
      </p:sp>
      <p:sp>
        <p:nvSpPr>
          <p:cNvPr id="21" name="20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5" name="24 CuadroTexto"/>
          <p:cNvSpPr txBox="1"/>
          <p:nvPr/>
        </p:nvSpPr>
        <p:spPr>
          <a:xfrm>
            <a:off x="3214558" y="1413303"/>
            <a:ext cx="1254642"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Haurtzaro</a:t>
            </a:r>
            <a:r>
              <a:rPr lang="es-ES_tradnl" dirty="0"/>
              <a:t>, </a:t>
            </a:r>
            <a:r>
              <a:rPr lang="es-ES_tradnl" dirty="0" err="1"/>
              <a:t>nerabezaro</a:t>
            </a:r>
            <a:r>
              <a:rPr lang="es-ES_tradnl" dirty="0"/>
              <a:t> eta familia</a:t>
            </a:r>
          </a:p>
        </p:txBody>
      </p:sp>
      <p:sp>
        <p:nvSpPr>
          <p:cNvPr id="28" name="27 CuadroTexto"/>
          <p:cNvSpPr txBox="1"/>
          <p:nvPr/>
        </p:nvSpPr>
        <p:spPr>
          <a:xfrm>
            <a:off x="4515272" y="1413303"/>
            <a:ext cx="1084513" cy="415498"/>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Mendekotasunak</a:t>
            </a:r>
            <a:r>
              <a:rPr lang="es-ES_tradnl" sz="1050" b="1" dirty="0" smtClean="0">
                <a:solidFill>
                  <a:schemeClr val="bg1">
                    <a:lumMod val="75000"/>
                  </a:schemeClr>
                </a:solidFill>
              </a:rPr>
              <a:t> </a:t>
            </a:r>
          </a:p>
          <a:p>
            <a:pPr algn="ctr"/>
            <a:endParaRPr lang="es-ES_tradnl" sz="1050" b="1" dirty="0" smtClean="0">
              <a:solidFill>
                <a:schemeClr val="bg1">
                  <a:lumMod val="75000"/>
                </a:schemeClr>
              </a:solidFill>
            </a:endParaRPr>
          </a:p>
        </p:txBody>
      </p:sp>
      <p:sp>
        <p:nvSpPr>
          <p:cNvPr id="33" name="32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4" name="33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5" name="34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6" name="35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38" name="3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3"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5" name="44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028" y="3296590"/>
            <a:ext cx="3865856" cy="269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5"/>
          <p:cNvSpPr>
            <a:spLocks noChangeArrowheads="1"/>
          </p:cNvSpPr>
          <p:nvPr/>
        </p:nvSpPr>
        <p:spPr bwMode="auto">
          <a:xfrm>
            <a:off x="5558320" y="6120804"/>
            <a:ext cx="3401340" cy="287865"/>
          </a:xfrm>
          <a:prstGeom prst="foldedCorner">
            <a:avLst>
              <a:gd name="adj" fmla="val 0"/>
            </a:avLst>
          </a:prstGeom>
          <a:noFill/>
          <a:ln w="9525">
            <a:noFill/>
            <a:round/>
            <a:headEnd/>
            <a:tailEnd/>
          </a:ln>
          <a:effectLst/>
          <a:extLst/>
        </p:spPr>
        <p:txBody>
          <a:bodyPr wrap="square"/>
          <a:lstStyle/>
          <a:p>
            <a:pPr lvl="0">
              <a:buClr>
                <a:srgbClr val="BD4013"/>
              </a:buClr>
            </a:pPr>
            <a:r>
              <a:rPr lang="es-ES_tradnl" sz="800" dirty="0" err="1" smtClean="0"/>
              <a:t>Iturria</a:t>
            </a:r>
            <a:r>
              <a:rPr lang="es-ES_tradnl" sz="800" dirty="0" smtClean="0"/>
              <a:t>: </a:t>
            </a:r>
            <a:r>
              <a:rPr lang="es-ES_tradnl" sz="800" dirty="0" err="1" smtClean="0"/>
              <a:t>Eibarko</a:t>
            </a:r>
            <a:r>
              <a:rPr lang="es-ES_tradnl" sz="800" dirty="0" smtClean="0"/>
              <a:t> </a:t>
            </a:r>
            <a:r>
              <a:rPr lang="es-ES_tradnl" sz="800" dirty="0" err="1" smtClean="0"/>
              <a:t>gizarte</a:t>
            </a:r>
            <a:r>
              <a:rPr lang="es-ES_tradnl" sz="800" dirty="0" smtClean="0"/>
              <a:t> </a:t>
            </a:r>
            <a:r>
              <a:rPr lang="es-ES_tradnl" sz="800" dirty="0" err="1" smtClean="0"/>
              <a:t>erakundeei</a:t>
            </a:r>
            <a:r>
              <a:rPr lang="es-ES_tradnl" sz="800" dirty="0" smtClean="0"/>
              <a:t> </a:t>
            </a:r>
            <a:r>
              <a:rPr lang="es-ES_tradnl" sz="800" dirty="0" err="1" smtClean="0"/>
              <a:t>inkesta</a:t>
            </a:r>
            <a:r>
              <a:rPr lang="es-ES_tradnl" sz="800" dirty="0" smtClean="0"/>
              <a:t> 2017</a:t>
            </a:r>
            <a:r>
              <a:rPr lang="es-ES_tradnl" sz="800" dirty="0"/>
              <a:t>, </a:t>
            </a:r>
            <a:r>
              <a:rPr lang="es-ES_tradnl" sz="800" dirty="0" smtClean="0"/>
              <a:t>IKEI</a:t>
            </a:r>
            <a:endParaRPr lang="es-ES" sz="300" kern="700" dirty="0">
              <a:latin typeface="Arial" panose="020B0604020202020204" pitchFamily="34" charset="0"/>
            </a:endParaRPr>
          </a:p>
        </p:txBody>
      </p:sp>
    </p:spTree>
    <p:extLst>
      <p:ext uri="{BB962C8B-B14F-4D97-AF65-F5344CB8AC3E}">
        <p14:creationId xmlns:p14="http://schemas.microsoft.com/office/powerpoint/2010/main" val="1860812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66</a:t>
            </a:fld>
            <a:endParaRPr lang="es-ES" altLang="es-ES" dirty="0" smtClean="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505888" y="2537568"/>
            <a:ext cx="1100496"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a:p>
            <a:r>
              <a:rPr lang="es-ES_tradnl" dirty="0"/>
              <a:t>/ </a:t>
            </a:r>
          </a:p>
          <a:p>
            <a:r>
              <a:rPr lang="es-ES_tradnl" dirty="0" err="1"/>
              <a:t>Gizarte</a:t>
            </a:r>
            <a:r>
              <a:rPr lang="es-ES_tradnl" dirty="0"/>
              <a:t> </a:t>
            </a:r>
            <a:r>
              <a:rPr lang="es-ES_tradnl" dirty="0" err="1"/>
              <a:t>bazterketa</a:t>
            </a:r>
            <a:r>
              <a:rPr lang="es-ES_tradnl" dirty="0"/>
              <a:t> eta </a:t>
            </a:r>
            <a:r>
              <a:rPr lang="es-ES_tradnl" dirty="0" err="1"/>
              <a:t>barneratzea</a:t>
            </a:r>
            <a:r>
              <a:rPr lang="es-ES_tradnl" dirty="0"/>
              <a:t> </a:t>
            </a:r>
          </a:p>
        </p:txBody>
      </p:sp>
      <p:sp>
        <p:nvSpPr>
          <p:cNvPr id="39" name="38 CuadroTexto"/>
          <p:cNvSpPr txBox="1"/>
          <p:nvPr/>
        </p:nvSpPr>
        <p:spPr>
          <a:xfrm>
            <a:off x="2738308" y="2546778"/>
            <a:ext cx="1254642"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 </a:t>
            </a:r>
          </a:p>
          <a:p>
            <a:r>
              <a:rPr lang="es-ES_tradnl" dirty="0"/>
              <a:t>/ </a:t>
            </a:r>
          </a:p>
          <a:p>
            <a:r>
              <a:rPr lang="es-ES_tradnl" dirty="0" err="1"/>
              <a:t>Haurtzaro</a:t>
            </a:r>
            <a:r>
              <a:rPr lang="es-ES_tradnl" dirty="0"/>
              <a:t>, </a:t>
            </a:r>
            <a:r>
              <a:rPr lang="es-ES_tradnl" dirty="0" err="1"/>
              <a:t>nerabezaro</a:t>
            </a:r>
            <a:r>
              <a:rPr lang="es-ES_tradnl" dirty="0"/>
              <a:t> eta familia</a:t>
            </a:r>
          </a:p>
          <a:p>
            <a:endParaRPr lang="es-ES_tradnl" dirty="0"/>
          </a:p>
        </p:txBody>
      </p:sp>
      <p:sp>
        <p:nvSpPr>
          <p:cNvPr id="40" name="39 CuadroTexto"/>
          <p:cNvSpPr txBox="1"/>
          <p:nvPr/>
        </p:nvSpPr>
        <p:spPr>
          <a:xfrm>
            <a:off x="4039022" y="2546778"/>
            <a:ext cx="1333077" cy="1223412"/>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Adicciones </a:t>
            </a:r>
          </a:p>
          <a:p>
            <a:r>
              <a:rPr lang="es-ES_tradnl" dirty="0"/>
              <a:t>/ </a:t>
            </a:r>
            <a:r>
              <a:rPr lang="es-ES_tradnl" dirty="0" err="1"/>
              <a:t>Mendekotasunak</a:t>
            </a:r>
            <a:endParaRPr lang="es-ES_tradnl" dirty="0"/>
          </a:p>
          <a:p>
            <a:endParaRPr lang="es-ES_tradnl" dirty="0"/>
          </a:p>
          <a:p>
            <a:endParaRPr lang="es-ES_tradnl" dirty="0"/>
          </a:p>
          <a:p>
            <a:endParaRPr lang="es-ES_tradnl" dirty="0"/>
          </a:p>
          <a:p>
            <a:r>
              <a:rPr lang="es-ES_tradnl" dirty="0"/>
              <a:t> </a:t>
            </a:r>
          </a:p>
        </p:txBody>
      </p:sp>
      <p:sp>
        <p:nvSpPr>
          <p:cNvPr id="41" name="40 CuadroTexto"/>
          <p:cNvSpPr txBox="1"/>
          <p:nvPr/>
        </p:nvSpPr>
        <p:spPr>
          <a:xfrm>
            <a:off x="5418811" y="2537568"/>
            <a:ext cx="1481477"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a:t>
            </a:r>
            <a:r>
              <a:rPr lang="es-ES_tradnl" sz="1050" b="1" dirty="0">
                <a:solidFill>
                  <a:schemeClr val="bg1">
                    <a:lumMod val="75000"/>
                  </a:schemeClr>
                </a:solidFill>
              </a:rPr>
              <a:t>mental / </a:t>
            </a:r>
            <a:endParaRPr lang="es-ES_tradnl" sz="1050" b="1" dirty="0" smtClean="0">
              <a:solidFill>
                <a:schemeClr val="bg1">
                  <a:lumMod val="75000"/>
                </a:schemeClr>
              </a:solidFill>
            </a:endParaRPr>
          </a:p>
          <a:p>
            <a:pPr algn="ctr"/>
            <a:r>
              <a:rPr lang="es-ES_tradnl" sz="1050" b="1" dirty="0" err="1" smtClean="0">
                <a:solidFill>
                  <a:schemeClr val="bg1">
                    <a:lumMod val="75000"/>
                  </a:schemeClr>
                </a:solidFill>
              </a:rPr>
              <a:t>Desgaitasuna</a:t>
            </a:r>
            <a:r>
              <a:rPr lang="es-ES_tradnl" sz="1050" b="1" dirty="0" smtClean="0">
                <a:solidFill>
                  <a:schemeClr val="bg1">
                    <a:lumMod val="75000"/>
                  </a:schemeClr>
                </a:solidFill>
              </a:rPr>
              <a:t> </a:t>
            </a:r>
            <a:r>
              <a:rPr lang="es-ES_tradnl" sz="1050" b="1" dirty="0">
                <a:solidFill>
                  <a:schemeClr val="bg1">
                    <a:lumMod val="75000"/>
                  </a:schemeClr>
                </a:solidFill>
              </a:rPr>
              <a:t>eta </a:t>
            </a:r>
            <a:r>
              <a:rPr lang="es-ES_tradnl" sz="1050" b="1" dirty="0" err="1">
                <a:solidFill>
                  <a:schemeClr val="bg1">
                    <a:lumMod val="75000"/>
                  </a:schemeClr>
                </a:solidFill>
              </a:rPr>
              <a:t>Gaixotasun</a:t>
            </a:r>
            <a:r>
              <a:rPr lang="es-ES_tradnl" sz="1050" b="1" dirty="0">
                <a:solidFill>
                  <a:schemeClr val="bg1">
                    <a:lumMod val="75000"/>
                  </a:schemeClr>
                </a:solidFill>
              </a:rPr>
              <a:t> </a:t>
            </a:r>
            <a:r>
              <a:rPr lang="es-ES_tradnl" sz="1050" b="1" dirty="0" err="1" smtClean="0">
                <a:solidFill>
                  <a:schemeClr val="bg1">
                    <a:lumMod val="75000"/>
                  </a:schemeClr>
                </a:solidFill>
              </a:rPr>
              <a:t>Mentala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2" name="41 CuadroTexto"/>
          <p:cNvSpPr txBox="1"/>
          <p:nvPr/>
        </p:nvSpPr>
        <p:spPr>
          <a:xfrm>
            <a:off x="6949544" y="2536145"/>
            <a:ext cx="1484044"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 </a:t>
            </a:r>
          </a:p>
          <a:p>
            <a:pPr algn="ctr"/>
            <a:r>
              <a:rPr lang="es-ES_tradnl" sz="1050" b="1" dirty="0" smtClean="0">
                <a:solidFill>
                  <a:schemeClr val="bg1">
                    <a:lumMod val="75000"/>
                  </a:schemeClr>
                </a:solidFill>
              </a:rPr>
              <a:t>/ </a:t>
            </a:r>
          </a:p>
          <a:p>
            <a:pPr algn="ctr"/>
            <a:r>
              <a:rPr lang="es-ES_tradnl" sz="1050" b="1" dirty="0" err="1">
                <a:solidFill>
                  <a:schemeClr val="bg1">
                    <a:lumMod val="75000"/>
                  </a:schemeClr>
                </a:solidFill>
              </a:rPr>
              <a:t>Adineko</a:t>
            </a:r>
            <a:r>
              <a:rPr lang="es-ES_tradnl" sz="1050" b="1" dirty="0">
                <a:solidFill>
                  <a:schemeClr val="bg1">
                    <a:lumMod val="75000"/>
                  </a:schemeClr>
                </a:solidFill>
              </a:rPr>
              <a:t> </a:t>
            </a:r>
            <a:r>
              <a:rPr lang="es-ES_tradnl" sz="1050" b="1" dirty="0" err="1">
                <a:solidFill>
                  <a:schemeClr val="bg1">
                    <a:lumMod val="75000"/>
                  </a:schemeClr>
                </a:solidFill>
              </a:rPr>
              <a:t>pertsonak</a:t>
            </a:r>
            <a:r>
              <a:rPr lang="es-ES_tradnl" sz="1050" b="1" dirty="0">
                <a:solidFill>
                  <a:schemeClr val="bg1">
                    <a:lumMod val="75000"/>
                  </a:schemeClr>
                </a:solidFill>
              </a:rPr>
              <a:t> eta </a:t>
            </a:r>
            <a:r>
              <a:rPr lang="es-ES_tradnl" sz="1050" b="1" dirty="0" err="1" smtClean="0">
                <a:solidFill>
                  <a:schemeClr val="bg1">
                    <a:lumMod val="75000"/>
                  </a:schemeClr>
                </a:solidFill>
              </a:rPr>
              <a:t>mendekotasuna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7" name="46 CuadroTexto"/>
          <p:cNvSpPr txBox="1"/>
          <p:nvPr/>
        </p:nvSpPr>
        <p:spPr>
          <a:xfrm>
            <a:off x="1656027" y="2537568"/>
            <a:ext cx="1030023"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 </a:t>
            </a:r>
          </a:p>
          <a:p>
            <a:r>
              <a:rPr lang="es-ES_tradnl" dirty="0"/>
              <a:t>/ </a:t>
            </a:r>
          </a:p>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6" name="25 CuadroTexto"/>
          <p:cNvSpPr txBox="1"/>
          <p:nvPr/>
        </p:nvSpPr>
        <p:spPr>
          <a:xfrm>
            <a:off x="8478336" y="2537568"/>
            <a:ext cx="1497513"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a:solidFill>
                  <a:schemeClr val="bg1">
                    <a:lumMod val="75000"/>
                  </a:schemeClr>
                </a:solidFill>
              </a:rPr>
              <a:t>Igualdad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Emakume-gizonen</a:t>
            </a:r>
            <a:r>
              <a:rPr lang="es-ES_tradnl" sz="1050" b="1" dirty="0" smtClean="0">
                <a:solidFill>
                  <a:schemeClr val="bg1">
                    <a:lumMod val="75000"/>
                  </a:schemeClr>
                </a:solidFill>
              </a:rPr>
              <a:t> </a:t>
            </a:r>
            <a:r>
              <a:rPr lang="es-ES_tradnl" sz="1050" b="1" dirty="0" err="1" smtClean="0">
                <a:solidFill>
                  <a:schemeClr val="bg1">
                    <a:lumMod val="75000"/>
                  </a:schemeClr>
                </a:solidFill>
              </a:rPr>
              <a:t>berdinatasuna</a:t>
            </a: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0244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503952"/>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67</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 SITUACIÓN ACTUAL</a:t>
            </a:r>
            <a:endParaRPr lang="es-ES" sz="1600" b="1" dirty="0">
              <a:solidFill>
                <a:schemeClr val="bg1"/>
              </a:solidFill>
            </a:endParaRP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Adicciones</a:t>
            </a:r>
          </a:p>
          <a:p>
            <a:endParaRPr lang="es-ES_tradnl" dirty="0"/>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6" y="2437559"/>
            <a:ext cx="8789219"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SE </a:t>
            </a:r>
            <a:r>
              <a:rPr lang="es-ES" sz="1400" b="1" dirty="0">
                <a:solidFill>
                  <a:srgbClr val="BD4013"/>
                </a:solidFill>
              </a:rPr>
              <a:t>MANTIENEN LOS NIVELES DE CONSUMO ENTRE LA POBLACIÓN JÓVEN Y LA POBLACIÓN </a:t>
            </a:r>
            <a:r>
              <a:rPr lang="es-ES" sz="1400" b="1" dirty="0" smtClean="0">
                <a:solidFill>
                  <a:srgbClr val="BD4013"/>
                </a:solidFill>
              </a:rPr>
              <a:t>ADULTA EN EIBAR. </a:t>
            </a:r>
            <a:endParaRPr lang="es-ES" sz="1400" b="1" dirty="0">
              <a:solidFill>
                <a:srgbClr val="BD4013"/>
              </a:solidFill>
            </a:endParaRPr>
          </a:p>
        </p:txBody>
      </p:sp>
      <p:sp>
        <p:nvSpPr>
          <p:cNvPr id="30" name="29 CuadroTexto"/>
          <p:cNvSpPr txBox="1"/>
          <p:nvPr/>
        </p:nvSpPr>
        <p:spPr>
          <a:xfrm>
            <a:off x="1014017" y="3420782"/>
            <a:ext cx="4344853" cy="3000821"/>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dirty="0" smtClean="0"/>
              <a:t>Anualmente, se realiza en Eibar campañas </a:t>
            </a:r>
            <a:r>
              <a:rPr lang="es-ES" dirty="0"/>
              <a:t>de sensibilización, información y prevención del consumo abusivo de </a:t>
            </a:r>
            <a:r>
              <a:rPr lang="es-ES" dirty="0" smtClean="0"/>
              <a:t>alcohol.</a:t>
            </a:r>
          </a:p>
          <a:p>
            <a:pPr marL="171450" indent="-171450">
              <a:buClr>
                <a:srgbClr val="BD4013"/>
              </a:buClr>
              <a:buFont typeface="Century Gothic" panose="020B0502020202020204" pitchFamily="34" charset="0"/>
              <a:buChar char="►"/>
            </a:pPr>
            <a:endParaRPr lang="es-ES" dirty="0" smtClean="0"/>
          </a:p>
          <a:p>
            <a:pPr marL="171450" indent="-171450">
              <a:buClr>
                <a:srgbClr val="BD4013"/>
              </a:buClr>
              <a:buFont typeface="Century Gothic" panose="020B0502020202020204" pitchFamily="34" charset="0"/>
              <a:buChar char="►"/>
            </a:pPr>
            <a:r>
              <a:rPr lang="es-ES" dirty="0" smtClean="0"/>
              <a:t>En la campaña </a:t>
            </a:r>
            <a:r>
              <a:rPr lang="es-ES" dirty="0"/>
              <a:t>de sensibilización realizada en junio de </a:t>
            </a:r>
            <a:r>
              <a:rPr lang="es-ES" dirty="0" smtClean="0"/>
              <a:t>2017, se habilita un stand y participaron 200 personas, de los que un 61% dieron positivo en el test de consumo de alcohol realizado de forma voluntaria, proporción menor a la registrada el año anterior (66%),</a:t>
            </a:r>
          </a:p>
          <a:p>
            <a:pPr marL="171450" indent="-171450">
              <a:buClr>
                <a:srgbClr val="BD4013"/>
              </a:buClr>
              <a:buFont typeface="Century Gothic" panose="020B0502020202020204" pitchFamily="34" charset="0"/>
              <a:buChar char="►"/>
            </a:pPr>
            <a:endParaRPr lang="es-ES" dirty="0"/>
          </a:p>
          <a:p>
            <a:pPr marL="171450" indent="-171450">
              <a:buClr>
                <a:srgbClr val="BD4013"/>
              </a:buClr>
              <a:buFont typeface="Century Gothic" panose="020B0502020202020204" pitchFamily="34" charset="0"/>
              <a:buChar char="►"/>
            </a:pPr>
            <a:r>
              <a:rPr lang="es-ES" dirty="0" smtClean="0"/>
              <a:t>Del resto de sustancias adictivas no se dispone de información detallada del municipio de Eibar, no obstante, los estudios realizados en la CAE, confirman que pese a la reducción general, los consumos en la CAE siguen a la cabeza de Europa, especialmente en el caso del alcohol, tabaco o cannabis.</a:t>
            </a:r>
          </a:p>
          <a:p>
            <a:pPr marL="628650" lvl="1" indent="-171450">
              <a:buClr>
                <a:srgbClr val="BD4013"/>
              </a:buClr>
              <a:buFont typeface="Century Gothic" panose="020B0502020202020204" pitchFamily="34" charset="0"/>
              <a:buChar char="►"/>
            </a:pPr>
            <a:r>
              <a:rPr lang="es-ES" dirty="0"/>
              <a:t>Las tasas de consumo de alcohol, tabaco, </a:t>
            </a:r>
            <a:r>
              <a:rPr lang="es-ES" dirty="0" err="1"/>
              <a:t>canabbis</a:t>
            </a:r>
            <a:r>
              <a:rPr lang="es-ES" dirty="0"/>
              <a:t> y drogas ilegales en la CAE es notablemente superior en el caso de los hombres, mientras que la tasa de consumo de psicofármacos es claramente superior en las mujeres</a:t>
            </a:r>
            <a:r>
              <a:rPr lang="es-ES" dirty="0" smtClean="0"/>
              <a:t>.</a:t>
            </a:r>
            <a:endParaRPr lang="es-ES" dirty="0"/>
          </a:p>
          <a:p>
            <a:pPr marL="628650" lvl="1" indent="-171450">
              <a:buClr>
                <a:srgbClr val="BD4013"/>
              </a:buClr>
              <a:buFont typeface="Century Gothic" panose="020B0502020202020204" pitchFamily="34" charset="0"/>
              <a:buChar char="►"/>
            </a:pPr>
            <a:r>
              <a:rPr lang="es-ES" dirty="0"/>
              <a:t>Por edades, la tasa de consumo reciente de alcohol, </a:t>
            </a:r>
            <a:r>
              <a:rPr lang="es-ES" dirty="0" err="1"/>
              <a:t>canabbis</a:t>
            </a:r>
            <a:r>
              <a:rPr lang="es-ES" dirty="0"/>
              <a:t> y drogas ilegales es claramente superior entre las personas de 15-34 años, mientras que la tasa de consumo de tabaco es superior entre la población de 35-54 años</a:t>
            </a:r>
            <a:r>
              <a:rPr lang="es-ES" dirty="0" smtClean="0"/>
              <a:t>.</a:t>
            </a:r>
            <a:endParaRPr lang="es-ES" b="1" dirty="0"/>
          </a:p>
        </p:txBody>
      </p:sp>
      <p:sp>
        <p:nvSpPr>
          <p:cNvPr id="36" name="35 Rectángulo"/>
          <p:cNvSpPr/>
          <p:nvPr/>
        </p:nvSpPr>
        <p:spPr>
          <a:xfrm>
            <a:off x="5411386" y="3451556"/>
            <a:ext cx="4323164" cy="369332"/>
          </a:xfrm>
          <a:prstGeom prst="rect">
            <a:avLst/>
          </a:prstGeom>
        </p:spPr>
        <p:txBody>
          <a:bodyPr wrap="square">
            <a:spAutoFit/>
          </a:bodyPr>
          <a:lstStyle/>
          <a:p>
            <a:pPr lvl="0">
              <a:buClr>
                <a:srgbClr val="BD4013"/>
              </a:buClr>
            </a:pPr>
            <a:r>
              <a:rPr lang="es-ES" b="1" dirty="0"/>
              <a:t>Percepción del nivel de incidencia de las realidades sociales con mayor y menor incidencia en </a:t>
            </a:r>
            <a:r>
              <a:rPr lang="es-ES" b="1" dirty="0" err="1"/>
              <a:t>Eibar</a:t>
            </a:r>
            <a:endParaRPr lang="es-ES" b="1" dirty="0"/>
          </a:p>
        </p:txBody>
      </p:sp>
      <p:sp>
        <p:nvSpPr>
          <p:cNvPr id="38" name="AutoShape 5"/>
          <p:cNvSpPr>
            <a:spLocks noChangeArrowheads="1"/>
          </p:cNvSpPr>
          <p:nvPr/>
        </p:nvSpPr>
        <p:spPr bwMode="auto">
          <a:xfrm>
            <a:off x="5410731" y="472602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a:t>
            </a:r>
            <a:r>
              <a:rPr lang="es-ES" sz="800" dirty="0" err="1"/>
              <a:t>Eibar</a:t>
            </a:r>
            <a:r>
              <a:rPr lang="es-ES" sz="800" dirty="0"/>
              <a:t>. IKEI, 2017</a:t>
            </a:r>
          </a:p>
        </p:txBody>
      </p:sp>
      <p:sp>
        <p:nvSpPr>
          <p:cNvPr id="45" name="AutoShape 5"/>
          <p:cNvSpPr>
            <a:spLocks noChangeArrowheads="1"/>
          </p:cNvSpPr>
          <p:nvPr/>
        </p:nvSpPr>
        <p:spPr bwMode="auto">
          <a:xfrm>
            <a:off x="5392206" y="3429001"/>
            <a:ext cx="4370919" cy="288258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6" name="45 CuadroTexto"/>
          <p:cNvSpPr txBox="1"/>
          <p:nvPr/>
        </p:nvSpPr>
        <p:spPr>
          <a:xfrm>
            <a:off x="992347" y="3011114"/>
            <a:ext cx="8779009" cy="384721"/>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950" b="1" dirty="0" smtClean="0"/>
              <a:t>La población percibe en mayor medida las adicciones en menores y el consumo abusivo de alcohol y drogas como una realidad social muy extendida.</a:t>
            </a:r>
          </a:p>
        </p:txBody>
      </p:sp>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50567"/>
          <a:stretch/>
        </p:blipFill>
        <p:spPr bwMode="auto">
          <a:xfrm>
            <a:off x="5497111" y="3754063"/>
            <a:ext cx="4269306" cy="98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49 Rectángulo"/>
          <p:cNvSpPr/>
          <p:nvPr/>
        </p:nvSpPr>
        <p:spPr>
          <a:xfrm>
            <a:off x="5377474" y="5013888"/>
            <a:ext cx="4090295" cy="230832"/>
          </a:xfrm>
          <a:prstGeom prst="rect">
            <a:avLst/>
          </a:prstGeom>
        </p:spPr>
        <p:txBody>
          <a:bodyPr wrap="square">
            <a:spAutoFit/>
          </a:bodyPr>
          <a:lstStyle/>
          <a:p>
            <a:pPr lvl="0">
              <a:buClr>
                <a:srgbClr val="BD4013"/>
              </a:buClr>
            </a:pPr>
            <a:r>
              <a:rPr lang="es-ES" b="1" dirty="0"/>
              <a:t>Tasa de positivos y negativos en las Fiestas de San Juan, 2017</a:t>
            </a:r>
          </a:p>
        </p:txBody>
      </p:sp>
      <p:sp>
        <p:nvSpPr>
          <p:cNvPr id="51" name="AutoShape 5"/>
          <p:cNvSpPr>
            <a:spLocks noChangeArrowheads="1"/>
          </p:cNvSpPr>
          <p:nvPr/>
        </p:nvSpPr>
        <p:spPr bwMode="auto">
          <a:xfrm>
            <a:off x="5396211" y="6104468"/>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Ayuntamiento de </a:t>
            </a:r>
            <a:r>
              <a:rPr lang="es-ES" sz="800" dirty="0" err="1"/>
              <a:t>Eibar</a:t>
            </a:r>
            <a:endParaRPr lang="es-ES" sz="800" dirty="0"/>
          </a:p>
        </p:txBody>
      </p:sp>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3382" y="5265504"/>
            <a:ext cx="4027487" cy="8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51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63" name="6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a:t>
            </a:r>
            <a:r>
              <a:rPr lang="es-ES" sz="1000" b="1" dirty="0" err="1" smtClean="0">
                <a:solidFill>
                  <a:schemeClr val="bg1"/>
                </a:solidFill>
                <a:latin typeface="Arial" panose="020B0604020202020204" pitchFamily="34" charset="0"/>
                <a:cs typeface="Arial" panose="020B0604020202020204" pitchFamily="34" charset="0"/>
              </a:rPr>
              <a:t>futuron</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689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1020920" y="1988288"/>
            <a:ext cx="8941859" cy="4503952"/>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68</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GAUR EGUNGO EGOERAREN BALORAZIOA</a:t>
            </a:r>
            <a:endParaRPr lang="es-ES" sz="1600" b="1" dirty="0">
              <a:solidFill>
                <a:schemeClr val="bg1"/>
              </a:solidFill>
            </a:endParaRPr>
          </a:p>
        </p:txBody>
      </p:sp>
      <p:sp>
        <p:nvSpPr>
          <p:cNvPr id="33" name="32 CuadroTexto"/>
          <p:cNvSpPr txBox="1"/>
          <p:nvPr/>
        </p:nvSpPr>
        <p:spPr>
          <a:xfrm>
            <a:off x="982136" y="2437559"/>
            <a:ext cx="8789219" cy="307777"/>
          </a:xfrm>
          <a:prstGeom prst="rect">
            <a:avLst/>
          </a:prstGeom>
          <a:solidFill>
            <a:schemeClr val="bg1"/>
          </a:solidFill>
          <a:ln>
            <a:solidFill>
              <a:schemeClr val="accent1"/>
            </a:solidFill>
          </a:ln>
        </p:spPr>
        <p:txBody>
          <a:bodyPr wrap="square" rtlCol="0">
            <a:spAutoFit/>
          </a:bodyPr>
          <a:lstStyle/>
          <a:p>
            <a:pPr algn="ctr"/>
            <a:r>
              <a:rPr lang="es-ES" sz="1400" b="1" dirty="0" smtClean="0">
                <a:solidFill>
                  <a:srgbClr val="BD4013"/>
                </a:solidFill>
              </a:rPr>
              <a:t>EIBARKO BIZTANLERIA GAZTE ETA HELDUAREN  KONTSUMO MAILA MANTENTZEN DA </a:t>
            </a:r>
            <a:endParaRPr lang="es-ES" sz="1400" b="1" dirty="0">
              <a:solidFill>
                <a:srgbClr val="BD4013"/>
              </a:solidFill>
            </a:endParaRPr>
          </a:p>
        </p:txBody>
      </p:sp>
      <p:sp>
        <p:nvSpPr>
          <p:cNvPr id="30" name="29 CuadroTexto"/>
          <p:cNvSpPr txBox="1"/>
          <p:nvPr/>
        </p:nvSpPr>
        <p:spPr>
          <a:xfrm>
            <a:off x="1014017" y="3420782"/>
            <a:ext cx="4344853" cy="2308324"/>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dirty="0" smtClean="0"/>
              <a:t>Alkoholaren inguruan Sentsibilizazio, informazio eta prebentzio kanpainak urtero egiten dira Eibarren. </a:t>
            </a:r>
          </a:p>
          <a:p>
            <a:pPr marL="171450" indent="-171450">
              <a:buClr>
                <a:srgbClr val="BD4013"/>
              </a:buClr>
              <a:buFont typeface="Century Gothic" panose="020B0502020202020204" pitchFamily="34" charset="0"/>
              <a:buChar char="►"/>
            </a:pPr>
            <a:r>
              <a:rPr lang="eu-ES" dirty="0" smtClean="0"/>
              <a:t>2017an egin zen kanpainan 200 pertsona parte hartu zuten, eta hauetatik %61ak positiboa eman zuen alkohol </a:t>
            </a:r>
            <a:r>
              <a:rPr lang="eu-ES" dirty="0" err="1" smtClean="0"/>
              <a:t>test-an</a:t>
            </a:r>
            <a:r>
              <a:rPr lang="eu-ES" dirty="0" smtClean="0"/>
              <a:t>, aurreko urtean baino portzentaje txikiago batek ( %66). </a:t>
            </a:r>
          </a:p>
          <a:p>
            <a:pPr marL="171450" indent="-171450">
              <a:buClr>
                <a:srgbClr val="BD4013"/>
              </a:buClr>
              <a:buFont typeface="Century Gothic" panose="020B0502020202020204" pitchFamily="34" charset="0"/>
              <a:buChar char="►"/>
            </a:pPr>
            <a:r>
              <a:rPr lang="eu-ES" dirty="0" smtClean="0"/>
              <a:t>Beste substantziei buruz, ez daude Eibarreko datu zehatzak, baina EAE mailan, nahiz eta kontsumoa jaitsi, EB mailan gorako postuetan gaude, batez ere alkohola, tabakoa eta </a:t>
            </a:r>
            <a:r>
              <a:rPr lang="eu-ES" dirty="0" err="1" smtClean="0"/>
              <a:t>cannabis</a:t>
            </a:r>
            <a:r>
              <a:rPr lang="eu-ES" dirty="0" smtClean="0"/>
              <a:t>. </a:t>
            </a:r>
          </a:p>
          <a:p>
            <a:pPr marL="171450" indent="-171450">
              <a:buClr>
                <a:srgbClr val="BD4013"/>
              </a:buClr>
              <a:buFont typeface="Century Gothic" panose="020B0502020202020204" pitchFamily="34" charset="0"/>
              <a:buChar char="►"/>
            </a:pPr>
            <a:endParaRPr lang="eu-ES" dirty="0" smtClean="0"/>
          </a:p>
          <a:p>
            <a:pPr marL="171450" indent="-171450">
              <a:buClr>
                <a:srgbClr val="BD4013"/>
              </a:buClr>
              <a:buFont typeface="Century Gothic" panose="020B0502020202020204" pitchFamily="34" charset="0"/>
              <a:buChar char="►"/>
            </a:pPr>
            <a:r>
              <a:rPr lang="eu-ES" dirty="0" smtClean="0"/>
              <a:t>EAE mailan, alkohol, tabako, </a:t>
            </a:r>
            <a:r>
              <a:rPr lang="eu-ES" dirty="0" err="1" smtClean="0"/>
              <a:t>canabbis</a:t>
            </a:r>
            <a:r>
              <a:rPr lang="eu-ES" dirty="0" smtClean="0"/>
              <a:t> eta droga ilegalen kontsumo tasetan, gizonezkoak nagusitzen dira, eta emakumezkoak berriz psikofarmakotan. </a:t>
            </a:r>
          </a:p>
          <a:p>
            <a:pPr marL="171450" indent="-171450">
              <a:buClr>
                <a:srgbClr val="BD4013"/>
              </a:buClr>
              <a:buFont typeface="Century Gothic" panose="020B0502020202020204" pitchFamily="34" charset="0"/>
              <a:buChar char="►"/>
            </a:pPr>
            <a:endParaRPr lang="eu-ES" dirty="0" smtClean="0"/>
          </a:p>
          <a:p>
            <a:pPr marL="171450" indent="-171450">
              <a:buClr>
                <a:srgbClr val="BD4013"/>
              </a:buClr>
              <a:buFont typeface="Century Gothic" panose="020B0502020202020204" pitchFamily="34" charset="0"/>
              <a:buChar char="►"/>
            </a:pPr>
            <a:r>
              <a:rPr lang="eu-ES" dirty="0" smtClean="0"/>
              <a:t>Adinari begira, gazteek 15-34 bitartekoek alkohol, </a:t>
            </a:r>
            <a:r>
              <a:rPr lang="eu-ES" dirty="0" err="1" smtClean="0"/>
              <a:t>canabbis</a:t>
            </a:r>
            <a:r>
              <a:rPr lang="eu-ES" dirty="0" smtClean="0"/>
              <a:t> eta droga ilegalen kontsumo tasetan nagusitzen dira, eta 35-54 urte bitartekoetan berriz tabakoa da garaile. </a:t>
            </a:r>
            <a:endParaRPr lang="eu-ES" b="1" dirty="0"/>
          </a:p>
        </p:txBody>
      </p:sp>
      <p:sp>
        <p:nvSpPr>
          <p:cNvPr id="38" name="AutoShape 5"/>
          <p:cNvSpPr>
            <a:spLocks noChangeArrowheads="1"/>
          </p:cNvSpPr>
          <p:nvPr/>
        </p:nvSpPr>
        <p:spPr bwMode="auto">
          <a:xfrm>
            <a:off x="5410731" y="472602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a:t>
            </a:r>
            <a:r>
              <a:rPr lang="es-ES" sz="800" dirty="0"/>
              <a:t>IKEI, 2017</a:t>
            </a:r>
          </a:p>
        </p:txBody>
      </p:sp>
      <p:sp>
        <p:nvSpPr>
          <p:cNvPr id="45" name="AutoShape 5"/>
          <p:cNvSpPr>
            <a:spLocks noChangeArrowheads="1"/>
          </p:cNvSpPr>
          <p:nvPr/>
        </p:nvSpPr>
        <p:spPr bwMode="auto">
          <a:xfrm>
            <a:off x="5392206" y="3429001"/>
            <a:ext cx="4370919" cy="288258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6" name="45 CuadroTexto"/>
          <p:cNvSpPr txBox="1"/>
          <p:nvPr/>
        </p:nvSpPr>
        <p:spPr>
          <a:xfrm>
            <a:off x="1231302" y="2906339"/>
            <a:ext cx="8465068" cy="238527"/>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950" b="1" dirty="0" smtClean="0"/>
              <a:t>Eibarren, biztanleriak gehien antzematen dituen egoerak: Adingabeen mendekotasunak eta gehiegizko alkoholaren kontsumoa dira</a:t>
            </a:r>
            <a:r>
              <a:rPr lang="eu-ES" sz="950" b="1" dirty="0"/>
              <a:t>.</a:t>
            </a:r>
            <a:endParaRPr lang="eu-ES" sz="950" b="1" dirty="0" smtClean="0"/>
          </a:p>
        </p:txBody>
      </p:sp>
      <p:sp>
        <p:nvSpPr>
          <p:cNvPr id="50" name="49 Rectángulo"/>
          <p:cNvSpPr/>
          <p:nvPr/>
        </p:nvSpPr>
        <p:spPr>
          <a:xfrm>
            <a:off x="5377474" y="5013888"/>
            <a:ext cx="4090295" cy="230832"/>
          </a:xfrm>
          <a:prstGeom prst="rect">
            <a:avLst/>
          </a:prstGeom>
        </p:spPr>
        <p:txBody>
          <a:bodyPr wrap="square">
            <a:spAutoFit/>
          </a:bodyPr>
          <a:lstStyle/>
          <a:p>
            <a:pPr lvl="0">
              <a:buClr>
                <a:srgbClr val="BD4013"/>
              </a:buClr>
            </a:pPr>
            <a:r>
              <a:rPr lang="es-ES" b="1" dirty="0" smtClean="0"/>
              <a:t>2017ko San Juan </a:t>
            </a:r>
            <a:r>
              <a:rPr lang="es-ES" b="1" dirty="0" err="1" smtClean="0"/>
              <a:t>Jaietan</a:t>
            </a:r>
            <a:r>
              <a:rPr lang="es-ES" b="1" dirty="0" smtClean="0"/>
              <a:t> </a:t>
            </a:r>
            <a:r>
              <a:rPr lang="es-ES" b="1" dirty="0" err="1" smtClean="0"/>
              <a:t>eman</a:t>
            </a:r>
            <a:r>
              <a:rPr lang="es-ES" b="1" dirty="0" smtClean="0"/>
              <a:t> </a:t>
            </a:r>
            <a:r>
              <a:rPr lang="es-ES" b="1" dirty="0" err="1" smtClean="0"/>
              <a:t>ziren</a:t>
            </a:r>
            <a:r>
              <a:rPr lang="es-ES" b="1" dirty="0" smtClean="0"/>
              <a:t> </a:t>
            </a:r>
            <a:r>
              <a:rPr lang="es-ES" b="1" dirty="0" err="1" smtClean="0"/>
              <a:t>postibo</a:t>
            </a:r>
            <a:r>
              <a:rPr lang="es-ES" b="1" dirty="0" smtClean="0"/>
              <a:t> eta </a:t>
            </a:r>
            <a:r>
              <a:rPr lang="es-ES" b="1" dirty="0" err="1" smtClean="0"/>
              <a:t>negatiboak</a:t>
            </a:r>
            <a:r>
              <a:rPr lang="es-ES" b="1" dirty="0" smtClean="0"/>
              <a:t> </a:t>
            </a:r>
            <a:endParaRPr lang="es-ES" b="1" dirty="0"/>
          </a:p>
        </p:txBody>
      </p:sp>
      <p:sp>
        <p:nvSpPr>
          <p:cNvPr id="51" name="AutoShape 5"/>
          <p:cNvSpPr>
            <a:spLocks noChangeArrowheads="1"/>
          </p:cNvSpPr>
          <p:nvPr/>
        </p:nvSpPr>
        <p:spPr bwMode="auto">
          <a:xfrm>
            <a:off x="5396211" y="6104468"/>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Udala</a:t>
            </a:r>
            <a:r>
              <a:rPr lang="es-ES" sz="800" dirty="0" smtClean="0"/>
              <a:t> </a:t>
            </a:r>
            <a:endParaRPr lang="es-ES" sz="800" dirty="0"/>
          </a:p>
        </p:txBody>
      </p:sp>
      <p:sp>
        <p:nvSpPr>
          <p:cNvPr id="53" name="52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54" name="53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55" name="54 CuadroTexto"/>
          <p:cNvSpPr txBox="1"/>
          <p:nvPr/>
        </p:nvSpPr>
        <p:spPr>
          <a:xfrm>
            <a:off x="4515272" y="1413303"/>
            <a:ext cx="1084513"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Mendekotasunak</a:t>
            </a:r>
            <a:r>
              <a:rPr lang="es-ES_tradnl" dirty="0"/>
              <a:t> </a:t>
            </a:r>
          </a:p>
          <a:p>
            <a:endParaRPr lang="es-ES_tradnl" dirty="0" smtClean="0"/>
          </a:p>
          <a:p>
            <a:endParaRPr lang="es-ES_tradnl" dirty="0"/>
          </a:p>
        </p:txBody>
      </p:sp>
      <p:sp>
        <p:nvSpPr>
          <p:cNvPr id="56" name="55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7" name="56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58" name="57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59" name="58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60" name="5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61"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62" name="61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64" name="AutoShape 5"/>
          <p:cNvSpPr>
            <a:spLocks noChangeArrowheads="1"/>
          </p:cNvSpPr>
          <p:nvPr/>
        </p:nvSpPr>
        <p:spPr bwMode="auto">
          <a:xfrm>
            <a:off x="5437858" y="3439055"/>
            <a:ext cx="4364112"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Eibarren</a:t>
            </a:r>
            <a:r>
              <a:rPr lang="es-ES" sz="1000" b="1" dirty="0" smtClean="0"/>
              <a:t> </a:t>
            </a:r>
            <a:r>
              <a:rPr lang="es-ES" sz="1000" b="1" dirty="0" err="1" smtClean="0"/>
              <a:t>gehien</a:t>
            </a:r>
            <a:r>
              <a:rPr lang="es-ES" sz="1000" b="1" dirty="0" smtClean="0"/>
              <a:t> </a:t>
            </a:r>
            <a:r>
              <a:rPr lang="es-ES" sz="1000" b="1" dirty="0" err="1" smtClean="0"/>
              <a:t>antzematen</a:t>
            </a:r>
            <a:r>
              <a:rPr lang="es-ES" sz="1000" b="1" dirty="0" smtClean="0"/>
              <a:t> </a:t>
            </a:r>
            <a:r>
              <a:rPr lang="es-ES" sz="1000" b="1" dirty="0" err="1" smtClean="0"/>
              <a:t>diren</a:t>
            </a:r>
            <a:r>
              <a:rPr lang="es-ES" sz="1000" b="1" dirty="0" smtClean="0"/>
              <a:t> </a:t>
            </a:r>
            <a:r>
              <a:rPr lang="es-ES" sz="1000" b="1" dirty="0" err="1" smtClean="0"/>
              <a:t>egoeren</a:t>
            </a:r>
            <a:r>
              <a:rPr lang="es-ES" sz="1000" b="1" dirty="0" smtClean="0"/>
              <a:t> </a:t>
            </a:r>
            <a:r>
              <a:rPr lang="es-ES" sz="1000" b="1" dirty="0" err="1" smtClean="0"/>
              <a:t>sailkapena</a:t>
            </a:r>
            <a:endParaRPr lang="es-ES" sz="500" b="1" kern="700" dirty="0">
              <a:latin typeface="Arial" panose="020B0604020202020204" pitchFamily="34" charset="0"/>
            </a:endParaRPr>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858" y="5341410"/>
            <a:ext cx="4259067" cy="76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74" t="5977" r="4186" b="56879"/>
          <a:stretch/>
        </p:blipFill>
        <p:spPr bwMode="auto">
          <a:xfrm>
            <a:off x="5540816" y="3773347"/>
            <a:ext cx="4156109" cy="95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9064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69</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Adicciones</a:t>
            </a:r>
          </a:p>
          <a:p>
            <a:endParaRPr lang="es-ES_tradnl" dirty="0"/>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7" y="2085134"/>
            <a:ext cx="8723838" cy="307777"/>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PREOCUPACIÓN POR LA ADICCIÓN </a:t>
            </a:r>
            <a:r>
              <a:rPr lang="es-ES" sz="1400" b="1" dirty="0" smtClean="0">
                <a:solidFill>
                  <a:srgbClr val="BD4013"/>
                </a:solidFill>
              </a:rPr>
              <a:t>Y EL USO DE LAS NUEVAS TECNOLOGÍAS.</a:t>
            </a:r>
            <a:endParaRPr lang="es-ES" sz="1400" b="1" dirty="0">
              <a:solidFill>
                <a:srgbClr val="BD4013"/>
              </a:solidFill>
            </a:endParaRPr>
          </a:p>
        </p:txBody>
      </p:sp>
      <p:sp>
        <p:nvSpPr>
          <p:cNvPr id="30" name="29 CuadroTexto"/>
          <p:cNvSpPr txBox="1"/>
          <p:nvPr/>
        </p:nvSpPr>
        <p:spPr>
          <a:xfrm>
            <a:off x="1047166" y="2502292"/>
            <a:ext cx="3065988" cy="1785104"/>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a:t>La aparición de nuevas conductas y patrones asociados a las tecnologías digitales, también en lo relativo al juego, apuntan a una necesidad de reforzar la prevención en este campo</a:t>
            </a:r>
            <a:r>
              <a:rPr lang="es-ES" sz="1000" dirty="0" smtClean="0"/>
              <a:t>.</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Las organizaciones sociales entrevistadas señalan las </a:t>
            </a:r>
            <a:r>
              <a:rPr lang="es-ES" sz="1000" dirty="0"/>
              <a:t>adicciones a las nuevas tecnologías </a:t>
            </a:r>
            <a:r>
              <a:rPr lang="es-ES" sz="1000" dirty="0" smtClean="0"/>
              <a:t>a la cabeza en el </a:t>
            </a:r>
            <a:r>
              <a:rPr lang="es-ES" sz="1000" dirty="0"/>
              <a:t>ranking de nivel de incidencia. </a:t>
            </a:r>
          </a:p>
          <a:p>
            <a:pPr marL="171450" indent="-171450">
              <a:buClr>
                <a:srgbClr val="BD4013"/>
              </a:buClr>
              <a:buFont typeface="Century Gothic" panose="020B0502020202020204" pitchFamily="34" charset="0"/>
              <a:buChar char="►"/>
            </a:pPr>
            <a:endParaRPr lang="es-ES" sz="1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153" y="2762676"/>
            <a:ext cx="4932363"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AutoShape 5"/>
          <p:cNvSpPr>
            <a:spLocks noChangeArrowheads="1"/>
          </p:cNvSpPr>
          <p:nvPr/>
        </p:nvSpPr>
        <p:spPr bwMode="auto">
          <a:xfrm>
            <a:off x="4260462" y="2502292"/>
            <a:ext cx="5234317"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Incidencia de realidades sociales en el ámbito de las Adicciones</a:t>
            </a:r>
            <a:endParaRPr lang="es-ES" sz="1000" b="1" dirty="0" smtClean="0"/>
          </a:p>
        </p:txBody>
      </p:sp>
      <p:sp>
        <p:nvSpPr>
          <p:cNvPr id="35" name="AutoShape 5"/>
          <p:cNvSpPr>
            <a:spLocks noChangeArrowheads="1"/>
          </p:cNvSpPr>
          <p:nvPr/>
        </p:nvSpPr>
        <p:spPr bwMode="auto">
          <a:xfrm>
            <a:off x="4260462" y="5107943"/>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36" name="AutoShape 5"/>
          <p:cNvSpPr>
            <a:spLocks noChangeArrowheads="1"/>
          </p:cNvSpPr>
          <p:nvPr/>
        </p:nvSpPr>
        <p:spPr bwMode="auto">
          <a:xfrm>
            <a:off x="4260462" y="2496888"/>
            <a:ext cx="5234317" cy="289627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8" name="3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4" name="4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28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7</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smtClean="0">
                <a:latin typeface="Arial Narrow" panose="020B0606020202030204" pitchFamily="34" charset="0"/>
                <a:cs typeface="Arial" panose="020B0604020202020204" pitchFamily="34" charset="0"/>
              </a:rPr>
              <a:t>1</a:t>
            </a:r>
            <a:endParaRPr lang="es-ES" sz="9500" dirty="0">
              <a:latin typeface="Arial Narrow" panose="020B0606020202030204" pitchFamily="34" charset="0"/>
              <a:cs typeface="Arial" panose="020B0604020202020204" pitchFamily="34" charset="0"/>
            </a:endParaRPr>
          </a:p>
        </p:txBody>
      </p:sp>
      <p:sp>
        <p:nvSpPr>
          <p:cNvPr id="8" name="20 Título"/>
          <p:cNvSpPr>
            <a:spLocks/>
          </p:cNvSpPr>
          <p:nvPr/>
        </p:nvSpPr>
        <p:spPr bwMode="auto">
          <a:xfrm>
            <a:off x="851075" y="849619"/>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sz="1600" b="1" dirty="0" smtClean="0">
                <a:solidFill>
                  <a:schemeClr val="bg1"/>
                </a:solidFill>
                <a:latin typeface="Arial" panose="020B0604020202020204" pitchFamily="34" charset="0"/>
              </a:rPr>
              <a:t>PRESENTACIÓN</a:t>
            </a:r>
            <a:endParaRPr lang="es-ES" sz="1600" b="1" dirty="0">
              <a:solidFill>
                <a:schemeClr val="bg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175" y="3663151"/>
            <a:ext cx="4708662"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5"/>
          <p:cNvSpPr>
            <a:spLocks noChangeArrowheads="1"/>
          </p:cNvSpPr>
          <p:nvPr/>
        </p:nvSpPr>
        <p:spPr bwMode="auto">
          <a:xfrm>
            <a:off x="1213833" y="1695866"/>
            <a:ext cx="8408632" cy="1376943"/>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1200" dirty="0" smtClean="0"/>
              <a:t>Asimismo, se ha introducido la perspectiva de género de forma transversal en todos los ámbitos de análisis y en todas las fases del proyecto. </a:t>
            </a:r>
          </a:p>
          <a:p>
            <a:pPr marL="171450" lvl="0" indent="-171450">
              <a:buClr>
                <a:srgbClr val="BD4013"/>
              </a:buClr>
              <a:buFont typeface="Century Gothic" panose="020B0502020202020204" pitchFamily="34" charset="0"/>
              <a:buChar char="►"/>
            </a:pPr>
            <a:endParaRPr lang="es-ES" sz="1200" dirty="0"/>
          </a:p>
          <a:p>
            <a:pPr marL="171450" lvl="0" indent="-171450">
              <a:buClr>
                <a:srgbClr val="BD4013"/>
              </a:buClr>
              <a:buFont typeface="Century Gothic" panose="020B0502020202020204" pitchFamily="34" charset="0"/>
              <a:buChar char="►"/>
            </a:pPr>
            <a:r>
              <a:rPr lang="es-ES" sz="1200" dirty="0" smtClean="0"/>
              <a:t>Se ha tenido en cuenta también la perspectiva temporal y la comparativa de la situación de Eibar con respecto a la realidad social del entorno (Bajo Deba, </a:t>
            </a:r>
            <a:r>
              <a:rPr lang="es-ES" sz="1200" dirty="0" err="1" smtClean="0"/>
              <a:t>Gipuzkoa</a:t>
            </a:r>
            <a:r>
              <a:rPr lang="es-ES" sz="1200" dirty="0" smtClean="0"/>
              <a:t>, CAE). Asimismo se ha tratado de ofrecer información desagregada por sexo, grupos de edad y origen (población nacional y extranjera).</a:t>
            </a:r>
            <a:endParaRPr lang="es-ES" sz="1200" dirty="0"/>
          </a:p>
        </p:txBody>
      </p:sp>
      <p:grpSp>
        <p:nvGrpSpPr>
          <p:cNvPr id="3" name="2 Grupo"/>
          <p:cNvGrpSpPr/>
          <p:nvPr/>
        </p:nvGrpSpPr>
        <p:grpSpPr>
          <a:xfrm>
            <a:off x="1148381" y="3305807"/>
            <a:ext cx="3950794" cy="2839841"/>
            <a:chOff x="1254703" y="3072415"/>
            <a:chExt cx="4104167" cy="2903083"/>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609" t="10340" r="13159" b="23037"/>
            <a:stretch/>
          </p:blipFill>
          <p:spPr bwMode="auto">
            <a:xfrm>
              <a:off x="1254703" y="3327992"/>
              <a:ext cx="4008413" cy="264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609" t="2580" r="11361" b="93496"/>
            <a:stretch/>
          </p:blipFill>
          <p:spPr bwMode="auto">
            <a:xfrm>
              <a:off x="1254703" y="3072415"/>
              <a:ext cx="4104167" cy="15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13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1730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943444"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70</a:t>
            </a:fld>
            <a:endParaRPr lang="es-ES" altLang="es-ES" dirty="0" smtClean="0"/>
          </a:p>
        </p:txBody>
      </p:sp>
      <p:sp>
        <p:nvSpPr>
          <p:cNvPr id="33" name="32 CuadroTexto"/>
          <p:cNvSpPr txBox="1"/>
          <p:nvPr/>
        </p:nvSpPr>
        <p:spPr>
          <a:xfrm>
            <a:off x="982137" y="2085134"/>
            <a:ext cx="8723838" cy="307777"/>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TEKNOLOGIA BERRIEN ERABILERA ETA HAUEN MENDEKOTASUN MAILAK ARDURATZEN DU </a:t>
            </a:r>
            <a:endParaRPr lang="es-ES" sz="1400" b="1" dirty="0">
              <a:solidFill>
                <a:srgbClr val="BD4013"/>
              </a:solidFill>
            </a:endParaRPr>
          </a:p>
        </p:txBody>
      </p:sp>
      <p:sp>
        <p:nvSpPr>
          <p:cNvPr id="30" name="29 CuadroTexto"/>
          <p:cNvSpPr txBox="1"/>
          <p:nvPr/>
        </p:nvSpPr>
        <p:spPr>
          <a:xfrm>
            <a:off x="1047166" y="2502292"/>
            <a:ext cx="3065988" cy="1323439"/>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Teknologia berrien inguruan, portaera eta erabilera berriak, baita ausazko jokoetan ere, prebentzioa indartzeko beharra, nabarmentzen da.</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Eibarko gizarte erakundeek, teknologia berriekin loturiko mendekotasunak ezartzen dituzte Ranking-aren goialdean.  </a:t>
            </a:r>
            <a:endParaRPr lang="eu-ES" sz="1000" dirty="0"/>
          </a:p>
        </p:txBody>
      </p:sp>
      <p:sp>
        <p:nvSpPr>
          <p:cNvPr id="35" name="AutoShape 5"/>
          <p:cNvSpPr>
            <a:spLocks noChangeArrowheads="1"/>
          </p:cNvSpPr>
          <p:nvPr/>
        </p:nvSpPr>
        <p:spPr bwMode="auto">
          <a:xfrm>
            <a:off x="4260462" y="5107943"/>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36" name="AutoShape 5"/>
          <p:cNvSpPr>
            <a:spLocks noChangeArrowheads="1"/>
          </p:cNvSpPr>
          <p:nvPr/>
        </p:nvSpPr>
        <p:spPr bwMode="auto">
          <a:xfrm>
            <a:off x="4260462" y="2496888"/>
            <a:ext cx="5234317" cy="289627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0" name="19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1" name="20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22" name="21 CuadroTexto"/>
          <p:cNvSpPr txBox="1"/>
          <p:nvPr/>
        </p:nvSpPr>
        <p:spPr>
          <a:xfrm>
            <a:off x="4515272" y="1413303"/>
            <a:ext cx="1084513"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Mendekotasunak</a:t>
            </a:r>
            <a:r>
              <a:rPr lang="es-ES_tradnl" dirty="0"/>
              <a:t> </a:t>
            </a:r>
          </a:p>
          <a:p>
            <a:endParaRPr lang="es-ES_tradnl" dirty="0" smtClean="0"/>
          </a:p>
          <a:p>
            <a:endParaRPr lang="es-ES_tradnl" dirty="0"/>
          </a:p>
        </p:txBody>
      </p:sp>
      <p:sp>
        <p:nvSpPr>
          <p:cNvPr id="23" name="22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24" name="23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27" name="26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8" name="2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31" name="3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4"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3" name="42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5" name="AutoShape 5"/>
          <p:cNvSpPr>
            <a:spLocks noChangeArrowheads="1"/>
          </p:cNvSpPr>
          <p:nvPr/>
        </p:nvSpPr>
        <p:spPr bwMode="auto">
          <a:xfrm>
            <a:off x="4285125" y="2496888"/>
            <a:ext cx="5209653"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Eibarren</a:t>
            </a:r>
            <a:r>
              <a:rPr lang="es-ES" sz="1000" b="1" dirty="0" smtClean="0"/>
              <a:t>  </a:t>
            </a:r>
            <a:r>
              <a:rPr lang="es-ES" sz="1000" b="1" dirty="0" err="1" smtClean="0"/>
              <a:t>mendekotasunen</a:t>
            </a:r>
            <a:r>
              <a:rPr lang="es-ES" sz="1000" b="1" dirty="0" smtClean="0"/>
              <a:t> </a:t>
            </a:r>
            <a:r>
              <a:rPr lang="es-ES" sz="1000" b="1" dirty="0" err="1" smtClean="0"/>
              <a:t>esparruan</a:t>
            </a:r>
            <a:r>
              <a:rPr lang="es-ES" sz="1000" b="1" dirty="0" smtClean="0"/>
              <a:t> </a:t>
            </a:r>
            <a:r>
              <a:rPr lang="es-ES" sz="1000" b="1" dirty="0" err="1" smtClean="0"/>
              <a:t>gehien</a:t>
            </a:r>
            <a:r>
              <a:rPr lang="es-ES" sz="1000" b="1" dirty="0" smtClean="0"/>
              <a:t> </a:t>
            </a:r>
            <a:r>
              <a:rPr lang="es-ES" sz="1000" b="1" dirty="0" err="1" smtClean="0"/>
              <a:t>antzematen</a:t>
            </a:r>
            <a:r>
              <a:rPr lang="es-ES" sz="1000" b="1" dirty="0" smtClean="0"/>
              <a:t> </a:t>
            </a:r>
            <a:r>
              <a:rPr lang="es-ES" sz="1000" b="1" dirty="0" err="1" smtClean="0"/>
              <a:t>diren</a:t>
            </a:r>
            <a:r>
              <a:rPr lang="es-ES" sz="1000" b="1" dirty="0" smtClean="0"/>
              <a:t> </a:t>
            </a:r>
            <a:r>
              <a:rPr lang="es-ES" sz="1000" b="1" dirty="0" err="1" smtClean="0"/>
              <a:t>egoeren</a:t>
            </a:r>
            <a:r>
              <a:rPr lang="es-ES" sz="1000" b="1" dirty="0" smtClean="0"/>
              <a:t> </a:t>
            </a:r>
            <a:r>
              <a:rPr lang="es-ES" sz="1000" b="1" dirty="0" err="1" smtClean="0"/>
              <a:t>sailkapena</a:t>
            </a:r>
            <a:endParaRPr lang="es-ES" sz="500" b="1" kern="700" dirty="0">
              <a:latin typeface="Arial" panose="020B0604020202020204" pitchFamily="34"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985" y="2921441"/>
            <a:ext cx="4225931" cy="20471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097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71</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Adicciones</a:t>
            </a:r>
          </a:p>
          <a:p>
            <a:endParaRPr lang="es-ES_tradnl" dirty="0"/>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91032" y="2401656"/>
            <a:ext cx="8616242"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EXTENSA EXPERIENCIA EN EL ÁMBITO DE LAS ADICCIONES CON CAPACIDAD PARA ADECUARSE A LOS NUEVOS RETOS (NUEVAS ADICCIONES).</a:t>
            </a:r>
            <a:endParaRPr lang="es-ES" dirty="0"/>
          </a:p>
        </p:txBody>
      </p:sp>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LOS RECURSOS</a:t>
            </a:r>
            <a:endParaRPr lang="es-ES" sz="1600" b="1" dirty="0">
              <a:solidFill>
                <a:schemeClr val="bg1"/>
              </a:solidFill>
            </a:endParaRPr>
          </a:p>
        </p:txBody>
      </p:sp>
      <p:sp>
        <p:nvSpPr>
          <p:cNvPr id="27" name="26 CuadroTexto"/>
          <p:cNvSpPr txBox="1"/>
          <p:nvPr/>
        </p:nvSpPr>
        <p:spPr>
          <a:xfrm>
            <a:off x="1047166" y="3020639"/>
            <a:ext cx="3319094" cy="2554545"/>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a:t>Desde el punto de vista de los recursos, se detecta en </a:t>
            </a:r>
            <a:r>
              <a:rPr lang="es-ES" sz="1000" dirty="0" err="1"/>
              <a:t>Eibar</a:t>
            </a:r>
            <a:r>
              <a:rPr lang="es-ES" sz="1000" dirty="0"/>
              <a:t> una baja presencia de asociaciones específicas para adicciones y consumos en </a:t>
            </a:r>
            <a:r>
              <a:rPr lang="es-ES" sz="1000" dirty="0" err="1"/>
              <a:t>Eibar</a:t>
            </a:r>
            <a:r>
              <a:rPr lang="es-ES" sz="1000" dirty="0"/>
              <a:t> y en la comarca. Se </a:t>
            </a:r>
            <a:r>
              <a:rPr lang="es-ES" sz="1000" dirty="0" smtClean="0"/>
              <a:t>ubican la mayoría en </a:t>
            </a:r>
            <a:r>
              <a:rPr lang="es-ES" sz="1000" dirty="0" err="1" smtClean="0"/>
              <a:t>Donostialdea</a:t>
            </a:r>
            <a:r>
              <a:rPr lang="es-ES" sz="1000" dirty="0" smtClean="0"/>
              <a:t>.</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En </a:t>
            </a:r>
            <a:r>
              <a:rPr lang="es-ES" sz="1000" dirty="0"/>
              <a:t>cualquier caso, </a:t>
            </a:r>
            <a:r>
              <a:rPr lang="es-ES" sz="1000" dirty="0" smtClean="0"/>
              <a:t>los </a:t>
            </a:r>
            <a:r>
              <a:rPr lang="es-ES" sz="1000" dirty="0"/>
              <a:t>servicios sociales municipales de Eibar tienen una larga trayectoria de actuación en materia de adicciones, especialmente, en el campo de la prevención y sensibilización. </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r>
              <a:rPr lang="es-ES" sz="1000" dirty="0" smtClean="0"/>
              <a:t>Eibar </a:t>
            </a:r>
            <a:r>
              <a:rPr lang="es-ES" sz="1000" dirty="0"/>
              <a:t>ofrece formación e información teórica a través de talleres de sensibilización en centros públicos, de primaria, bachiller y formación profesional</a:t>
            </a:r>
            <a:r>
              <a:rPr lang="es-ES" sz="1000" dirty="0" smtClean="0"/>
              <a:t>.</a:t>
            </a:r>
            <a:endParaRPr lang="es-ES" sz="1000"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448" b="7320"/>
          <a:stretch/>
        </p:blipFill>
        <p:spPr bwMode="auto">
          <a:xfrm>
            <a:off x="5539631" y="3349442"/>
            <a:ext cx="2937619" cy="106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5"/>
          <p:cNvSpPr>
            <a:spLocks noChangeArrowheads="1"/>
          </p:cNvSpPr>
          <p:nvPr/>
        </p:nvSpPr>
        <p:spPr bwMode="auto">
          <a:xfrm>
            <a:off x="4595483" y="2953964"/>
            <a:ext cx="5234317"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Nivel de interés del Programa de Prevención de la Drogodependencia en la enseñanza en </a:t>
            </a:r>
            <a:r>
              <a:rPr lang="es-ES" sz="1000" b="1" dirty="0" err="1"/>
              <a:t>Eibar</a:t>
            </a:r>
            <a:r>
              <a:rPr lang="es-ES" sz="1000" b="1" dirty="0"/>
              <a:t> (%), 2015-2017</a:t>
            </a:r>
            <a:endParaRPr lang="es-ES" sz="1000" b="1" dirty="0" smtClean="0"/>
          </a:p>
        </p:txBody>
      </p:sp>
      <p:sp>
        <p:nvSpPr>
          <p:cNvPr id="31" name="AutoShape 5"/>
          <p:cNvSpPr>
            <a:spLocks noChangeArrowheads="1"/>
          </p:cNvSpPr>
          <p:nvPr/>
        </p:nvSpPr>
        <p:spPr bwMode="auto">
          <a:xfrm>
            <a:off x="4630236" y="4396354"/>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Ayuntamiento de </a:t>
            </a:r>
            <a:r>
              <a:rPr lang="es-ES" sz="800" dirty="0" err="1"/>
              <a:t>Eibar</a:t>
            </a:r>
            <a:endParaRPr lang="es-ES" sz="300" kern="700" dirty="0">
              <a:latin typeface="Arial" panose="020B0604020202020204" pitchFamily="34" charset="0"/>
            </a:endParaRP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7453" y="4898899"/>
            <a:ext cx="4059398" cy="125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5"/>
          <p:cNvSpPr>
            <a:spLocks noChangeArrowheads="1"/>
          </p:cNvSpPr>
          <p:nvPr/>
        </p:nvSpPr>
        <p:spPr bwMode="auto">
          <a:xfrm>
            <a:off x="4630236" y="4552342"/>
            <a:ext cx="5234317"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Utilidad del Programa de Prevención de la Drogodependencia en la enseñanza en </a:t>
            </a:r>
            <a:r>
              <a:rPr lang="es-ES" sz="1000" b="1" dirty="0" err="1"/>
              <a:t>Eibar</a:t>
            </a:r>
            <a:r>
              <a:rPr lang="es-ES" sz="1000" b="1" dirty="0"/>
              <a:t> (%), 2015-2017</a:t>
            </a:r>
            <a:endParaRPr lang="es-ES" sz="1000" b="1" dirty="0" smtClean="0"/>
          </a:p>
        </p:txBody>
      </p:sp>
      <p:sp>
        <p:nvSpPr>
          <p:cNvPr id="34" name="AutoShape 5"/>
          <p:cNvSpPr>
            <a:spLocks noChangeArrowheads="1"/>
          </p:cNvSpPr>
          <p:nvPr/>
        </p:nvSpPr>
        <p:spPr bwMode="auto">
          <a:xfrm>
            <a:off x="4664989" y="6013782"/>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Ayuntamiento de </a:t>
            </a:r>
            <a:r>
              <a:rPr lang="es-ES" sz="800" dirty="0" err="1"/>
              <a:t>Eibar</a:t>
            </a:r>
            <a:endParaRPr lang="es-ES" sz="300" kern="700" dirty="0">
              <a:latin typeface="Arial" panose="020B0604020202020204" pitchFamily="34" charset="0"/>
            </a:endParaRPr>
          </a:p>
        </p:txBody>
      </p:sp>
      <p:sp>
        <p:nvSpPr>
          <p:cNvPr id="35" name="AutoShape 5"/>
          <p:cNvSpPr>
            <a:spLocks noChangeArrowheads="1"/>
          </p:cNvSpPr>
          <p:nvPr/>
        </p:nvSpPr>
        <p:spPr bwMode="auto">
          <a:xfrm>
            <a:off x="4537039" y="2953964"/>
            <a:ext cx="5234317" cy="323728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6" name="35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3" name="4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1707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72</a:t>
            </a:fld>
            <a:endParaRPr lang="es-ES" altLang="es-ES" dirty="0" smtClean="0"/>
          </a:p>
        </p:txBody>
      </p:sp>
      <p:sp>
        <p:nvSpPr>
          <p:cNvPr id="20" name="Rounded Rectangle 2"/>
          <p:cNvSpPr/>
          <p:nvPr/>
        </p:nvSpPr>
        <p:spPr>
          <a:xfrm>
            <a:off x="887941" y="1989022"/>
            <a:ext cx="8941859" cy="438320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1091032" y="2401656"/>
            <a:ext cx="8616242"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MENDEKOTASUN BERRIEI AURRE EGITEKO ESPERIENTZIA ZABALA DAGO EIBARREN </a:t>
            </a:r>
            <a:endParaRPr lang="es-ES" dirty="0"/>
          </a:p>
        </p:txBody>
      </p:sp>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BALIABIDEEN BALORAZIOA</a:t>
            </a:r>
            <a:endParaRPr lang="es-ES" sz="1600" b="1" dirty="0">
              <a:solidFill>
                <a:schemeClr val="bg1"/>
              </a:solidFill>
            </a:endParaRPr>
          </a:p>
        </p:txBody>
      </p:sp>
      <p:sp>
        <p:nvSpPr>
          <p:cNvPr id="27" name="26 CuadroTexto"/>
          <p:cNvSpPr txBox="1"/>
          <p:nvPr/>
        </p:nvSpPr>
        <p:spPr>
          <a:xfrm>
            <a:off x="1047166" y="3020639"/>
            <a:ext cx="3319094" cy="2092881"/>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Eibarren eta eskualdean, mendekotasun eta kontsumoen esparruan lan egiten duten elkarte gutxi daude, gehienak Donostialdean daude.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Hala ere, Mendekotasun esparruan, Eibarko gizarte zerbitzuek esperientzia zabala dute, batez ere sentsibilizazio eta prebentzio jardueretan.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Eibarren, zentro publikoetan ( lehen eta bigarren hezkuntza, batxilergo eta  lanbide heziketa)  Prestakuntza eta Informazio teorikoa, eskaintzen da sentsibilizazio tailerren bidez. </a:t>
            </a:r>
            <a:endParaRPr lang="eu-ES" sz="1000" dirty="0"/>
          </a:p>
        </p:txBody>
      </p:sp>
      <p:sp>
        <p:nvSpPr>
          <p:cNvPr id="30" name="AutoShape 5"/>
          <p:cNvSpPr>
            <a:spLocks noChangeArrowheads="1"/>
          </p:cNvSpPr>
          <p:nvPr/>
        </p:nvSpPr>
        <p:spPr bwMode="auto">
          <a:xfrm>
            <a:off x="4595483" y="2858714"/>
            <a:ext cx="5234317"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Eibarko</a:t>
            </a:r>
            <a:r>
              <a:rPr lang="es-ES" sz="1000" b="1" dirty="0" smtClean="0"/>
              <a:t> </a:t>
            </a:r>
            <a:r>
              <a:rPr lang="es-ES" sz="1000" b="1" dirty="0" err="1" smtClean="0"/>
              <a:t>hezkuntzaren</a:t>
            </a:r>
            <a:r>
              <a:rPr lang="es-ES" sz="1000" b="1" dirty="0" smtClean="0"/>
              <a:t> </a:t>
            </a:r>
            <a:r>
              <a:rPr lang="es-ES" sz="1000" b="1" dirty="0" err="1" smtClean="0"/>
              <a:t>drogamendekotasunen</a:t>
            </a:r>
            <a:r>
              <a:rPr lang="es-ES" sz="1000" b="1" dirty="0" smtClean="0"/>
              <a:t> </a:t>
            </a:r>
            <a:r>
              <a:rPr lang="es-ES" sz="1000" b="1" dirty="0" err="1" smtClean="0"/>
              <a:t>prebentzio</a:t>
            </a:r>
            <a:r>
              <a:rPr lang="es-ES" sz="1000" b="1" dirty="0" smtClean="0"/>
              <a:t> programaren </a:t>
            </a:r>
            <a:r>
              <a:rPr lang="es-ES" sz="1000" b="1" dirty="0" err="1" smtClean="0"/>
              <a:t>interes</a:t>
            </a:r>
            <a:r>
              <a:rPr lang="es-ES" sz="1000" b="1" dirty="0" smtClean="0"/>
              <a:t> </a:t>
            </a:r>
            <a:r>
              <a:rPr lang="es-ES" sz="1000" b="1" dirty="0" err="1" smtClean="0"/>
              <a:t>maila</a:t>
            </a:r>
            <a:r>
              <a:rPr lang="es-ES" sz="1000" b="1" dirty="0"/>
              <a:t> </a:t>
            </a:r>
            <a:r>
              <a:rPr lang="es-ES" sz="1000" b="1" dirty="0" smtClean="0"/>
              <a:t>(%), </a:t>
            </a:r>
            <a:r>
              <a:rPr lang="es-ES" sz="1000" b="1" dirty="0"/>
              <a:t>2015-2017</a:t>
            </a:r>
            <a:endParaRPr lang="es-ES" sz="1000" b="1" dirty="0" smtClean="0"/>
          </a:p>
        </p:txBody>
      </p:sp>
      <p:sp>
        <p:nvSpPr>
          <p:cNvPr id="31" name="AutoShape 5"/>
          <p:cNvSpPr>
            <a:spLocks noChangeArrowheads="1"/>
          </p:cNvSpPr>
          <p:nvPr/>
        </p:nvSpPr>
        <p:spPr bwMode="auto">
          <a:xfrm>
            <a:off x="4630236" y="4282054"/>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a:t>:</a:t>
            </a:r>
            <a:r>
              <a:rPr lang="es-ES" sz="800" dirty="0" smtClean="0"/>
              <a:t> </a:t>
            </a:r>
            <a:r>
              <a:rPr lang="es-ES" sz="800" dirty="0" err="1" smtClean="0"/>
              <a:t>Eibarko</a:t>
            </a:r>
            <a:r>
              <a:rPr lang="es-ES" sz="800" dirty="0" smtClean="0"/>
              <a:t> </a:t>
            </a:r>
            <a:r>
              <a:rPr lang="es-ES" sz="800" dirty="0" err="1" smtClean="0"/>
              <a:t>Udala</a:t>
            </a:r>
            <a:r>
              <a:rPr lang="es-ES" sz="800" dirty="0" smtClean="0"/>
              <a:t> </a:t>
            </a:r>
            <a:endParaRPr lang="es-ES" sz="300" kern="700" dirty="0">
              <a:latin typeface="Arial" panose="020B0604020202020204" pitchFamily="34" charset="0"/>
            </a:endParaRPr>
          </a:p>
        </p:txBody>
      </p:sp>
      <p:sp>
        <p:nvSpPr>
          <p:cNvPr id="33" name="AutoShape 5"/>
          <p:cNvSpPr>
            <a:spLocks noChangeArrowheads="1"/>
          </p:cNvSpPr>
          <p:nvPr/>
        </p:nvSpPr>
        <p:spPr bwMode="auto">
          <a:xfrm>
            <a:off x="4630236" y="4533292"/>
            <a:ext cx="5234317"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a:t>Eibarko</a:t>
            </a:r>
            <a:r>
              <a:rPr lang="es-ES" sz="1000" b="1" dirty="0"/>
              <a:t> </a:t>
            </a:r>
            <a:r>
              <a:rPr lang="es-ES" sz="1000" b="1" dirty="0" err="1"/>
              <a:t>hezkuntzaren</a:t>
            </a:r>
            <a:r>
              <a:rPr lang="es-ES" sz="1000" b="1" dirty="0"/>
              <a:t> </a:t>
            </a:r>
            <a:r>
              <a:rPr lang="es-ES" sz="1000" b="1" dirty="0" err="1" smtClean="0"/>
              <a:t>drogamendekotasunen</a:t>
            </a:r>
            <a:r>
              <a:rPr lang="es-ES" sz="1000" b="1" dirty="0" smtClean="0"/>
              <a:t> </a:t>
            </a:r>
            <a:r>
              <a:rPr lang="es-ES" sz="1000" b="1" dirty="0" err="1" smtClean="0"/>
              <a:t>prebentzio</a:t>
            </a:r>
            <a:r>
              <a:rPr lang="es-ES" sz="1000" b="1" dirty="0" smtClean="0"/>
              <a:t> </a:t>
            </a:r>
            <a:r>
              <a:rPr lang="es-ES" sz="1000" b="1" dirty="0"/>
              <a:t>programaren </a:t>
            </a:r>
            <a:r>
              <a:rPr lang="es-ES" sz="1000" b="1" dirty="0" err="1" smtClean="0"/>
              <a:t>erabilgarritasun</a:t>
            </a:r>
            <a:r>
              <a:rPr lang="es-ES" sz="1000" b="1" dirty="0" smtClean="0"/>
              <a:t> </a:t>
            </a:r>
            <a:r>
              <a:rPr lang="es-ES" sz="1000" b="1" dirty="0" err="1"/>
              <a:t>maila</a:t>
            </a:r>
            <a:r>
              <a:rPr lang="es-ES" sz="1000" b="1" dirty="0"/>
              <a:t> </a:t>
            </a:r>
            <a:r>
              <a:rPr lang="es-ES" sz="1000" b="1" dirty="0" smtClean="0"/>
              <a:t>(%), </a:t>
            </a:r>
            <a:r>
              <a:rPr lang="es-ES" sz="1000" b="1" dirty="0"/>
              <a:t>2015-2017</a:t>
            </a:r>
            <a:endParaRPr lang="es-ES" sz="1000" b="1" dirty="0" smtClean="0"/>
          </a:p>
        </p:txBody>
      </p:sp>
      <p:sp>
        <p:nvSpPr>
          <p:cNvPr id="35" name="AutoShape 5"/>
          <p:cNvSpPr>
            <a:spLocks noChangeArrowheads="1"/>
          </p:cNvSpPr>
          <p:nvPr/>
        </p:nvSpPr>
        <p:spPr bwMode="auto">
          <a:xfrm>
            <a:off x="4537039" y="2809875"/>
            <a:ext cx="5234317" cy="345486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5" name="24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2" name="31 CuadroTexto"/>
          <p:cNvSpPr txBox="1"/>
          <p:nvPr/>
        </p:nvSpPr>
        <p:spPr>
          <a:xfrm>
            <a:off x="4515272" y="1413303"/>
            <a:ext cx="1084513"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Mendekotasunak</a:t>
            </a:r>
            <a:r>
              <a:rPr lang="es-ES_tradnl" dirty="0"/>
              <a:t> </a:t>
            </a:r>
          </a:p>
          <a:p>
            <a:endParaRPr lang="es-ES_tradnl" dirty="0" smtClean="0"/>
          </a:p>
          <a:p>
            <a:endParaRPr lang="es-ES_tradnl" dirty="0"/>
          </a:p>
        </p:txBody>
      </p:sp>
      <p:sp>
        <p:nvSpPr>
          <p:cNvPr id="38" name="37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4" name="43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5" name="44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6" name="45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8" name="47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50" name="49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51" name="AutoShape 5"/>
          <p:cNvSpPr>
            <a:spLocks noChangeArrowheads="1"/>
          </p:cNvSpPr>
          <p:nvPr/>
        </p:nvSpPr>
        <p:spPr bwMode="auto">
          <a:xfrm>
            <a:off x="4591472" y="6051881"/>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Udala</a:t>
            </a:r>
            <a:r>
              <a:rPr lang="es-ES" sz="800" dirty="0" smtClean="0"/>
              <a:t> </a:t>
            </a:r>
            <a:endParaRPr lang="es-ES" sz="300" kern="700" dirty="0">
              <a:latin typeface="Arial" panose="020B0604020202020204" pitchFamily="34" charset="0"/>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6199" b="6680"/>
          <a:stretch/>
        </p:blipFill>
        <p:spPr bwMode="auto">
          <a:xfrm>
            <a:off x="6418784" y="3161040"/>
            <a:ext cx="1657220" cy="137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150" b="9796"/>
          <a:stretch/>
        </p:blipFill>
        <p:spPr bwMode="auto">
          <a:xfrm>
            <a:off x="4787823" y="4961548"/>
            <a:ext cx="4283940" cy="109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413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73</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Adicciones</a:t>
            </a:r>
          </a:p>
          <a:p>
            <a:endParaRPr lang="es-ES_tradnl" dirty="0"/>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Discapacidad y enfermedad mental</a:t>
            </a:r>
            <a:endParaRPr lang="es-ES_tradnl" sz="1050" b="1" dirty="0">
              <a:solidFill>
                <a:schemeClr val="bg1">
                  <a:lumMod val="75000"/>
                </a:schemeClr>
              </a:solidFill>
            </a:endParaRP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RECOMENDACIONES A FUTURO</a:t>
            </a:r>
            <a:endParaRPr lang="es-ES" sz="1600" b="1" dirty="0">
              <a:solidFill>
                <a:schemeClr val="bg1"/>
              </a:solidFill>
            </a:endParaRPr>
          </a:p>
        </p:txBody>
      </p:sp>
      <p:sp>
        <p:nvSpPr>
          <p:cNvPr id="23" name="22 CuadroTexto"/>
          <p:cNvSpPr txBox="1"/>
          <p:nvPr/>
        </p:nvSpPr>
        <p:spPr>
          <a:xfrm>
            <a:off x="987008" y="2905710"/>
            <a:ext cx="4451768" cy="2577629"/>
          </a:xfrm>
          <a:prstGeom prst="rect">
            <a:avLst/>
          </a:prstGeom>
          <a:solidFill>
            <a:schemeClr val="bg1"/>
          </a:solidFill>
          <a:ln>
            <a:solidFill>
              <a:schemeClr val="accent1"/>
            </a:solidFill>
          </a:ln>
        </p:spPr>
        <p:txBody>
          <a:bodyPr wrap="square" rtlCol="0">
            <a:spAutoFit/>
          </a:bodyPr>
          <a:lstStyle/>
          <a:p>
            <a:pPr marL="266700" lvl="1" indent="-174625">
              <a:buClr>
                <a:srgbClr val="BD4013"/>
              </a:buClr>
              <a:buFont typeface="Century Gothic" panose="020B0502020202020204" pitchFamily="34" charset="0"/>
              <a:buChar char="►"/>
            </a:pPr>
            <a:r>
              <a:rPr lang="es-ES" sz="950" dirty="0" smtClean="0"/>
              <a:t>Seguir </a:t>
            </a:r>
            <a:r>
              <a:rPr lang="es-ES" sz="950" dirty="0"/>
              <a:t>trabajando en el ámbito de la prevención en el futuro plan de adicciones</a:t>
            </a:r>
            <a:r>
              <a:rPr lang="es-ES" sz="950" dirty="0" smtClean="0"/>
              <a:t>.</a:t>
            </a:r>
          </a:p>
          <a:p>
            <a:pPr marL="266700" lvl="1" indent="-174625">
              <a:buClr>
                <a:srgbClr val="BD4013"/>
              </a:buClr>
              <a:buFont typeface="Century Gothic" panose="020B0502020202020204" pitchFamily="34" charset="0"/>
              <a:buChar char="►"/>
            </a:pPr>
            <a:endParaRPr lang="es-ES" sz="950" dirty="0"/>
          </a:p>
          <a:p>
            <a:pPr marL="266700" lvl="1" indent="-174625">
              <a:buClr>
                <a:srgbClr val="BD4013"/>
              </a:buClr>
              <a:buFont typeface="Century Gothic" panose="020B0502020202020204" pitchFamily="34" charset="0"/>
              <a:buChar char="►"/>
            </a:pPr>
            <a:r>
              <a:rPr lang="es-ES" sz="950" dirty="0"/>
              <a:t>Aumentar las actuaciones de información y sensibilización sobre el consumo de alcohol y drogas a la población en </a:t>
            </a:r>
            <a:r>
              <a:rPr lang="es-ES" sz="950" dirty="0" smtClean="0"/>
              <a:t>general.</a:t>
            </a:r>
          </a:p>
          <a:p>
            <a:pPr marL="266700" lvl="1" indent="-174625">
              <a:buClr>
                <a:srgbClr val="BD4013"/>
              </a:buClr>
              <a:buFont typeface="Century Gothic" panose="020B0502020202020204" pitchFamily="34" charset="0"/>
              <a:buChar char="►"/>
            </a:pPr>
            <a:endParaRPr lang="es-ES" sz="950" dirty="0"/>
          </a:p>
          <a:p>
            <a:pPr marL="266700" lvl="1" indent="-174625">
              <a:buClr>
                <a:srgbClr val="BD4013"/>
              </a:buClr>
              <a:buFont typeface="Century Gothic" panose="020B0502020202020204" pitchFamily="34" charset="0"/>
              <a:buChar char="►"/>
            </a:pPr>
            <a:r>
              <a:rPr lang="es-ES" sz="950" dirty="0"/>
              <a:t>Introducir la temática de las adicciones de manera transversal en la educación de los centros escolares, no charlas </a:t>
            </a:r>
            <a:r>
              <a:rPr lang="es-ES" sz="950" dirty="0" smtClean="0"/>
              <a:t>puntuales.</a:t>
            </a:r>
          </a:p>
          <a:p>
            <a:pPr marL="266700" lvl="1" indent="-174625">
              <a:buClr>
                <a:srgbClr val="BD4013"/>
              </a:buClr>
              <a:buFont typeface="Century Gothic" panose="020B0502020202020204" pitchFamily="34" charset="0"/>
              <a:buChar char="►"/>
            </a:pPr>
            <a:endParaRPr lang="es-ES" sz="950" dirty="0"/>
          </a:p>
          <a:p>
            <a:pPr marL="266700" lvl="1" indent="-174625">
              <a:buClr>
                <a:srgbClr val="BD4013"/>
              </a:buClr>
              <a:buFont typeface="Century Gothic" panose="020B0502020202020204" pitchFamily="34" charset="0"/>
              <a:buChar char="►"/>
            </a:pPr>
            <a:r>
              <a:rPr lang="es-ES" sz="950" dirty="0" smtClean="0"/>
              <a:t>Realizar </a:t>
            </a:r>
            <a:r>
              <a:rPr lang="es-ES" sz="950" dirty="0"/>
              <a:t>más actividades preventivas fuera del centro escolar (asociaciones juveniles, </a:t>
            </a:r>
            <a:r>
              <a:rPr lang="es-ES" sz="950" dirty="0" err="1"/>
              <a:t>gaztelekus</a:t>
            </a:r>
            <a:r>
              <a:rPr lang="es-ES" sz="950" dirty="0" smtClean="0"/>
              <a:t>,...).</a:t>
            </a:r>
          </a:p>
          <a:p>
            <a:pPr marL="266700" lvl="1" indent="-174625">
              <a:buClr>
                <a:srgbClr val="BD4013"/>
              </a:buClr>
              <a:buFont typeface="Century Gothic" panose="020B0502020202020204" pitchFamily="34" charset="0"/>
              <a:buChar char="►"/>
            </a:pPr>
            <a:endParaRPr lang="es-ES" sz="950" dirty="0"/>
          </a:p>
          <a:p>
            <a:pPr marL="266700" lvl="1" indent="-174625">
              <a:buClr>
                <a:srgbClr val="BD4013"/>
              </a:buClr>
              <a:buFont typeface="Century Gothic" panose="020B0502020202020204" pitchFamily="34" charset="0"/>
              <a:buChar char="►"/>
            </a:pPr>
            <a:r>
              <a:rPr lang="es-ES" sz="950" dirty="0"/>
              <a:t>Intensificar las actividades preventivas dirigidas a toda la </a:t>
            </a:r>
            <a:r>
              <a:rPr lang="es-ES" sz="950" dirty="0" smtClean="0"/>
              <a:t>población.</a:t>
            </a:r>
          </a:p>
          <a:p>
            <a:pPr marL="266700" lvl="1" indent="-174625">
              <a:buClr>
                <a:srgbClr val="BD4013"/>
              </a:buClr>
              <a:buFont typeface="Century Gothic" panose="020B0502020202020204" pitchFamily="34" charset="0"/>
              <a:buChar char="►"/>
            </a:pPr>
            <a:endParaRPr lang="es-ES" sz="950" dirty="0"/>
          </a:p>
          <a:p>
            <a:pPr marL="266700" lvl="1" indent="-174625">
              <a:buClr>
                <a:srgbClr val="BD4013"/>
              </a:buClr>
              <a:buFont typeface="Century Gothic" panose="020B0502020202020204" pitchFamily="34" charset="0"/>
              <a:buChar char="►"/>
            </a:pPr>
            <a:r>
              <a:rPr lang="es-ES" sz="950" dirty="0"/>
              <a:t>Intensificar las actividades preventivas dentro de los centros </a:t>
            </a:r>
            <a:r>
              <a:rPr lang="es-ES" sz="950" dirty="0" smtClean="0"/>
              <a:t>escolares.</a:t>
            </a:r>
            <a:endParaRPr lang="es-ES" sz="950" dirty="0"/>
          </a:p>
        </p:txBody>
      </p:sp>
      <p:sp>
        <p:nvSpPr>
          <p:cNvPr id="24" name="AutoShape 5"/>
          <p:cNvSpPr>
            <a:spLocks noChangeArrowheads="1"/>
          </p:cNvSpPr>
          <p:nvPr/>
        </p:nvSpPr>
        <p:spPr bwMode="auto">
          <a:xfrm>
            <a:off x="5518247" y="2919074"/>
            <a:ext cx="4152519" cy="256614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26 CuadroTexto"/>
          <p:cNvSpPr txBox="1"/>
          <p:nvPr/>
        </p:nvSpPr>
        <p:spPr>
          <a:xfrm>
            <a:off x="987008" y="2444863"/>
            <a:ext cx="8765297" cy="307777"/>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LA PREVENCIÓN COMO MEDIO PARA REDUCIR EL </a:t>
            </a:r>
            <a:r>
              <a:rPr lang="es-ES" sz="1400" b="1" dirty="0" smtClean="0">
                <a:solidFill>
                  <a:srgbClr val="BD4013"/>
                </a:solidFill>
              </a:rPr>
              <a:t>RIESGO DE ADICCIONES.</a:t>
            </a:r>
            <a:endParaRPr lang="es-ES" sz="1400" b="1" dirty="0">
              <a:solidFill>
                <a:srgbClr val="BD4013"/>
              </a:solidFill>
            </a:endParaRPr>
          </a:p>
        </p:txBody>
      </p:sp>
      <p:sp>
        <p:nvSpPr>
          <p:cNvPr id="30" name="29 Rectángulo"/>
          <p:cNvSpPr/>
          <p:nvPr/>
        </p:nvSpPr>
        <p:spPr>
          <a:xfrm>
            <a:off x="5580471" y="2919073"/>
            <a:ext cx="4090295" cy="230832"/>
          </a:xfrm>
          <a:prstGeom prst="rect">
            <a:avLst/>
          </a:prstGeom>
        </p:spPr>
        <p:txBody>
          <a:bodyPr wrap="square">
            <a:spAutoFit/>
          </a:bodyPr>
          <a:lstStyle/>
          <a:p>
            <a:pPr lvl="0">
              <a:buClr>
                <a:srgbClr val="BD4013"/>
              </a:buClr>
            </a:pPr>
            <a:r>
              <a:rPr lang="es-ES" b="1" dirty="0"/>
              <a:t>Incidencia de realidades sociales en el ámbito de las Adicciones</a:t>
            </a:r>
          </a:p>
        </p:txBody>
      </p:sp>
      <p:sp>
        <p:nvSpPr>
          <p:cNvPr id="31" name="AutoShape 5"/>
          <p:cNvSpPr>
            <a:spLocks noChangeArrowheads="1"/>
          </p:cNvSpPr>
          <p:nvPr/>
        </p:nvSpPr>
        <p:spPr bwMode="auto">
          <a:xfrm>
            <a:off x="5534293" y="5197354"/>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556" y="3253740"/>
            <a:ext cx="4024210" cy="19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3" name="3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136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74</a:t>
            </a:fld>
            <a:endParaRPr lang="es-ES" altLang="es-ES" dirty="0" smtClean="0"/>
          </a:p>
        </p:txBody>
      </p:sp>
      <p:sp>
        <p:nvSpPr>
          <p:cNvPr id="20" name="Rounded Rectangle 2"/>
          <p:cNvSpPr/>
          <p:nvPr/>
        </p:nvSpPr>
        <p:spPr>
          <a:xfrm>
            <a:off x="774117" y="1934760"/>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ETORKIZUNERAKO GOMENDIOAK </a:t>
            </a:r>
            <a:endParaRPr lang="es-ES" sz="1600" b="1" dirty="0">
              <a:solidFill>
                <a:schemeClr val="bg1"/>
              </a:solidFill>
            </a:endParaRPr>
          </a:p>
        </p:txBody>
      </p:sp>
      <p:sp>
        <p:nvSpPr>
          <p:cNvPr id="23" name="22 CuadroTexto"/>
          <p:cNvSpPr txBox="1"/>
          <p:nvPr/>
        </p:nvSpPr>
        <p:spPr>
          <a:xfrm>
            <a:off x="987008" y="2905710"/>
            <a:ext cx="4451768" cy="2577629"/>
          </a:xfrm>
          <a:prstGeom prst="rect">
            <a:avLst/>
          </a:prstGeom>
          <a:solidFill>
            <a:schemeClr val="bg1"/>
          </a:solidFill>
          <a:ln>
            <a:solidFill>
              <a:schemeClr val="accent1"/>
            </a:solidFill>
          </a:ln>
        </p:spPr>
        <p:txBody>
          <a:bodyPr wrap="square" rtlCol="0">
            <a:spAutoFit/>
          </a:bodyPr>
          <a:lstStyle/>
          <a:p>
            <a:pPr marL="266700" lvl="1" indent="-174625">
              <a:buClr>
                <a:srgbClr val="BD4013"/>
              </a:buClr>
              <a:buFont typeface="Century Gothic" panose="020B0502020202020204" pitchFamily="34" charset="0"/>
              <a:buChar char="►"/>
            </a:pPr>
            <a:r>
              <a:rPr lang="eu-ES" sz="950" dirty="0" smtClean="0"/>
              <a:t>Etorkizuneko mendekotasun planean, prebentzioa jardueretan lan egiten jarraitu. </a:t>
            </a:r>
          </a:p>
          <a:p>
            <a:pPr marL="266700" lvl="1" indent="-174625">
              <a:buClr>
                <a:srgbClr val="BD4013"/>
              </a:buClr>
              <a:buFont typeface="Century Gothic" panose="020B0502020202020204" pitchFamily="34" charset="0"/>
              <a:buChar char="►"/>
            </a:pPr>
            <a:endParaRPr lang="eu-ES" sz="950" dirty="0" smtClean="0"/>
          </a:p>
          <a:p>
            <a:pPr marL="266700" lvl="1" indent="-174625">
              <a:buClr>
                <a:srgbClr val="BD4013"/>
              </a:buClr>
              <a:buFont typeface="Century Gothic" panose="020B0502020202020204" pitchFamily="34" charset="0"/>
              <a:buChar char="►"/>
            </a:pPr>
            <a:r>
              <a:rPr lang="eu-ES" sz="950" dirty="0" smtClean="0"/>
              <a:t>Alkohol eta droga kontsumoaren inguruan Informazio eta sentsibilizazio jarduerak  sustatu. </a:t>
            </a:r>
          </a:p>
          <a:p>
            <a:pPr marL="266700" lvl="1" indent="-174625">
              <a:buClr>
                <a:srgbClr val="BD4013"/>
              </a:buClr>
              <a:buFont typeface="Century Gothic" panose="020B0502020202020204" pitchFamily="34" charset="0"/>
              <a:buChar char="►"/>
            </a:pPr>
            <a:endParaRPr lang="eu-ES" sz="950" dirty="0" smtClean="0"/>
          </a:p>
          <a:p>
            <a:pPr marL="266700" lvl="1" indent="-174625">
              <a:buClr>
                <a:srgbClr val="BD4013"/>
              </a:buClr>
              <a:buFont typeface="Century Gothic" panose="020B0502020202020204" pitchFamily="34" charset="0"/>
              <a:buChar char="►"/>
            </a:pPr>
            <a:r>
              <a:rPr lang="eu-ES" sz="950" dirty="0" smtClean="0"/>
              <a:t>Hezkuntza zentroetan, mendekotasunak zeharkako ikasketa gisa barneratu, eta ez hitzaldi puntualak soilik.</a:t>
            </a:r>
          </a:p>
          <a:p>
            <a:pPr marL="266700" lvl="1" indent="-174625">
              <a:buClr>
                <a:srgbClr val="BD4013"/>
              </a:buClr>
              <a:buFont typeface="Century Gothic" panose="020B0502020202020204" pitchFamily="34" charset="0"/>
              <a:buChar char="►"/>
            </a:pPr>
            <a:endParaRPr lang="eu-ES" sz="950" dirty="0" smtClean="0"/>
          </a:p>
          <a:p>
            <a:pPr marL="266700" lvl="1" indent="-174625">
              <a:buClr>
                <a:srgbClr val="BD4013"/>
              </a:buClr>
              <a:buFont typeface="Century Gothic" panose="020B0502020202020204" pitchFamily="34" charset="0"/>
              <a:buChar char="►"/>
            </a:pPr>
            <a:r>
              <a:rPr lang="eu-ES" sz="950" dirty="0" smtClean="0"/>
              <a:t>Hezkuntza zentroetatik kanpo, prebentzio jarduera gehiago antolatu ( </a:t>
            </a:r>
            <a:r>
              <a:rPr lang="eu-ES" sz="950" dirty="0" err="1" smtClean="0"/>
              <a:t>gaztelekuak</a:t>
            </a:r>
            <a:r>
              <a:rPr lang="eu-ES" sz="950" dirty="0" smtClean="0"/>
              <a:t>, gazte elkarteak…)</a:t>
            </a:r>
          </a:p>
          <a:p>
            <a:pPr marL="266700" lvl="1" indent="-174625">
              <a:buClr>
                <a:srgbClr val="BD4013"/>
              </a:buClr>
              <a:buFont typeface="Century Gothic" panose="020B0502020202020204" pitchFamily="34" charset="0"/>
              <a:buChar char="►"/>
            </a:pPr>
            <a:endParaRPr lang="eu-ES" sz="950" dirty="0" smtClean="0"/>
          </a:p>
          <a:p>
            <a:pPr marL="266700" lvl="1" indent="-174625">
              <a:buClr>
                <a:srgbClr val="BD4013"/>
              </a:buClr>
              <a:buFont typeface="Century Gothic" panose="020B0502020202020204" pitchFamily="34" charset="0"/>
              <a:buChar char="►"/>
            </a:pPr>
            <a:r>
              <a:rPr lang="eu-ES" sz="950" dirty="0" smtClean="0"/>
              <a:t>Hezkuntza zentrotan ere, jarduera prebentiboen kopurua handitu. </a:t>
            </a:r>
          </a:p>
          <a:p>
            <a:pPr marL="266700" lvl="1" indent="-174625">
              <a:buClr>
                <a:srgbClr val="BD4013"/>
              </a:buClr>
              <a:buFont typeface="Century Gothic" panose="020B0502020202020204" pitchFamily="34" charset="0"/>
              <a:buChar char="►"/>
            </a:pPr>
            <a:endParaRPr lang="eu-ES" sz="950" dirty="0" smtClean="0"/>
          </a:p>
          <a:p>
            <a:pPr marL="266700" lvl="1" indent="-174625">
              <a:buClr>
                <a:srgbClr val="BD4013"/>
              </a:buClr>
              <a:buFont typeface="Century Gothic" panose="020B0502020202020204" pitchFamily="34" charset="0"/>
              <a:buChar char="►"/>
            </a:pPr>
            <a:r>
              <a:rPr lang="eu-ES" sz="950" dirty="0" smtClean="0"/>
              <a:t>Biztanleria osoari zuzendutako jarduera prebentiboen kopurua handitu. </a:t>
            </a:r>
          </a:p>
          <a:p>
            <a:pPr marL="266700" lvl="1" indent="-174625">
              <a:buClr>
                <a:srgbClr val="BD4013"/>
              </a:buClr>
              <a:buFont typeface="Century Gothic" panose="020B0502020202020204" pitchFamily="34" charset="0"/>
              <a:buChar char="►"/>
            </a:pPr>
            <a:endParaRPr lang="es-ES" sz="950" dirty="0"/>
          </a:p>
        </p:txBody>
      </p:sp>
      <p:sp>
        <p:nvSpPr>
          <p:cNvPr id="24" name="AutoShape 5"/>
          <p:cNvSpPr>
            <a:spLocks noChangeArrowheads="1"/>
          </p:cNvSpPr>
          <p:nvPr/>
        </p:nvSpPr>
        <p:spPr bwMode="auto">
          <a:xfrm>
            <a:off x="5518247" y="2919074"/>
            <a:ext cx="4152519" cy="256614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26 CuadroTexto"/>
          <p:cNvSpPr txBox="1"/>
          <p:nvPr/>
        </p:nvSpPr>
        <p:spPr>
          <a:xfrm>
            <a:off x="987008" y="2444863"/>
            <a:ext cx="8765297" cy="307777"/>
          </a:xfrm>
          <a:prstGeom prst="rect">
            <a:avLst/>
          </a:prstGeom>
          <a:solidFill>
            <a:schemeClr val="bg1"/>
          </a:solidFill>
          <a:ln>
            <a:solidFill>
              <a:schemeClr val="accent1"/>
            </a:solidFill>
          </a:ln>
        </p:spPr>
        <p:txBody>
          <a:bodyPr wrap="square" rtlCol="0">
            <a:spAutoFit/>
          </a:bodyPr>
          <a:lstStyle/>
          <a:p>
            <a:pPr algn="ctr"/>
            <a:r>
              <a:rPr lang="es-ES" sz="1400" b="1" dirty="0" smtClean="0">
                <a:solidFill>
                  <a:srgbClr val="BD4013"/>
                </a:solidFill>
              </a:rPr>
              <a:t>PREBENTZIOA DA, MENDEKOTASUN ARRISKUA MURRIZTEKO BIDEA</a:t>
            </a:r>
            <a:endParaRPr lang="es-ES" sz="1400" b="1" dirty="0">
              <a:solidFill>
                <a:srgbClr val="BD4013"/>
              </a:solidFill>
            </a:endParaRPr>
          </a:p>
        </p:txBody>
      </p:sp>
      <p:sp>
        <p:nvSpPr>
          <p:cNvPr id="21" name="20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2" name="31 CuadroTexto"/>
          <p:cNvSpPr txBox="1"/>
          <p:nvPr/>
        </p:nvSpPr>
        <p:spPr>
          <a:xfrm>
            <a:off x="4515272" y="1413303"/>
            <a:ext cx="1084513"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Mendekotasunak</a:t>
            </a:r>
            <a:r>
              <a:rPr lang="es-ES_tradnl" dirty="0"/>
              <a:t> </a:t>
            </a:r>
          </a:p>
          <a:p>
            <a:endParaRPr lang="es-ES_tradnl" dirty="0" smtClean="0"/>
          </a:p>
          <a:p>
            <a:endParaRPr lang="es-ES_tradnl" dirty="0"/>
          </a:p>
        </p:txBody>
      </p:sp>
      <p:sp>
        <p:nvSpPr>
          <p:cNvPr id="34" name="3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Desgaitasuna</a:t>
            </a:r>
            <a:r>
              <a:rPr lang="es-ES_tradnl" sz="800" b="1" dirty="0" smtClean="0">
                <a:solidFill>
                  <a:schemeClr val="bg1">
                    <a:lumMod val="75000"/>
                  </a:schemeClr>
                </a:solidFill>
              </a:rPr>
              <a:t> eta </a:t>
            </a:r>
            <a:r>
              <a:rPr lang="es-ES_tradnl" sz="800" b="1" dirty="0" err="1" smtClean="0">
                <a:solidFill>
                  <a:schemeClr val="bg1">
                    <a:lumMod val="75000"/>
                  </a:schemeClr>
                </a:solidFill>
              </a:rPr>
              <a:t>Gaixotasun</a:t>
            </a:r>
            <a:r>
              <a:rPr lang="es-ES_tradnl" sz="800" b="1" dirty="0" smtClean="0">
                <a:solidFill>
                  <a:schemeClr val="bg1">
                    <a:lumMod val="75000"/>
                  </a:schemeClr>
                </a:solidFill>
              </a:rPr>
              <a:t> </a:t>
            </a:r>
            <a:r>
              <a:rPr lang="es-ES_tradnl" sz="800" b="1" dirty="0" err="1" smtClean="0">
                <a:solidFill>
                  <a:schemeClr val="bg1">
                    <a:lumMod val="75000"/>
                  </a:schemeClr>
                </a:solidFill>
              </a:rPr>
              <a:t>Mentala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5" name="34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36" name="35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8" name="3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3" name="42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4"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5" name="44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6" name="AutoShape 5"/>
          <p:cNvSpPr>
            <a:spLocks noChangeArrowheads="1"/>
          </p:cNvSpPr>
          <p:nvPr/>
        </p:nvSpPr>
        <p:spPr bwMode="auto">
          <a:xfrm>
            <a:off x="5537298" y="2941392"/>
            <a:ext cx="4178678"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Eibarren</a:t>
            </a:r>
            <a:r>
              <a:rPr lang="es-ES" sz="1000" b="1" dirty="0" smtClean="0"/>
              <a:t>  </a:t>
            </a:r>
            <a:r>
              <a:rPr lang="es-ES" sz="1000" b="1" dirty="0" err="1" smtClean="0"/>
              <a:t>mendekotasunen</a:t>
            </a:r>
            <a:r>
              <a:rPr lang="es-ES" sz="1000" b="1" dirty="0" smtClean="0"/>
              <a:t> </a:t>
            </a:r>
            <a:r>
              <a:rPr lang="es-ES" sz="1000" b="1" dirty="0" err="1" smtClean="0"/>
              <a:t>esparruan</a:t>
            </a:r>
            <a:r>
              <a:rPr lang="es-ES" sz="1000" b="1" dirty="0" smtClean="0"/>
              <a:t> </a:t>
            </a:r>
            <a:r>
              <a:rPr lang="es-ES" sz="1000" b="1" dirty="0" err="1" smtClean="0"/>
              <a:t>gehien</a:t>
            </a:r>
            <a:r>
              <a:rPr lang="es-ES" sz="1000" b="1" dirty="0" smtClean="0"/>
              <a:t> </a:t>
            </a:r>
            <a:r>
              <a:rPr lang="es-ES" sz="1000" b="1" dirty="0" err="1" smtClean="0"/>
              <a:t>antzematen</a:t>
            </a:r>
            <a:r>
              <a:rPr lang="es-ES" sz="1000" b="1" dirty="0" smtClean="0"/>
              <a:t> </a:t>
            </a:r>
            <a:r>
              <a:rPr lang="es-ES" sz="1000" b="1" dirty="0" err="1" smtClean="0"/>
              <a:t>diren</a:t>
            </a:r>
            <a:r>
              <a:rPr lang="es-ES" sz="1000" b="1" dirty="0" smtClean="0"/>
              <a:t> </a:t>
            </a:r>
            <a:r>
              <a:rPr lang="es-ES" sz="1000" b="1" dirty="0" err="1" smtClean="0"/>
              <a:t>egoeren</a:t>
            </a:r>
            <a:r>
              <a:rPr lang="es-ES" sz="1000" b="1" dirty="0" smtClean="0"/>
              <a:t> </a:t>
            </a:r>
            <a:r>
              <a:rPr lang="es-ES" sz="1000" b="1" dirty="0" err="1" smtClean="0"/>
              <a:t>sailkapena</a:t>
            </a:r>
            <a:endParaRPr lang="es-ES" sz="500" b="1" kern="700" dirty="0">
              <a:latin typeface="Arial" panose="020B0604020202020204" pitchFamily="34" charset="0"/>
            </a:endParaRPr>
          </a:p>
        </p:txBody>
      </p:sp>
      <p:sp>
        <p:nvSpPr>
          <p:cNvPr id="48" name="AutoShape 5"/>
          <p:cNvSpPr>
            <a:spLocks noChangeArrowheads="1"/>
          </p:cNvSpPr>
          <p:nvPr/>
        </p:nvSpPr>
        <p:spPr bwMode="auto">
          <a:xfrm>
            <a:off x="5685130" y="5283400"/>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978" y="3317624"/>
            <a:ext cx="4045055" cy="195954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1981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75</a:t>
            </a:fld>
            <a:endParaRPr lang="es-ES" altLang="es-ES" dirty="0" smtClean="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505888" y="2537568"/>
            <a:ext cx="1100496"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a:p>
            <a:r>
              <a:rPr lang="es-ES_tradnl" dirty="0"/>
              <a:t>/ </a:t>
            </a:r>
          </a:p>
          <a:p>
            <a:r>
              <a:rPr lang="es-ES_tradnl" dirty="0" err="1"/>
              <a:t>Gizarte</a:t>
            </a:r>
            <a:r>
              <a:rPr lang="es-ES_tradnl" dirty="0"/>
              <a:t> </a:t>
            </a:r>
            <a:r>
              <a:rPr lang="es-ES_tradnl" dirty="0" err="1"/>
              <a:t>bazterketa</a:t>
            </a:r>
            <a:r>
              <a:rPr lang="es-ES_tradnl" dirty="0"/>
              <a:t> eta </a:t>
            </a:r>
            <a:r>
              <a:rPr lang="es-ES_tradnl" dirty="0" err="1"/>
              <a:t>barneratzea</a:t>
            </a:r>
            <a:r>
              <a:rPr lang="es-ES_tradnl" dirty="0"/>
              <a:t> </a:t>
            </a:r>
          </a:p>
        </p:txBody>
      </p:sp>
      <p:sp>
        <p:nvSpPr>
          <p:cNvPr id="39" name="38 CuadroTexto"/>
          <p:cNvSpPr txBox="1"/>
          <p:nvPr/>
        </p:nvSpPr>
        <p:spPr>
          <a:xfrm>
            <a:off x="2738308" y="2546778"/>
            <a:ext cx="1254642"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 </a:t>
            </a:r>
          </a:p>
          <a:p>
            <a:r>
              <a:rPr lang="es-ES_tradnl" dirty="0"/>
              <a:t>/ </a:t>
            </a:r>
          </a:p>
          <a:p>
            <a:r>
              <a:rPr lang="es-ES_tradnl" dirty="0" err="1"/>
              <a:t>Haurtzaro</a:t>
            </a:r>
            <a:r>
              <a:rPr lang="es-ES_tradnl" dirty="0"/>
              <a:t>, </a:t>
            </a:r>
            <a:r>
              <a:rPr lang="es-ES_tradnl" dirty="0" err="1"/>
              <a:t>nerabezaro</a:t>
            </a:r>
            <a:r>
              <a:rPr lang="es-ES_tradnl" dirty="0"/>
              <a:t> eta familia</a:t>
            </a:r>
          </a:p>
          <a:p>
            <a:endParaRPr lang="es-ES_tradnl" dirty="0"/>
          </a:p>
        </p:txBody>
      </p:sp>
      <p:sp>
        <p:nvSpPr>
          <p:cNvPr id="40" name="39 CuadroTexto"/>
          <p:cNvSpPr txBox="1"/>
          <p:nvPr/>
        </p:nvSpPr>
        <p:spPr>
          <a:xfrm>
            <a:off x="4039022" y="2546778"/>
            <a:ext cx="1333077"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Adicciones </a:t>
            </a:r>
          </a:p>
          <a:p>
            <a:r>
              <a:rPr lang="es-ES_tradnl" dirty="0"/>
              <a:t>/ </a:t>
            </a:r>
            <a:r>
              <a:rPr lang="es-ES_tradnl" dirty="0" err="1"/>
              <a:t>Mendekotasunak</a:t>
            </a:r>
            <a:endParaRPr lang="es-ES_tradnl" dirty="0"/>
          </a:p>
          <a:p>
            <a:endParaRPr lang="es-ES_tradnl" dirty="0"/>
          </a:p>
          <a:p>
            <a:endParaRPr lang="es-ES_tradnl" dirty="0"/>
          </a:p>
          <a:p>
            <a:endParaRPr lang="es-ES_tradnl" dirty="0"/>
          </a:p>
          <a:p>
            <a:r>
              <a:rPr lang="es-ES_tradnl" dirty="0"/>
              <a:t> </a:t>
            </a:r>
          </a:p>
        </p:txBody>
      </p:sp>
      <p:sp>
        <p:nvSpPr>
          <p:cNvPr id="41" name="40 CuadroTexto"/>
          <p:cNvSpPr txBox="1"/>
          <p:nvPr/>
        </p:nvSpPr>
        <p:spPr>
          <a:xfrm>
            <a:off x="5418811" y="2537568"/>
            <a:ext cx="1481477" cy="1223412"/>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Discapacidad y enfermedad mental / </a:t>
            </a:r>
          </a:p>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2" name="41 CuadroTexto"/>
          <p:cNvSpPr txBox="1"/>
          <p:nvPr/>
        </p:nvSpPr>
        <p:spPr>
          <a:xfrm>
            <a:off x="6949544" y="2536145"/>
            <a:ext cx="1484044"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 </a:t>
            </a:r>
          </a:p>
          <a:p>
            <a:pPr algn="ctr"/>
            <a:r>
              <a:rPr lang="es-ES_tradnl" sz="1050" b="1" dirty="0" smtClean="0">
                <a:solidFill>
                  <a:schemeClr val="bg1">
                    <a:lumMod val="75000"/>
                  </a:schemeClr>
                </a:solidFill>
              </a:rPr>
              <a:t>/ </a:t>
            </a:r>
          </a:p>
          <a:p>
            <a:pPr algn="ctr"/>
            <a:r>
              <a:rPr lang="es-ES_tradnl" sz="1050" b="1" dirty="0" err="1">
                <a:solidFill>
                  <a:schemeClr val="bg1">
                    <a:lumMod val="75000"/>
                  </a:schemeClr>
                </a:solidFill>
              </a:rPr>
              <a:t>Adineko</a:t>
            </a:r>
            <a:r>
              <a:rPr lang="es-ES_tradnl" sz="1050" b="1" dirty="0">
                <a:solidFill>
                  <a:schemeClr val="bg1">
                    <a:lumMod val="75000"/>
                  </a:schemeClr>
                </a:solidFill>
              </a:rPr>
              <a:t> </a:t>
            </a:r>
            <a:r>
              <a:rPr lang="es-ES_tradnl" sz="1050" b="1" dirty="0" err="1">
                <a:solidFill>
                  <a:schemeClr val="bg1">
                    <a:lumMod val="75000"/>
                  </a:schemeClr>
                </a:solidFill>
              </a:rPr>
              <a:t>pertsonak</a:t>
            </a:r>
            <a:r>
              <a:rPr lang="es-ES_tradnl" sz="1050" b="1" dirty="0">
                <a:solidFill>
                  <a:schemeClr val="bg1">
                    <a:lumMod val="75000"/>
                  </a:schemeClr>
                </a:solidFill>
              </a:rPr>
              <a:t> eta </a:t>
            </a:r>
            <a:r>
              <a:rPr lang="es-ES_tradnl" sz="1050" b="1" dirty="0" err="1" smtClean="0">
                <a:solidFill>
                  <a:schemeClr val="bg1">
                    <a:lumMod val="75000"/>
                  </a:schemeClr>
                </a:solidFill>
              </a:rPr>
              <a:t>mendekotasuna</a:t>
            </a: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47" name="46 CuadroTexto"/>
          <p:cNvSpPr txBox="1"/>
          <p:nvPr/>
        </p:nvSpPr>
        <p:spPr>
          <a:xfrm>
            <a:off x="1656027" y="2537568"/>
            <a:ext cx="1030023"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 </a:t>
            </a:r>
          </a:p>
          <a:p>
            <a:r>
              <a:rPr lang="es-ES_tradnl" dirty="0"/>
              <a:t>/ </a:t>
            </a:r>
          </a:p>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6" name="25 CuadroTexto"/>
          <p:cNvSpPr txBox="1"/>
          <p:nvPr/>
        </p:nvSpPr>
        <p:spPr>
          <a:xfrm>
            <a:off x="8478336" y="2537568"/>
            <a:ext cx="1497513"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a:solidFill>
                  <a:schemeClr val="bg1">
                    <a:lumMod val="75000"/>
                  </a:schemeClr>
                </a:solidFill>
              </a:rPr>
              <a:t>Igualdad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Emakume-gizonen</a:t>
            </a:r>
            <a:r>
              <a:rPr lang="es-ES_tradnl" sz="1050" b="1" dirty="0" smtClean="0">
                <a:solidFill>
                  <a:schemeClr val="bg1">
                    <a:lumMod val="75000"/>
                  </a:schemeClr>
                </a:solidFill>
              </a:rPr>
              <a:t> </a:t>
            </a:r>
            <a:r>
              <a:rPr lang="es-ES_tradnl" sz="1050" b="1" dirty="0" err="1" smtClean="0">
                <a:solidFill>
                  <a:schemeClr val="bg1">
                    <a:lumMod val="75000"/>
                  </a:schemeClr>
                </a:solidFill>
              </a:rPr>
              <a:t>berdinatasuna</a:t>
            </a: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457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76</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 SITUACIÓN ACTUAL</a:t>
            </a:r>
            <a:endParaRPr lang="es-ES" sz="1600" b="1" dirty="0">
              <a:solidFill>
                <a:schemeClr val="bg1"/>
              </a:solidFill>
            </a:endParaRP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Discapacidad y enfermedad mental</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7" y="2437559"/>
            <a:ext cx="8723838" cy="523220"/>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AUMENTA LA TASA DE PERSONAS CON </a:t>
            </a:r>
            <a:r>
              <a:rPr lang="es-ES" sz="1400" b="1" dirty="0" smtClean="0">
                <a:solidFill>
                  <a:srgbClr val="BD4013"/>
                </a:solidFill>
              </a:rPr>
              <a:t>DISCAPACIDAD Y SE SITÚA POR ENCIMA DE LA COMARCA Y GIPUZKOA, TANTO EN HOMBRES COMO EN MUJERES. </a:t>
            </a:r>
            <a:endParaRPr lang="es-ES" sz="1400" b="1" dirty="0">
              <a:solidFill>
                <a:srgbClr val="BD4013"/>
              </a:solidFill>
            </a:endParaRPr>
          </a:p>
        </p:txBody>
      </p:sp>
      <p:sp>
        <p:nvSpPr>
          <p:cNvPr id="30" name="29 CuadroTexto"/>
          <p:cNvSpPr txBox="1"/>
          <p:nvPr/>
        </p:nvSpPr>
        <p:spPr>
          <a:xfrm>
            <a:off x="987008" y="3468314"/>
            <a:ext cx="4709386" cy="1061829"/>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_tradnl" dirty="0" smtClean="0"/>
              <a:t>En 2016 </a:t>
            </a:r>
            <a:r>
              <a:rPr lang="es-ES_tradnl" dirty="0" err="1"/>
              <a:t>Eibar</a:t>
            </a:r>
            <a:r>
              <a:rPr lang="es-ES_tradnl" dirty="0"/>
              <a:t> contaba con 1.618 personas con un grado de discapacidad entre 33%-74% (919 hombres, 699 mujeres) y 544 personas (294 mujeres, 250 hombres) con un grado de discapacidad igual o superior al 75%.</a:t>
            </a:r>
          </a:p>
          <a:p>
            <a:pPr marL="171450" indent="-171450">
              <a:buClr>
                <a:srgbClr val="BD4013"/>
              </a:buClr>
              <a:buFont typeface="Century Gothic" panose="020B0502020202020204" pitchFamily="34" charset="0"/>
              <a:buChar char="►"/>
            </a:pPr>
            <a:endParaRPr lang="es-ES" dirty="0"/>
          </a:p>
          <a:p>
            <a:pPr marL="171450" indent="-171450">
              <a:buClr>
                <a:srgbClr val="BD4013"/>
              </a:buClr>
              <a:buFont typeface="Century Gothic" panose="020B0502020202020204" pitchFamily="34" charset="0"/>
              <a:buChar char="►"/>
            </a:pPr>
            <a:r>
              <a:rPr lang="es-ES" dirty="0"/>
              <a:t>La tasa de personas de 18-64 años con grado de discapacidad igual o superior al 75% </a:t>
            </a:r>
            <a:r>
              <a:rPr lang="es-ES" dirty="0" smtClean="0"/>
              <a:t>también </a:t>
            </a:r>
            <a:r>
              <a:rPr lang="es-ES" dirty="0"/>
              <a:t>es </a:t>
            </a:r>
            <a:r>
              <a:rPr lang="es-ES" dirty="0" smtClean="0"/>
              <a:t>mayor a </a:t>
            </a:r>
            <a:r>
              <a:rPr lang="es-ES" dirty="0"/>
              <a:t>la registrada en la comarca </a:t>
            </a:r>
            <a:r>
              <a:rPr lang="es-ES" dirty="0" smtClean="0"/>
              <a:t>y Gipuzkoa, y </a:t>
            </a:r>
            <a:r>
              <a:rPr lang="es-ES" dirty="0"/>
              <a:t>ocurre lo mismo si nos fijamos en el indicador de hombres y mujeres</a:t>
            </a:r>
            <a:r>
              <a:rPr lang="es-ES" dirty="0" smtClean="0"/>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335" y="4764188"/>
            <a:ext cx="3799413" cy="151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AutoShape 5"/>
          <p:cNvSpPr>
            <a:spLocks noChangeArrowheads="1"/>
          </p:cNvSpPr>
          <p:nvPr/>
        </p:nvSpPr>
        <p:spPr bwMode="auto">
          <a:xfrm>
            <a:off x="5725710" y="3471686"/>
            <a:ext cx="3989517" cy="261373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4" name="33 Rectángulo"/>
          <p:cNvSpPr/>
          <p:nvPr/>
        </p:nvSpPr>
        <p:spPr>
          <a:xfrm>
            <a:off x="963771" y="4552406"/>
            <a:ext cx="4772557" cy="230832"/>
          </a:xfrm>
          <a:prstGeom prst="rect">
            <a:avLst/>
          </a:prstGeom>
        </p:spPr>
        <p:txBody>
          <a:bodyPr wrap="square">
            <a:spAutoFit/>
          </a:bodyPr>
          <a:lstStyle/>
          <a:p>
            <a:pPr lvl="0">
              <a:buClr>
                <a:srgbClr val="BD4013"/>
              </a:buClr>
            </a:pPr>
            <a:r>
              <a:rPr lang="es-ES" b="1" dirty="0"/>
              <a:t>Tasa de discapacidad de la población de Eibar, la comarca y Gipuzkoa </a:t>
            </a:r>
            <a:r>
              <a:rPr lang="es-ES" b="1" dirty="0" smtClean="0"/>
              <a:t>(%)</a:t>
            </a:r>
            <a:endParaRPr lang="es-ES" b="1" dirty="0"/>
          </a:p>
        </p:txBody>
      </p:sp>
      <p:sp>
        <p:nvSpPr>
          <p:cNvPr id="35" name="AutoShape 5"/>
          <p:cNvSpPr>
            <a:spLocks noChangeArrowheads="1"/>
          </p:cNvSpPr>
          <p:nvPr/>
        </p:nvSpPr>
        <p:spPr bwMode="auto">
          <a:xfrm>
            <a:off x="5725711" y="5864228"/>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Behagi</a:t>
            </a:r>
            <a:endParaRPr lang="es-ES" sz="800" dirty="0"/>
          </a:p>
        </p:txBody>
      </p:sp>
      <p:sp>
        <p:nvSpPr>
          <p:cNvPr id="38" name="AutoShape 5"/>
          <p:cNvSpPr>
            <a:spLocks noChangeArrowheads="1"/>
          </p:cNvSpPr>
          <p:nvPr/>
        </p:nvSpPr>
        <p:spPr bwMode="auto">
          <a:xfrm>
            <a:off x="5764903" y="3471686"/>
            <a:ext cx="4103620"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Distribución de la población con discapacidad por sexo (%), 2016</a:t>
            </a:r>
            <a:endParaRPr lang="es-ES" sz="1000" b="1" dirty="0" smtClean="0"/>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8466" y="3817395"/>
            <a:ext cx="1221637" cy="115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182" y="3815806"/>
            <a:ext cx="1145332" cy="107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5670" y="3792835"/>
            <a:ext cx="1199558" cy="113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0545" y="4866108"/>
            <a:ext cx="1199558" cy="113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8983" y="4890213"/>
            <a:ext cx="1148428" cy="108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1666" y="4842003"/>
            <a:ext cx="1199558" cy="113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Rectángulo"/>
          <p:cNvSpPr/>
          <p:nvPr/>
        </p:nvSpPr>
        <p:spPr>
          <a:xfrm>
            <a:off x="5696394" y="5128191"/>
            <a:ext cx="1374609" cy="646331"/>
          </a:xfrm>
          <a:prstGeom prst="rect">
            <a:avLst/>
          </a:prstGeom>
        </p:spPr>
        <p:txBody>
          <a:bodyPr wrap="square">
            <a:spAutoFit/>
          </a:bodyPr>
          <a:lstStyle/>
          <a:p>
            <a:pPr lvl="0">
              <a:buClr>
                <a:srgbClr val="BD4013"/>
              </a:buClr>
            </a:pPr>
            <a:r>
              <a:rPr lang="es-ES" dirty="0"/>
              <a:t>Personas con grado de discapacidad igual o superior al 75%</a:t>
            </a:r>
          </a:p>
        </p:txBody>
      </p:sp>
      <p:sp>
        <p:nvSpPr>
          <p:cNvPr id="46" name="45 Rectángulo"/>
          <p:cNvSpPr/>
          <p:nvPr/>
        </p:nvSpPr>
        <p:spPr>
          <a:xfrm>
            <a:off x="5695036" y="4072362"/>
            <a:ext cx="1374609" cy="507831"/>
          </a:xfrm>
          <a:prstGeom prst="rect">
            <a:avLst/>
          </a:prstGeom>
        </p:spPr>
        <p:txBody>
          <a:bodyPr wrap="square">
            <a:spAutoFit/>
          </a:bodyPr>
          <a:lstStyle/>
          <a:p>
            <a:pPr lvl="0">
              <a:buClr>
                <a:srgbClr val="BD4013"/>
              </a:buClr>
            </a:pPr>
            <a:r>
              <a:rPr lang="es-ES" dirty="0"/>
              <a:t>Personas con grado de discapacidad entre 33%-74%</a:t>
            </a:r>
          </a:p>
        </p:txBody>
      </p:sp>
      <p:sp>
        <p:nvSpPr>
          <p:cNvPr id="48" name="47 CuadroTexto"/>
          <p:cNvSpPr txBox="1"/>
          <p:nvPr/>
        </p:nvSpPr>
        <p:spPr>
          <a:xfrm>
            <a:off x="992347" y="3011114"/>
            <a:ext cx="8722881" cy="400110"/>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b="1" dirty="0" smtClean="0"/>
              <a:t>Crece </a:t>
            </a:r>
            <a:r>
              <a:rPr lang="es-ES" sz="1000" b="1" dirty="0"/>
              <a:t>la tasa de personas con grado de discapacidad entre 33%-74%, y con discapacidad igual o superior al 75%, y se sitúa por encima de la cifra de la comarca y de </a:t>
            </a:r>
            <a:r>
              <a:rPr lang="es-ES" sz="1000" b="1" dirty="0" err="1"/>
              <a:t>Gipuzkoa</a:t>
            </a:r>
            <a:r>
              <a:rPr lang="es-ES" sz="1000" b="1" dirty="0"/>
              <a:t>. Mismo comportamiento en hombres y mujeres</a:t>
            </a:r>
            <a:r>
              <a:rPr lang="es-ES" sz="1000" b="1" dirty="0" smtClean="0"/>
              <a:t>.</a:t>
            </a:r>
            <a:endParaRPr lang="es-ES" sz="1000" b="1" dirty="0"/>
          </a:p>
        </p:txBody>
      </p:sp>
      <p:sp>
        <p:nvSpPr>
          <p:cNvPr id="49" name="AutoShape 5"/>
          <p:cNvSpPr>
            <a:spLocks noChangeArrowheads="1"/>
          </p:cNvSpPr>
          <p:nvPr/>
        </p:nvSpPr>
        <p:spPr bwMode="auto">
          <a:xfrm>
            <a:off x="1084544" y="6112936"/>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Behagi</a:t>
            </a:r>
            <a:endParaRPr lang="es-ES" sz="800" dirty="0"/>
          </a:p>
        </p:txBody>
      </p:sp>
      <p:sp>
        <p:nvSpPr>
          <p:cNvPr id="50" name="AutoShape 5"/>
          <p:cNvSpPr>
            <a:spLocks noChangeArrowheads="1"/>
          </p:cNvSpPr>
          <p:nvPr/>
        </p:nvSpPr>
        <p:spPr bwMode="auto">
          <a:xfrm>
            <a:off x="1003056" y="4580981"/>
            <a:ext cx="4693337" cy="170081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51" name="5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3" name="5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63722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56060" y="1996756"/>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77</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GAUR EGUNGO EGOERAREN BALORAZIOA</a:t>
            </a:r>
            <a:endParaRPr lang="es-ES" sz="1600" b="1" dirty="0">
              <a:solidFill>
                <a:schemeClr val="bg1"/>
              </a:solidFill>
            </a:endParaRPr>
          </a:p>
        </p:txBody>
      </p:sp>
      <p:sp>
        <p:nvSpPr>
          <p:cNvPr id="33" name="32 CuadroTexto"/>
          <p:cNvSpPr txBox="1"/>
          <p:nvPr/>
        </p:nvSpPr>
        <p:spPr>
          <a:xfrm>
            <a:off x="982137" y="2437559"/>
            <a:ext cx="8723838"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DESGAITASUNA DUTEN PERTSONEN TASAK GORA EGIN DU ETA BAI EMAKUME ETA BAI GIZONEZKOEN ARTEAN,  ESKUALDEKOA ETA GIPUZKOAKOA BAINO ALTUAGOA DA. </a:t>
            </a:r>
            <a:endParaRPr lang="es-ES" sz="1400" b="1" dirty="0">
              <a:solidFill>
                <a:srgbClr val="BD4013"/>
              </a:solidFill>
            </a:endParaRPr>
          </a:p>
        </p:txBody>
      </p:sp>
      <p:sp>
        <p:nvSpPr>
          <p:cNvPr id="30" name="29 CuadroTexto"/>
          <p:cNvSpPr txBox="1"/>
          <p:nvPr/>
        </p:nvSpPr>
        <p:spPr>
          <a:xfrm>
            <a:off x="987008" y="3468314"/>
            <a:ext cx="4709386" cy="1061829"/>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dirty="0"/>
              <a:t>da 2016. urtean, Eibarren 1.618 pertsona zeuden  % 33-%74-ko desgaitasun maila batekin (919 gizon,  699 emakume)  eta beste 544 pertsona  (294 emakume, 250 gizon ) %75 edo handiagoko desgaitasun mailarekin. </a:t>
            </a:r>
          </a:p>
          <a:p>
            <a:pPr marL="171450" indent="-171450">
              <a:buClr>
                <a:srgbClr val="BD4013"/>
              </a:buClr>
              <a:buFont typeface="Century Gothic" panose="020B0502020202020204" pitchFamily="34" charset="0"/>
              <a:buChar char="►"/>
            </a:pPr>
            <a:endParaRPr lang="es-ES" dirty="0"/>
          </a:p>
          <a:p>
            <a:pPr marL="171450" indent="-171450">
              <a:buClr>
                <a:srgbClr val="BD4013"/>
              </a:buClr>
              <a:buFont typeface="Century Gothic" panose="020B0502020202020204" pitchFamily="34" charset="0"/>
              <a:buChar char="►"/>
            </a:pPr>
            <a:r>
              <a:rPr lang="eu-ES" dirty="0" smtClean="0"/>
              <a:t>18-64 urte bitartekoen artean, %75 edo handiagoko desgaitasuna duten pertsona kopurua, Eskualdekoa eta Gipuzkoakoa baino handiagoa da, bi sexuetan. </a:t>
            </a:r>
          </a:p>
        </p:txBody>
      </p:sp>
      <p:sp>
        <p:nvSpPr>
          <p:cNvPr id="32" name="AutoShape 5"/>
          <p:cNvSpPr>
            <a:spLocks noChangeArrowheads="1"/>
          </p:cNvSpPr>
          <p:nvPr/>
        </p:nvSpPr>
        <p:spPr bwMode="auto">
          <a:xfrm>
            <a:off x="5725711" y="3471686"/>
            <a:ext cx="3919280" cy="261373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4" name="33 Rectángulo"/>
          <p:cNvSpPr/>
          <p:nvPr/>
        </p:nvSpPr>
        <p:spPr>
          <a:xfrm>
            <a:off x="963771" y="4552406"/>
            <a:ext cx="4772557" cy="230832"/>
          </a:xfrm>
          <a:prstGeom prst="rect">
            <a:avLst/>
          </a:prstGeom>
        </p:spPr>
        <p:txBody>
          <a:bodyPr wrap="square">
            <a:spAutoFit/>
          </a:bodyPr>
          <a:lstStyle/>
          <a:p>
            <a:pPr lvl="0">
              <a:buClr>
                <a:srgbClr val="BD4013"/>
              </a:buClr>
            </a:pPr>
            <a:r>
              <a:rPr lang="es-ES" b="1" dirty="0" err="1" smtClean="0"/>
              <a:t>Eibar</a:t>
            </a:r>
            <a:r>
              <a:rPr lang="es-ES" b="1" dirty="0" smtClean="0"/>
              <a:t>, </a:t>
            </a:r>
            <a:r>
              <a:rPr lang="es-ES" b="1" dirty="0" err="1" smtClean="0"/>
              <a:t>eskualdea</a:t>
            </a:r>
            <a:r>
              <a:rPr lang="es-ES" b="1" dirty="0" smtClean="0"/>
              <a:t> eta </a:t>
            </a:r>
            <a:r>
              <a:rPr lang="es-ES" b="1" dirty="0" err="1" smtClean="0"/>
              <a:t>Gipuzkoako</a:t>
            </a:r>
            <a:r>
              <a:rPr lang="es-ES" b="1" dirty="0" smtClean="0"/>
              <a:t> </a:t>
            </a:r>
            <a:r>
              <a:rPr lang="es-ES" b="1" dirty="0" err="1" smtClean="0"/>
              <a:t>biztanleriaren</a:t>
            </a:r>
            <a:r>
              <a:rPr lang="es-ES" b="1" dirty="0" smtClean="0"/>
              <a:t> </a:t>
            </a:r>
            <a:r>
              <a:rPr lang="es-ES" b="1" dirty="0" err="1" smtClean="0"/>
              <a:t>desgaitasun</a:t>
            </a:r>
            <a:r>
              <a:rPr lang="es-ES" b="1" dirty="0" smtClean="0"/>
              <a:t> tasa  (%)</a:t>
            </a:r>
            <a:endParaRPr lang="es-ES" b="1" dirty="0"/>
          </a:p>
        </p:txBody>
      </p:sp>
      <p:sp>
        <p:nvSpPr>
          <p:cNvPr id="38" name="AutoShape 5"/>
          <p:cNvSpPr>
            <a:spLocks noChangeArrowheads="1"/>
          </p:cNvSpPr>
          <p:nvPr/>
        </p:nvSpPr>
        <p:spPr bwMode="auto">
          <a:xfrm>
            <a:off x="5764903" y="3471686"/>
            <a:ext cx="4103620"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Desgaitasuna</a:t>
            </a:r>
            <a:r>
              <a:rPr lang="es-ES" sz="1000" b="1" dirty="0" smtClean="0"/>
              <a:t> </a:t>
            </a:r>
            <a:r>
              <a:rPr lang="es-ES" sz="1000" b="1" dirty="0" err="1" smtClean="0"/>
              <a:t>duten</a:t>
            </a:r>
            <a:r>
              <a:rPr lang="es-ES" sz="1000" b="1" dirty="0" smtClean="0"/>
              <a:t> </a:t>
            </a:r>
            <a:r>
              <a:rPr lang="es-ES" sz="1000" b="1" dirty="0" err="1" smtClean="0"/>
              <a:t>pertsonen</a:t>
            </a:r>
            <a:r>
              <a:rPr lang="es-ES" sz="1000" b="1" dirty="0" smtClean="0"/>
              <a:t> </a:t>
            </a:r>
            <a:r>
              <a:rPr lang="es-ES" sz="1000" b="1" dirty="0" err="1" smtClean="0"/>
              <a:t>banaketa</a:t>
            </a:r>
            <a:r>
              <a:rPr lang="es-ES" sz="1000" b="1" dirty="0" smtClean="0"/>
              <a:t>, </a:t>
            </a:r>
            <a:r>
              <a:rPr lang="es-ES" sz="1000" b="1" dirty="0" err="1" smtClean="0"/>
              <a:t>sexuaren</a:t>
            </a:r>
            <a:r>
              <a:rPr lang="es-ES" sz="1000" b="1" dirty="0" smtClean="0"/>
              <a:t> </a:t>
            </a:r>
            <a:r>
              <a:rPr lang="es-ES" sz="1000" b="1" dirty="0" err="1" smtClean="0"/>
              <a:t>arabera</a:t>
            </a:r>
            <a:r>
              <a:rPr lang="es-ES" sz="1000" b="1" dirty="0" smtClean="0"/>
              <a:t> (%), </a:t>
            </a:r>
            <a:r>
              <a:rPr lang="es-ES" sz="1000" b="1" dirty="0"/>
              <a:t>2016</a:t>
            </a:r>
            <a:endParaRPr lang="es-ES" sz="1000" b="1" dirty="0" smtClean="0"/>
          </a:p>
        </p:txBody>
      </p:sp>
      <p:sp>
        <p:nvSpPr>
          <p:cNvPr id="45" name="44 Rectángulo"/>
          <p:cNvSpPr/>
          <p:nvPr/>
        </p:nvSpPr>
        <p:spPr>
          <a:xfrm>
            <a:off x="5753912" y="5122407"/>
            <a:ext cx="1142188" cy="646331"/>
          </a:xfrm>
          <a:prstGeom prst="rect">
            <a:avLst/>
          </a:prstGeom>
        </p:spPr>
        <p:txBody>
          <a:bodyPr wrap="square">
            <a:spAutoFit/>
          </a:bodyPr>
          <a:lstStyle/>
          <a:p>
            <a:pPr>
              <a:buClr>
                <a:srgbClr val="BD4013"/>
              </a:buClr>
            </a:pPr>
            <a:r>
              <a:rPr lang="eu-ES" dirty="0"/>
              <a:t>%75 edo handiagoko desgaitasun mailarekin</a:t>
            </a:r>
            <a:endParaRPr lang="es-ES" dirty="0"/>
          </a:p>
        </p:txBody>
      </p:sp>
      <p:sp>
        <p:nvSpPr>
          <p:cNvPr id="46" name="45 Rectángulo"/>
          <p:cNvSpPr/>
          <p:nvPr/>
        </p:nvSpPr>
        <p:spPr>
          <a:xfrm>
            <a:off x="5695036" y="4072362"/>
            <a:ext cx="1001039" cy="507831"/>
          </a:xfrm>
          <a:prstGeom prst="rect">
            <a:avLst/>
          </a:prstGeom>
        </p:spPr>
        <p:txBody>
          <a:bodyPr wrap="square">
            <a:spAutoFit/>
          </a:bodyPr>
          <a:lstStyle/>
          <a:p>
            <a:pPr lvl="0">
              <a:buClr>
                <a:srgbClr val="BD4013"/>
              </a:buClr>
            </a:pPr>
            <a:r>
              <a:rPr lang="es-ES" dirty="0"/>
              <a:t>% 33-%74-ko </a:t>
            </a:r>
            <a:r>
              <a:rPr lang="es-ES" dirty="0" err="1"/>
              <a:t>desgaitasun</a:t>
            </a:r>
            <a:r>
              <a:rPr lang="es-ES" dirty="0"/>
              <a:t> </a:t>
            </a:r>
            <a:r>
              <a:rPr lang="es-ES" dirty="0" err="1"/>
              <a:t>maila</a:t>
            </a:r>
            <a:r>
              <a:rPr lang="es-ES" dirty="0"/>
              <a:t> </a:t>
            </a:r>
          </a:p>
        </p:txBody>
      </p:sp>
      <p:sp>
        <p:nvSpPr>
          <p:cNvPr id="48" name="47 CuadroTexto"/>
          <p:cNvSpPr txBox="1"/>
          <p:nvPr/>
        </p:nvSpPr>
        <p:spPr>
          <a:xfrm>
            <a:off x="992347" y="3011114"/>
            <a:ext cx="8722881" cy="400110"/>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b="1" dirty="0"/>
              <a:t>Eibarren % 33-%74-ko desgaitasun maila duten pertsonen tasa eta %75 edo handiagoa dutena, hazi egin dira, eta bai emakumezkoen bai gizonezkoen artean Eskualdekoa eta Gipuzkoakoa baino </a:t>
            </a:r>
            <a:r>
              <a:rPr lang="eu-ES" sz="1000" b="1" dirty="0" smtClean="0"/>
              <a:t>altuagoa</a:t>
            </a:r>
            <a:endParaRPr lang="eu-ES" sz="950" b="1" dirty="0"/>
          </a:p>
        </p:txBody>
      </p:sp>
      <p:sp>
        <p:nvSpPr>
          <p:cNvPr id="49" name="AutoShape 5"/>
          <p:cNvSpPr>
            <a:spLocks noChangeArrowheads="1"/>
          </p:cNvSpPr>
          <p:nvPr/>
        </p:nvSpPr>
        <p:spPr bwMode="auto">
          <a:xfrm>
            <a:off x="1084544" y="6112936"/>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Behagi</a:t>
            </a:r>
            <a:endParaRPr lang="es-ES" sz="800" dirty="0"/>
          </a:p>
        </p:txBody>
      </p:sp>
      <p:sp>
        <p:nvSpPr>
          <p:cNvPr id="50" name="AutoShape 5"/>
          <p:cNvSpPr>
            <a:spLocks noChangeArrowheads="1"/>
          </p:cNvSpPr>
          <p:nvPr/>
        </p:nvSpPr>
        <p:spPr bwMode="auto">
          <a:xfrm>
            <a:off x="1003056" y="4580981"/>
            <a:ext cx="4693337" cy="1700817"/>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60" name="59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61" name="60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62" name="61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63" name="62 CuadroTexto"/>
          <p:cNvSpPr txBox="1"/>
          <p:nvPr/>
        </p:nvSpPr>
        <p:spPr>
          <a:xfrm>
            <a:off x="5656936" y="1404093"/>
            <a:ext cx="1481477"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64" name="63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65" name="64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66" name="65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67" name="6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68"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69" name="68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70" name="AutoShape 5"/>
          <p:cNvSpPr>
            <a:spLocks noChangeArrowheads="1"/>
          </p:cNvSpPr>
          <p:nvPr/>
        </p:nvSpPr>
        <p:spPr bwMode="auto">
          <a:xfrm>
            <a:off x="5742021" y="6084360"/>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Behagi</a:t>
            </a:r>
            <a:endParaRPr lang="es-ES" sz="800" dirty="0"/>
          </a:p>
        </p:txBody>
      </p:sp>
      <p:pic>
        <p:nvPicPr>
          <p:cNvPr id="327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10" r="18586" b="10543"/>
          <a:stretch/>
        </p:blipFill>
        <p:spPr bwMode="auto">
          <a:xfrm>
            <a:off x="6597581" y="3810110"/>
            <a:ext cx="2984569" cy="104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91" r="19529" b="22713"/>
          <a:stretch/>
        </p:blipFill>
        <p:spPr bwMode="auto">
          <a:xfrm>
            <a:off x="6597581" y="5019808"/>
            <a:ext cx="2983158" cy="91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5305" y="4760110"/>
            <a:ext cx="4036010" cy="161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380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78</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19" name="18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0" name="19 CuadroTexto"/>
          <p:cNvSpPr txBox="1"/>
          <p:nvPr/>
        </p:nvSpPr>
        <p:spPr>
          <a:xfrm>
            <a:off x="5599786" y="1404093"/>
            <a:ext cx="1481477"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Discapacidad y enfermedad mental</a:t>
            </a:r>
          </a:p>
        </p:txBody>
      </p:sp>
      <p:sp>
        <p:nvSpPr>
          <p:cNvPr id="22" name="21 CuadroTexto"/>
          <p:cNvSpPr txBox="1"/>
          <p:nvPr/>
        </p:nvSpPr>
        <p:spPr>
          <a:xfrm>
            <a:off x="1018220" y="2087331"/>
            <a:ext cx="86762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LAS DIFICULTADES DE INSERCIÓN LABORAL Y LA NO PARTICIPACIÓN EN ACTIVIDADES DE OCIO Y TIEMPO LIBRE SON LAS PRINCIPALES NECESIDADES SOCIALES</a:t>
            </a:r>
            <a:endParaRPr lang="es-ES" dirty="0"/>
          </a:p>
        </p:txBody>
      </p:sp>
      <p:sp>
        <p:nvSpPr>
          <p:cNvPr id="23" name="22 CuadroTexto"/>
          <p:cNvSpPr txBox="1"/>
          <p:nvPr/>
        </p:nvSpPr>
        <p:spPr>
          <a:xfrm>
            <a:off x="996533" y="2686427"/>
            <a:ext cx="4347755" cy="1554272"/>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_tradnl" sz="950" dirty="0"/>
              <a:t>El nivel de conocimiento sobre la realidad social de las personas con discapacidad y enfermedad de Eibar es bastante bajo, aseguran desde las organizaciones sociales</a:t>
            </a:r>
            <a:r>
              <a:rPr lang="es-ES_tradnl" sz="950" dirty="0" smtClean="0"/>
              <a:t>.</a:t>
            </a:r>
          </a:p>
          <a:p>
            <a:pPr marL="171450" indent="-171450">
              <a:buClr>
                <a:srgbClr val="BD4013"/>
              </a:buClr>
              <a:buFont typeface="Century Gothic" panose="020B0502020202020204" pitchFamily="34" charset="0"/>
              <a:buChar char="►"/>
            </a:pPr>
            <a:endParaRPr lang="es-ES_tradnl" sz="950" dirty="0"/>
          </a:p>
          <a:p>
            <a:pPr marL="171450" indent="-171450">
              <a:buClr>
                <a:srgbClr val="BD4013"/>
              </a:buClr>
              <a:buFont typeface="Century Gothic" panose="020B0502020202020204" pitchFamily="34" charset="0"/>
              <a:buChar char="►"/>
            </a:pPr>
            <a:r>
              <a:rPr lang="es-ES" sz="950" dirty="0" smtClean="0"/>
              <a:t>Las dificultades de integración laboral encabezan el ranking: del nivel de incidencia en el ámbito de la discapacidad y la enfermedad mental.</a:t>
            </a:r>
          </a:p>
          <a:p>
            <a:pPr marL="171450" indent="-171450">
              <a:buClr>
                <a:srgbClr val="BD4013"/>
              </a:buClr>
              <a:buFont typeface="Century Gothic" panose="020B0502020202020204" pitchFamily="34" charset="0"/>
              <a:buChar char="►"/>
            </a:pPr>
            <a:endParaRPr lang="es-ES" sz="950" dirty="0" smtClean="0"/>
          </a:p>
          <a:p>
            <a:pPr marL="171450" indent="-171450">
              <a:buClr>
                <a:srgbClr val="BD4013"/>
              </a:buClr>
              <a:buFont typeface="Century Gothic" panose="020B0502020202020204" pitchFamily="34" charset="0"/>
              <a:buChar char="►"/>
            </a:pPr>
            <a:r>
              <a:rPr lang="es-ES" sz="950" dirty="0" smtClean="0"/>
              <a:t>En la CAE se mantiene importantes diferencias en la tasa de actividad entre la población con discapacidad y sin discapacidad.</a:t>
            </a:r>
            <a:endParaRPr lang="es-ES" sz="95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145" y="4751326"/>
            <a:ext cx="4065587" cy="1275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5"/>
          <p:cNvSpPr>
            <a:spLocks noChangeArrowheads="1"/>
          </p:cNvSpPr>
          <p:nvPr/>
        </p:nvSpPr>
        <p:spPr bwMode="auto">
          <a:xfrm>
            <a:off x="1075371" y="4360728"/>
            <a:ext cx="4268917" cy="170017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AutoShape 5"/>
          <p:cNvSpPr>
            <a:spLocks noChangeArrowheads="1"/>
          </p:cNvSpPr>
          <p:nvPr/>
        </p:nvSpPr>
        <p:spPr bwMode="auto">
          <a:xfrm>
            <a:off x="1082656" y="6060898"/>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INE</a:t>
            </a:r>
          </a:p>
        </p:txBody>
      </p:sp>
      <p:sp>
        <p:nvSpPr>
          <p:cNvPr id="31" name="AutoShape 5"/>
          <p:cNvSpPr>
            <a:spLocks noChangeArrowheads="1"/>
          </p:cNvSpPr>
          <p:nvPr/>
        </p:nvSpPr>
        <p:spPr bwMode="auto">
          <a:xfrm>
            <a:off x="1008696" y="4403160"/>
            <a:ext cx="4412486"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Empleo de las personas con discapacidad de la CAE (%), 2014-2015</a:t>
            </a:r>
            <a:endParaRPr lang="es-ES" sz="1000" b="1" dirty="0" smtClean="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8077" y="3223260"/>
            <a:ext cx="4087883" cy="2564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5"/>
          <p:cNvSpPr>
            <a:spLocks noChangeArrowheads="1"/>
          </p:cNvSpPr>
          <p:nvPr/>
        </p:nvSpPr>
        <p:spPr bwMode="auto">
          <a:xfrm>
            <a:off x="5389679" y="2706314"/>
            <a:ext cx="4304783" cy="335458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5" name="AutoShape 5"/>
          <p:cNvSpPr>
            <a:spLocks noChangeArrowheads="1"/>
          </p:cNvSpPr>
          <p:nvPr/>
        </p:nvSpPr>
        <p:spPr bwMode="auto">
          <a:xfrm>
            <a:off x="5358870" y="2794989"/>
            <a:ext cx="4412486"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Incidencia de realidades sociales en el ámbito de las Discapacidad o Enfermedad Mental en el municipio de </a:t>
            </a:r>
            <a:r>
              <a:rPr lang="es-ES" sz="1000" b="1" dirty="0" err="1"/>
              <a:t>Eibar</a:t>
            </a:r>
            <a:endParaRPr lang="es-ES" sz="1000" b="1" dirty="0" smtClean="0"/>
          </a:p>
        </p:txBody>
      </p:sp>
      <p:sp>
        <p:nvSpPr>
          <p:cNvPr id="44" name="4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6" name="45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28" name="AutoShape 5"/>
          <p:cNvSpPr>
            <a:spLocks noChangeArrowheads="1"/>
          </p:cNvSpPr>
          <p:nvPr/>
        </p:nvSpPr>
        <p:spPr bwMode="auto">
          <a:xfrm>
            <a:off x="5389679" y="5750861"/>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spTree>
    <p:extLst>
      <p:ext uri="{BB962C8B-B14F-4D97-AF65-F5344CB8AC3E}">
        <p14:creationId xmlns:p14="http://schemas.microsoft.com/office/powerpoint/2010/main" val="28223784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79</a:t>
            </a:fld>
            <a:endParaRPr lang="es-ES" altLang="es-ES" dirty="0" smtClean="0"/>
          </a:p>
        </p:txBody>
      </p:sp>
      <p:sp>
        <p:nvSpPr>
          <p:cNvPr id="22" name="21 CuadroTexto"/>
          <p:cNvSpPr txBox="1"/>
          <p:nvPr/>
        </p:nvSpPr>
        <p:spPr>
          <a:xfrm>
            <a:off x="1018220" y="2087331"/>
            <a:ext cx="86762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ANTZEMATEN DIREN GIZARTE BEHAR NAGUSIENAK: LANERATZEKO ETA AISIALDI JARDUERETAN PARTE HARTZEKO ZAILTASUNAK DIRA. </a:t>
            </a:r>
            <a:endParaRPr lang="es-ES" dirty="0"/>
          </a:p>
        </p:txBody>
      </p:sp>
      <p:sp>
        <p:nvSpPr>
          <p:cNvPr id="23" name="22 CuadroTexto"/>
          <p:cNvSpPr txBox="1"/>
          <p:nvPr/>
        </p:nvSpPr>
        <p:spPr>
          <a:xfrm>
            <a:off x="996533" y="2686427"/>
            <a:ext cx="4347755" cy="1554272"/>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950" dirty="0" smtClean="0"/>
              <a:t>Gizarte erakundeen iritziz, Eibarren desgaitasuna eta gaixotasun mentala duten pertsonak bizitzen dituzten egoerak ez dira ezagunak.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Eibarren desgaitasuna eta gaixotasun mentalaren esparruan gehien antzematen diren egoeren </a:t>
            </a:r>
            <a:r>
              <a:rPr lang="eu-ES" sz="950" dirty="0" err="1" smtClean="0"/>
              <a:t>ranking-ean</a:t>
            </a:r>
            <a:r>
              <a:rPr lang="eu-ES" sz="950" dirty="0" smtClean="0"/>
              <a:t>: laneratze zailtasunak dira aitzindariak. </a:t>
            </a:r>
          </a:p>
          <a:p>
            <a:pPr>
              <a:buClr>
                <a:srgbClr val="BD4013"/>
              </a:buClr>
            </a:pPr>
            <a:endParaRPr lang="eu-ES" sz="950" dirty="0" smtClean="0"/>
          </a:p>
          <a:p>
            <a:pPr marL="171450" indent="-171450">
              <a:buClr>
                <a:srgbClr val="BD4013"/>
              </a:buClr>
              <a:buFont typeface="Century Gothic" panose="020B0502020202020204" pitchFamily="34" charset="0"/>
              <a:buChar char="►"/>
            </a:pPr>
            <a:r>
              <a:rPr lang="eu-ES" sz="950" dirty="0" smtClean="0"/>
              <a:t>EAE mailan, desgaitasuna dutenen eta ez dutenenen  jarduera tasetan desberdintasun nabarmenak daude. </a:t>
            </a:r>
            <a:endParaRPr lang="eu-ES" sz="950" dirty="0"/>
          </a:p>
        </p:txBody>
      </p:sp>
      <p:sp>
        <p:nvSpPr>
          <p:cNvPr id="24" name="AutoShape 5"/>
          <p:cNvSpPr>
            <a:spLocks noChangeArrowheads="1"/>
          </p:cNvSpPr>
          <p:nvPr/>
        </p:nvSpPr>
        <p:spPr bwMode="auto">
          <a:xfrm>
            <a:off x="1075371" y="4360728"/>
            <a:ext cx="4268917" cy="1700170"/>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AutoShape 5"/>
          <p:cNvSpPr>
            <a:spLocks noChangeArrowheads="1"/>
          </p:cNvSpPr>
          <p:nvPr/>
        </p:nvSpPr>
        <p:spPr bwMode="auto">
          <a:xfrm>
            <a:off x="1082656" y="5773033"/>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a:t>INE</a:t>
            </a:r>
          </a:p>
        </p:txBody>
      </p:sp>
      <p:sp>
        <p:nvSpPr>
          <p:cNvPr id="31" name="AutoShape 5"/>
          <p:cNvSpPr>
            <a:spLocks noChangeArrowheads="1"/>
          </p:cNvSpPr>
          <p:nvPr/>
        </p:nvSpPr>
        <p:spPr bwMode="auto">
          <a:xfrm>
            <a:off x="1008696" y="4403160"/>
            <a:ext cx="4412486"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Desgaitasuna</a:t>
            </a:r>
            <a:r>
              <a:rPr lang="es-ES" sz="1000" b="1" dirty="0" smtClean="0"/>
              <a:t> </a:t>
            </a:r>
            <a:r>
              <a:rPr lang="es-ES" sz="1000" b="1" dirty="0" err="1" smtClean="0"/>
              <a:t>duten</a:t>
            </a:r>
            <a:r>
              <a:rPr lang="es-ES" sz="1000" b="1" dirty="0" smtClean="0"/>
              <a:t> </a:t>
            </a:r>
            <a:r>
              <a:rPr lang="es-ES" sz="1000" b="1" dirty="0" err="1" smtClean="0"/>
              <a:t>pertsonen</a:t>
            </a:r>
            <a:r>
              <a:rPr lang="es-ES" sz="1000" b="1" dirty="0" smtClean="0"/>
              <a:t> </a:t>
            </a:r>
            <a:r>
              <a:rPr lang="es-ES" sz="1000" b="1" dirty="0" err="1" smtClean="0"/>
              <a:t>enplegua</a:t>
            </a:r>
            <a:r>
              <a:rPr lang="es-ES" sz="1000" b="1" dirty="0" smtClean="0"/>
              <a:t> EAE </a:t>
            </a:r>
            <a:r>
              <a:rPr lang="es-ES" sz="1000" b="1" dirty="0"/>
              <a:t>(%), 2014-2015</a:t>
            </a:r>
            <a:endParaRPr lang="es-ES" sz="1000" b="1" dirty="0" smtClean="0"/>
          </a:p>
        </p:txBody>
      </p:sp>
      <p:sp>
        <p:nvSpPr>
          <p:cNvPr id="33" name="AutoShape 5"/>
          <p:cNvSpPr>
            <a:spLocks noChangeArrowheads="1"/>
          </p:cNvSpPr>
          <p:nvPr/>
        </p:nvSpPr>
        <p:spPr bwMode="auto">
          <a:xfrm>
            <a:off x="5389679" y="2706314"/>
            <a:ext cx="4304783" cy="3354584"/>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0" name="29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2" name="31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4" name="33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36" name="35 CuadroTexto"/>
          <p:cNvSpPr txBox="1"/>
          <p:nvPr/>
        </p:nvSpPr>
        <p:spPr>
          <a:xfrm>
            <a:off x="5656936" y="1404093"/>
            <a:ext cx="1481477"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38" name="37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0" name="39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1" name="40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3" name="42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8" name="47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49" name="AutoShape 5"/>
          <p:cNvSpPr>
            <a:spLocks noChangeArrowheads="1"/>
          </p:cNvSpPr>
          <p:nvPr/>
        </p:nvSpPr>
        <p:spPr bwMode="auto">
          <a:xfrm>
            <a:off x="5515783" y="2785254"/>
            <a:ext cx="4178678"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desgaitasuna eta gaixotasun mentalaren esparruan gehien antzematen diren egoeren sailkapena</a:t>
            </a:r>
            <a:endParaRPr lang="eu-ES" sz="500" b="1" kern="700" dirty="0">
              <a:latin typeface="Arial" panose="020B0604020202020204" pitchFamily="34" charset="0"/>
            </a:endParaRPr>
          </a:p>
        </p:txBody>
      </p:sp>
      <p:sp>
        <p:nvSpPr>
          <p:cNvPr id="50" name="AutoShape 5"/>
          <p:cNvSpPr>
            <a:spLocks noChangeArrowheads="1"/>
          </p:cNvSpPr>
          <p:nvPr/>
        </p:nvSpPr>
        <p:spPr bwMode="auto">
          <a:xfrm>
            <a:off x="5421182" y="5741383"/>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656" y="4714377"/>
            <a:ext cx="4307023" cy="104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283" y="3463563"/>
            <a:ext cx="4068296" cy="199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477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75503" y="1513454"/>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8</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smtClean="0">
                <a:latin typeface="Arial Narrow" panose="020B0606020202030204" pitchFamily="34" charset="0"/>
                <a:cs typeface="Arial" panose="020B0604020202020204" pitchFamily="34" charset="0"/>
              </a:rPr>
              <a:t>1</a:t>
            </a:r>
            <a:endParaRPr lang="es-ES" sz="9500" dirty="0">
              <a:latin typeface="Arial Narrow" panose="020B0606020202030204" pitchFamily="34" charset="0"/>
              <a:cs typeface="Arial" panose="020B0604020202020204" pitchFamily="34" charset="0"/>
            </a:endParaRPr>
          </a:p>
        </p:txBody>
      </p:sp>
      <p:sp>
        <p:nvSpPr>
          <p:cNvPr id="8" name="20 Título"/>
          <p:cNvSpPr>
            <a:spLocks/>
          </p:cNvSpPr>
          <p:nvPr/>
        </p:nvSpPr>
        <p:spPr bwMode="auto">
          <a:xfrm>
            <a:off x="851075" y="849619"/>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sz="1600" b="1" dirty="0" smtClean="0">
                <a:solidFill>
                  <a:schemeClr val="bg1"/>
                </a:solidFill>
                <a:latin typeface="Arial" panose="020B0604020202020204" pitchFamily="34" charset="0"/>
              </a:rPr>
              <a:t>AURKEZPENA</a:t>
            </a:r>
            <a:endParaRPr lang="es-ES" sz="1600" b="1" dirty="0">
              <a:solidFill>
                <a:schemeClr val="bg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175" y="3663151"/>
            <a:ext cx="4708662"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5"/>
          <p:cNvSpPr>
            <a:spLocks noChangeArrowheads="1"/>
          </p:cNvSpPr>
          <p:nvPr/>
        </p:nvSpPr>
        <p:spPr bwMode="auto">
          <a:xfrm>
            <a:off x="1213833" y="1695866"/>
            <a:ext cx="8408632" cy="1376943"/>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u-ES" sz="1200" dirty="0" smtClean="0"/>
              <a:t>Proiektuaren fase eta analisi esparru guztietan genero- ikuspuntua  zeharkako  ardatz gisa.</a:t>
            </a:r>
          </a:p>
          <a:p>
            <a:pPr marL="171450" lvl="0" indent="-171450">
              <a:buClr>
                <a:srgbClr val="BD4013"/>
              </a:buClr>
              <a:buFont typeface="Century Gothic" panose="020B0502020202020204" pitchFamily="34" charset="0"/>
              <a:buChar char="►"/>
            </a:pPr>
            <a:endParaRPr lang="eu-ES" sz="1200" dirty="0" smtClean="0"/>
          </a:p>
          <a:p>
            <a:pPr marL="171450" lvl="0" indent="-171450">
              <a:buClr>
                <a:srgbClr val="BD4013"/>
              </a:buClr>
              <a:buFont typeface="Century Gothic" panose="020B0502020202020204" pitchFamily="34" charset="0"/>
              <a:buChar char="►"/>
            </a:pPr>
            <a:r>
              <a:rPr lang="eu-ES" sz="1200" dirty="0" smtClean="0"/>
              <a:t>Halaber kontuan hartu dira, bai, Denbora-ikuspuntua  eta baita Eibarko gizarte errealitatea inguruko udalerriekin ( Debabarrena, Gipuzkoa eta EAE)  alderatuz. Gainera, informazio gehiena sexuaren arabera, adin taldeen arabera eta jatorriaren arabera ( bertakoak eta atzerritarrak ) sailkatuta eskaintzen da. </a:t>
            </a:r>
            <a:endParaRPr lang="eu-ES" sz="1200"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609" t="10340" r="13159" b="23037"/>
          <a:stretch/>
        </p:blipFill>
        <p:spPr bwMode="auto">
          <a:xfrm>
            <a:off x="1148381" y="3555816"/>
            <a:ext cx="3858618" cy="258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609" t="2580" r="11361" b="93496"/>
          <a:stretch/>
        </p:blipFill>
        <p:spPr bwMode="auto">
          <a:xfrm>
            <a:off x="1148381" y="3305807"/>
            <a:ext cx="3950794" cy="1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1. </a:t>
            </a:r>
            <a:r>
              <a:rPr lang="es-ES" sz="1000" b="1" dirty="0" err="1" smtClean="0">
                <a:solidFill>
                  <a:srgbClr val="FFC000"/>
                </a:solidFill>
                <a:latin typeface="Arial" panose="020B0604020202020204" pitchFamily="34" charset="0"/>
                <a:cs typeface="Arial" panose="020B0604020202020204" pitchFamily="34" charset="0"/>
              </a:rPr>
              <a:t>Aurkezpena</a:t>
            </a:r>
            <a:endParaRPr lang="es-ES" sz="1000" b="1" dirty="0" smtClean="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3.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Diagnostikoa</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13" name="12 CuadroTexto"/>
          <p:cNvSpPr txBox="1"/>
          <p:nvPr/>
        </p:nvSpPr>
        <p:spPr>
          <a:xfrm>
            <a:off x="1148381" y="3210392"/>
            <a:ext cx="3950794" cy="246221"/>
          </a:xfrm>
          <a:prstGeom prst="rect">
            <a:avLst/>
          </a:prstGeom>
          <a:solidFill>
            <a:srgbClr val="3E5964"/>
          </a:solidFill>
        </p:spPr>
        <p:txBody>
          <a:bodyPr wrap="square" rtlCol="0">
            <a:spAutoFit/>
          </a:bodyPr>
          <a:lstStyle/>
          <a:p>
            <a:pPr algn="ctr"/>
            <a:r>
              <a:rPr lang="eu-ES" sz="1000" b="1" dirty="0" smtClean="0">
                <a:solidFill>
                  <a:schemeClr val="bg1"/>
                </a:solidFill>
              </a:rPr>
              <a:t>GIZARTE </a:t>
            </a:r>
            <a:r>
              <a:rPr lang="eu-ES" sz="1000" b="1" dirty="0" err="1" smtClean="0">
                <a:solidFill>
                  <a:schemeClr val="bg1"/>
                </a:solidFill>
              </a:rPr>
              <a:t>DIAGNOSTIKOAREN</a:t>
            </a:r>
            <a:r>
              <a:rPr lang="eu-ES" sz="1000" b="1" dirty="0" smtClean="0">
                <a:solidFill>
                  <a:schemeClr val="bg1"/>
                </a:solidFill>
              </a:rPr>
              <a:t> OSAGAIAK  </a:t>
            </a:r>
            <a:endParaRPr lang="eu-ES" sz="1000" b="1" dirty="0">
              <a:solidFill>
                <a:schemeClr val="bg1"/>
              </a:solidFill>
            </a:endParaRPr>
          </a:p>
        </p:txBody>
      </p:sp>
      <p:sp>
        <p:nvSpPr>
          <p:cNvPr id="16" name="15 CuadroTexto"/>
          <p:cNvSpPr txBox="1"/>
          <p:nvPr/>
        </p:nvSpPr>
        <p:spPr>
          <a:xfrm>
            <a:off x="2369881" y="4632371"/>
            <a:ext cx="1472767" cy="400110"/>
          </a:xfrm>
          <a:prstGeom prst="rect">
            <a:avLst/>
          </a:prstGeom>
          <a:solidFill>
            <a:srgbClr val="B03D14"/>
          </a:solidFill>
        </p:spPr>
        <p:txBody>
          <a:bodyPr wrap="square" rtlCol="0">
            <a:spAutoFit/>
          </a:bodyPr>
          <a:lstStyle/>
          <a:p>
            <a:r>
              <a:rPr lang="eu-ES" sz="1000" b="1" dirty="0" smtClean="0">
                <a:solidFill>
                  <a:schemeClr val="bg1"/>
                </a:solidFill>
              </a:rPr>
              <a:t>Gizarte Diagnostikoa</a:t>
            </a:r>
          </a:p>
          <a:p>
            <a:endParaRPr lang="eu-ES" sz="1000" b="1" dirty="0">
              <a:solidFill>
                <a:schemeClr val="bg1"/>
              </a:solidFill>
            </a:endParaRPr>
          </a:p>
        </p:txBody>
      </p:sp>
      <p:sp>
        <p:nvSpPr>
          <p:cNvPr id="17" name="16 CuadroTexto"/>
          <p:cNvSpPr txBox="1"/>
          <p:nvPr/>
        </p:nvSpPr>
        <p:spPr>
          <a:xfrm>
            <a:off x="1376983" y="3687211"/>
            <a:ext cx="1152128" cy="553998"/>
          </a:xfrm>
          <a:prstGeom prst="rect">
            <a:avLst/>
          </a:prstGeom>
          <a:solidFill>
            <a:srgbClr val="9DB7C2"/>
          </a:solidFill>
        </p:spPr>
        <p:txBody>
          <a:bodyPr wrap="square" rtlCol="0">
            <a:spAutoFit/>
          </a:bodyPr>
          <a:lstStyle/>
          <a:p>
            <a:r>
              <a:rPr lang="eu-ES" sz="1000" b="1" dirty="0" smtClean="0">
                <a:latin typeface="Century Gothic" panose="020B0502020202020204" pitchFamily="34" charset="0"/>
              </a:rPr>
              <a:t>Kuantifikazioa eta Ezaugarritzea</a:t>
            </a:r>
            <a:endParaRPr lang="eu-ES" sz="1000" b="1" dirty="0">
              <a:latin typeface="Century Gothic" panose="020B0502020202020204" pitchFamily="34" charset="0"/>
            </a:endParaRPr>
          </a:p>
        </p:txBody>
      </p:sp>
      <p:sp>
        <p:nvSpPr>
          <p:cNvPr id="18" name="17 CuadroTexto"/>
          <p:cNvSpPr txBox="1"/>
          <p:nvPr/>
        </p:nvSpPr>
        <p:spPr>
          <a:xfrm>
            <a:off x="1376983" y="5391071"/>
            <a:ext cx="1152128" cy="553998"/>
          </a:xfrm>
          <a:prstGeom prst="rect">
            <a:avLst/>
          </a:prstGeom>
          <a:solidFill>
            <a:srgbClr val="9DB7C2"/>
          </a:solidFill>
        </p:spPr>
        <p:txBody>
          <a:bodyPr wrap="square" rtlCol="0">
            <a:spAutoFit/>
          </a:bodyPr>
          <a:lstStyle/>
          <a:p>
            <a:r>
              <a:rPr lang="eu-ES" sz="1000" b="1" dirty="0" smtClean="0">
                <a:latin typeface="Century Gothic" panose="020B0502020202020204" pitchFamily="34" charset="0"/>
              </a:rPr>
              <a:t>Etorkizunerako Proposamenak</a:t>
            </a:r>
          </a:p>
          <a:p>
            <a:endParaRPr lang="eu-ES" sz="1000" b="1" dirty="0">
              <a:latin typeface="Century Gothic" panose="020B0502020202020204" pitchFamily="34" charset="0"/>
            </a:endParaRPr>
          </a:p>
        </p:txBody>
      </p:sp>
      <p:sp>
        <p:nvSpPr>
          <p:cNvPr id="19" name="18 CuadroTexto"/>
          <p:cNvSpPr txBox="1"/>
          <p:nvPr/>
        </p:nvSpPr>
        <p:spPr>
          <a:xfrm>
            <a:off x="3653600" y="5380802"/>
            <a:ext cx="1267625" cy="553998"/>
          </a:xfrm>
          <a:prstGeom prst="rect">
            <a:avLst/>
          </a:prstGeom>
          <a:solidFill>
            <a:srgbClr val="9DB7C2"/>
          </a:solidFill>
        </p:spPr>
        <p:txBody>
          <a:bodyPr wrap="square" rtlCol="0">
            <a:spAutoFit/>
          </a:bodyPr>
          <a:lstStyle/>
          <a:p>
            <a:r>
              <a:rPr lang="eu-ES" sz="1000" b="1" dirty="0" smtClean="0">
                <a:latin typeface="Century Gothic" panose="020B0502020202020204" pitchFamily="34" charset="0"/>
              </a:rPr>
              <a:t>Arreta sarearen estaldura eta balorazioa</a:t>
            </a:r>
            <a:endParaRPr lang="eu-ES" sz="1000" b="1" dirty="0">
              <a:latin typeface="Century Gothic" panose="020B0502020202020204" pitchFamily="34" charset="0"/>
            </a:endParaRPr>
          </a:p>
        </p:txBody>
      </p:sp>
      <p:sp>
        <p:nvSpPr>
          <p:cNvPr id="20" name="19 CuadroTexto"/>
          <p:cNvSpPr txBox="1"/>
          <p:nvPr/>
        </p:nvSpPr>
        <p:spPr>
          <a:xfrm>
            <a:off x="3609976" y="3584878"/>
            <a:ext cx="1527300" cy="707886"/>
          </a:xfrm>
          <a:prstGeom prst="rect">
            <a:avLst/>
          </a:prstGeom>
          <a:solidFill>
            <a:srgbClr val="9DB7C2"/>
          </a:solidFill>
        </p:spPr>
        <p:txBody>
          <a:bodyPr wrap="square" rtlCol="0">
            <a:spAutoFit/>
          </a:bodyPr>
          <a:lstStyle/>
          <a:p>
            <a:r>
              <a:rPr lang="eu-ES" sz="1000" b="1" dirty="0" smtClean="0">
                <a:latin typeface="Century Gothic" panose="020B0502020202020204" pitchFamily="34" charset="0"/>
              </a:rPr>
              <a:t>Gizarte beharren intzidentzia  maila eta etorkizunerako joera</a:t>
            </a:r>
          </a:p>
          <a:p>
            <a:endParaRPr lang="eu-ES" sz="1000" b="1" dirty="0">
              <a:latin typeface="Century Gothic" panose="020B0502020202020204" pitchFamily="34" charset="0"/>
            </a:endParaRPr>
          </a:p>
        </p:txBody>
      </p:sp>
      <p:sp>
        <p:nvSpPr>
          <p:cNvPr id="21" name="20 CuadroTexto"/>
          <p:cNvSpPr txBox="1"/>
          <p:nvPr/>
        </p:nvSpPr>
        <p:spPr>
          <a:xfrm>
            <a:off x="7037754" y="3835052"/>
            <a:ext cx="953722" cy="400110"/>
          </a:xfrm>
          <a:prstGeom prst="rect">
            <a:avLst/>
          </a:prstGeom>
          <a:solidFill>
            <a:srgbClr val="5E8696"/>
          </a:solidFill>
        </p:spPr>
        <p:txBody>
          <a:bodyPr wrap="square" rtlCol="0">
            <a:spAutoFit/>
          </a:bodyPr>
          <a:lstStyle/>
          <a:p>
            <a:r>
              <a:rPr lang="eu-ES" sz="900" b="1" dirty="0" smtClean="0">
                <a:solidFill>
                  <a:schemeClr val="bg1"/>
                </a:solidFill>
                <a:latin typeface="Century Gothic" panose="020B0502020202020204" pitchFamily="34" charset="0"/>
              </a:rPr>
              <a:t>ANALISIAREN</a:t>
            </a:r>
            <a:r>
              <a:rPr lang="eu-ES" sz="1000" b="1" dirty="0" smtClean="0">
                <a:solidFill>
                  <a:schemeClr val="bg1"/>
                </a:solidFill>
                <a:latin typeface="Century Gothic" panose="020B0502020202020204" pitchFamily="34" charset="0"/>
              </a:rPr>
              <a:t> </a:t>
            </a:r>
            <a:r>
              <a:rPr lang="eu-ES" sz="900" b="1" dirty="0" smtClean="0">
                <a:solidFill>
                  <a:schemeClr val="bg1"/>
                </a:solidFill>
                <a:latin typeface="Century Gothic" panose="020B0502020202020204" pitchFamily="34" charset="0"/>
              </a:rPr>
              <a:t>HEDADURAK</a:t>
            </a:r>
            <a:r>
              <a:rPr lang="eu-ES" sz="1000" b="1" dirty="0" smtClean="0">
                <a:solidFill>
                  <a:schemeClr val="bg1"/>
                </a:solidFill>
                <a:latin typeface="Century Gothic" panose="020B0502020202020204" pitchFamily="34" charset="0"/>
              </a:rPr>
              <a:t> </a:t>
            </a:r>
            <a:endParaRPr lang="eu-ES" sz="1000" b="1" dirty="0">
              <a:solidFill>
                <a:schemeClr val="bg1"/>
              </a:solidFill>
              <a:latin typeface="Century Gothic" panose="020B0502020202020204" pitchFamily="34" charset="0"/>
            </a:endParaRPr>
          </a:p>
        </p:txBody>
      </p:sp>
      <p:sp>
        <p:nvSpPr>
          <p:cNvPr id="22" name="21 CuadroTexto"/>
          <p:cNvSpPr txBox="1"/>
          <p:nvPr/>
        </p:nvSpPr>
        <p:spPr>
          <a:xfrm>
            <a:off x="5264100" y="4145766"/>
            <a:ext cx="793800" cy="338554"/>
          </a:xfrm>
          <a:prstGeom prst="rect">
            <a:avLst/>
          </a:prstGeom>
          <a:solidFill>
            <a:srgbClr val="DEE7EB"/>
          </a:solidFill>
        </p:spPr>
        <p:txBody>
          <a:bodyPr wrap="square" rtlCol="0">
            <a:spAutoFit/>
          </a:bodyPr>
          <a:lstStyle/>
          <a:p>
            <a:r>
              <a:rPr lang="eu-ES" sz="800" b="1" dirty="0" smtClean="0"/>
              <a:t>Adierazleen eboluzioa</a:t>
            </a:r>
            <a:endParaRPr lang="eu-ES" sz="800" b="1" dirty="0"/>
          </a:p>
        </p:txBody>
      </p:sp>
      <p:sp>
        <p:nvSpPr>
          <p:cNvPr id="23" name="22 CuadroTexto"/>
          <p:cNvSpPr txBox="1"/>
          <p:nvPr/>
        </p:nvSpPr>
        <p:spPr>
          <a:xfrm>
            <a:off x="5800726" y="4839748"/>
            <a:ext cx="981074" cy="461665"/>
          </a:xfrm>
          <a:prstGeom prst="rect">
            <a:avLst/>
          </a:prstGeom>
          <a:solidFill>
            <a:srgbClr val="DEE7EB"/>
          </a:solidFill>
          <a:ln>
            <a:solidFill>
              <a:srgbClr val="9DB7C2"/>
            </a:solidFill>
          </a:ln>
        </p:spPr>
        <p:txBody>
          <a:bodyPr wrap="square" rtlCol="0">
            <a:spAutoFit/>
          </a:bodyPr>
          <a:lstStyle/>
          <a:p>
            <a:r>
              <a:rPr lang="eu-ES" sz="800" b="1" dirty="0" smtClean="0"/>
              <a:t>Deba Barrena</a:t>
            </a:r>
          </a:p>
          <a:p>
            <a:r>
              <a:rPr lang="eu-ES" sz="800" b="1" dirty="0" smtClean="0"/>
              <a:t>Gipuzkoa</a:t>
            </a:r>
          </a:p>
          <a:p>
            <a:r>
              <a:rPr lang="es-ES" sz="800" b="1" dirty="0" smtClean="0"/>
              <a:t>EAE</a:t>
            </a:r>
            <a:endParaRPr lang="eu-ES" sz="800" b="1" dirty="0"/>
          </a:p>
        </p:txBody>
      </p:sp>
      <p:sp>
        <p:nvSpPr>
          <p:cNvPr id="24" name="23 CuadroTexto"/>
          <p:cNvSpPr txBox="1"/>
          <p:nvPr/>
        </p:nvSpPr>
        <p:spPr>
          <a:xfrm>
            <a:off x="7035679" y="5225159"/>
            <a:ext cx="993896" cy="415498"/>
          </a:xfrm>
          <a:prstGeom prst="rect">
            <a:avLst/>
          </a:prstGeom>
          <a:solidFill>
            <a:srgbClr val="DEE7EB"/>
          </a:solidFill>
          <a:ln>
            <a:solidFill>
              <a:srgbClr val="9DB7C2"/>
            </a:solidFill>
          </a:ln>
        </p:spPr>
        <p:txBody>
          <a:bodyPr wrap="square" rtlCol="0">
            <a:spAutoFit/>
          </a:bodyPr>
          <a:lstStyle/>
          <a:p>
            <a:r>
              <a:rPr lang="eu-ES" sz="700" b="1" dirty="0" smtClean="0"/>
              <a:t>Emakume eta Gizonen arteko desberdintasunak </a:t>
            </a:r>
            <a:endParaRPr lang="eu-ES" sz="700" b="1" dirty="0"/>
          </a:p>
        </p:txBody>
      </p:sp>
      <p:sp>
        <p:nvSpPr>
          <p:cNvPr id="25" name="24 CuadroTexto"/>
          <p:cNvSpPr txBox="1"/>
          <p:nvPr/>
        </p:nvSpPr>
        <p:spPr>
          <a:xfrm>
            <a:off x="8439150" y="4863204"/>
            <a:ext cx="647700" cy="338554"/>
          </a:xfrm>
          <a:prstGeom prst="rect">
            <a:avLst/>
          </a:prstGeom>
          <a:solidFill>
            <a:srgbClr val="DEE7EB"/>
          </a:solidFill>
        </p:spPr>
        <p:txBody>
          <a:bodyPr wrap="square" rtlCol="0">
            <a:spAutoFit/>
          </a:bodyPr>
          <a:lstStyle/>
          <a:p>
            <a:r>
              <a:rPr lang="eu-ES" sz="800" b="1" dirty="0" smtClean="0"/>
              <a:t>Adin-taldeak</a:t>
            </a:r>
            <a:endParaRPr lang="eu-ES" sz="800" b="1" dirty="0"/>
          </a:p>
        </p:txBody>
      </p:sp>
      <p:sp>
        <p:nvSpPr>
          <p:cNvPr id="26" name="25 CuadroTexto"/>
          <p:cNvSpPr txBox="1"/>
          <p:nvPr/>
        </p:nvSpPr>
        <p:spPr>
          <a:xfrm>
            <a:off x="8820151" y="4164816"/>
            <a:ext cx="802314" cy="338554"/>
          </a:xfrm>
          <a:prstGeom prst="rect">
            <a:avLst/>
          </a:prstGeom>
          <a:solidFill>
            <a:srgbClr val="DEE7EB"/>
          </a:solidFill>
        </p:spPr>
        <p:txBody>
          <a:bodyPr wrap="square" rtlCol="0">
            <a:spAutoFit/>
          </a:bodyPr>
          <a:lstStyle/>
          <a:p>
            <a:r>
              <a:rPr lang="eu-ES" sz="800" b="1" dirty="0" smtClean="0"/>
              <a:t>Bertakoak</a:t>
            </a:r>
          </a:p>
          <a:p>
            <a:r>
              <a:rPr lang="eu-ES" sz="800" b="1" dirty="0" smtClean="0"/>
              <a:t>Atzerritarrak</a:t>
            </a:r>
            <a:endParaRPr lang="eu-ES" sz="800" b="1" dirty="0"/>
          </a:p>
        </p:txBody>
      </p:sp>
      <p:sp>
        <p:nvSpPr>
          <p:cNvPr id="27" name="26 CuadroTexto"/>
          <p:cNvSpPr txBox="1"/>
          <p:nvPr/>
        </p:nvSpPr>
        <p:spPr>
          <a:xfrm>
            <a:off x="5213476" y="3794457"/>
            <a:ext cx="892049" cy="323165"/>
          </a:xfrm>
          <a:prstGeom prst="rect">
            <a:avLst/>
          </a:prstGeom>
          <a:solidFill>
            <a:srgbClr val="DEE7EB"/>
          </a:solidFill>
          <a:ln w="19050">
            <a:solidFill>
              <a:srgbClr val="9DB7C2"/>
            </a:solidFill>
          </a:ln>
        </p:spPr>
        <p:txBody>
          <a:bodyPr wrap="square" rtlCol="0">
            <a:spAutoFit/>
          </a:bodyPr>
          <a:lstStyle/>
          <a:p>
            <a:r>
              <a:rPr lang="eu-ES" sz="750" b="1" dirty="0" smtClean="0"/>
              <a:t>IRAGANKORTASUNA</a:t>
            </a:r>
            <a:endParaRPr lang="eu-ES" sz="750" b="1" dirty="0"/>
          </a:p>
        </p:txBody>
      </p:sp>
      <p:sp>
        <p:nvSpPr>
          <p:cNvPr id="28" name="27 CuadroTexto"/>
          <p:cNvSpPr txBox="1"/>
          <p:nvPr/>
        </p:nvSpPr>
        <p:spPr>
          <a:xfrm>
            <a:off x="5857877" y="4574676"/>
            <a:ext cx="771524" cy="207749"/>
          </a:xfrm>
          <a:prstGeom prst="rect">
            <a:avLst/>
          </a:prstGeom>
          <a:solidFill>
            <a:srgbClr val="DEE7EB"/>
          </a:solidFill>
          <a:ln w="19050">
            <a:noFill/>
          </a:ln>
        </p:spPr>
        <p:txBody>
          <a:bodyPr wrap="square" rtlCol="0">
            <a:spAutoFit/>
          </a:bodyPr>
          <a:lstStyle/>
          <a:p>
            <a:r>
              <a:rPr lang="eu-ES" sz="750" b="1" dirty="0" smtClean="0"/>
              <a:t>ALDERAKETA  </a:t>
            </a:r>
            <a:endParaRPr lang="eu-ES" sz="750" b="1" dirty="0"/>
          </a:p>
        </p:txBody>
      </p:sp>
      <p:sp>
        <p:nvSpPr>
          <p:cNvPr id="29" name="28 CuadroTexto"/>
          <p:cNvSpPr txBox="1"/>
          <p:nvPr/>
        </p:nvSpPr>
        <p:spPr>
          <a:xfrm>
            <a:off x="7128439" y="4971560"/>
            <a:ext cx="771524" cy="207749"/>
          </a:xfrm>
          <a:prstGeom prst="rect">
            <a:avLst/>
          </a:prstGeom>
          <a:solidFill>
            <a:srgbClr val="DEE7EB"/>
          </a:solidFill>
          <a:ln w="19050">
            <a:noFill/>
          </a:ln>
        </p:spPr>
        <p:txBody>
          <a:bodyPr wrap="square" rtlCol="0">
            <a:spAutoFit/>
          </a:bodyPr>
          <a:lstStyle/>
          <a:p>
            <a:r>
              <a:rPr lang="eu-ES" sz="750" b="1" dirty="0" smtClean="0"/>
              <a:t>GENEROA </a:t>
            </a:r>
            <a:endParaRPr lang="eu-ES" sz="750" b="1" dirty="0"/>
          </a:p>
        </p:txBody>
      </p:sp>
      <p:sp>
        <p:nvSpPr>
          <p:cNvPr id="30" name="29 CuadroTexto"/>
          <p:cNvSpPr txBox="1"/>
          <p:nvPr/>
        </p:nvSpPr>
        <p:spPr>
          <a:xfrm>
            <a:off x="8391610" y="4581910"/>
            <a:ext cx="771524" cy="207749"/>
          </a:xfrm>
          <a:prstGeom prst="rect">
            <a:avLst/>
          </a:prstGeom>
          <a:solidFill>
            <a:srgbClr val="DEE7EB"/>
          </a:solidFill>
          <a:ln w="19050">
            <a:noFill/>
          </a:ln>
        </p:spPr>
        <p:txBody>
          <a:bodyPr wrap="square" rtlCol="0">
            <a:spAutoFit/>
          </a:bodyPr>
          <a:lstStyle/>
          <a:p>
            <a:r>
              <a:rPr lang="eu-ES" sz="750" b="1" dirty="0" smtClean="0"/>
              <a:t>ADINA</a:t>
            </a:r>
            <a:endParaRPr lang="eu-ES" sz="750" b="1" dirty="0"/>
          </a:p>
        </p:txBody>
      </p:sp>
      <p:sp>
        <p:nvSpPr>
          <p:cNvPr id="31" name="30 CuadroTexto"/>
          <p:cNvSpPr txBox="1"/>
          <p:nvPr/>
        </p:nvSpPr>
        <p:spPr>
          <a:xfrm>
            <a:off x="8860466" y="3881298"/>
            <a:ext cx="771524" cy="207749"/>
          </a:xfrm>
          <a:prstGeom prst="rect">
            <a:avLst/>
          </a:prstGeom>
          <a:solidFill>
            <a:srgbClr val="DEE7EB"/>
          </a:solidFill>
          <a:ln w="19050">
            <a:noFill/>
          </a:ln>
        </p:spPr>
        <p:txBody>
          <a:bodyPr wrap="square" rtlCol="0">
            <a:spAutoFit/>
          </a:bodyPr>
          <a:lstStyle/>
          <a:p>
            <a:r>
              <a:rPr lang="eu-ES" sz="750" b="1" dirty="0" smtClean="0"/>
              <a:t>JATORRIA </a:t>
            </a:r>
            <a:endParaRPr lang="eu-ES" sz="750" b="1" dirty="0"/>
          </a:p>
        </p:txBody>
      </p:sp>
    </p:spTree>
    <p:extLst>
      <p:ext uri="{BB962C8B-B14F-4D97-AF65-F5344CB8AC3E}">
        <p14:creationId xmlns:p14="http://schemas.microsoft.com/office/powerpoint/2010/main" val="22360960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80</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996533" y="2401656"/>
            <a:ext cx="87107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SE INTUYE QUE HAY POBLACIÓN CON DISCAPACIDAD O CON ENFERMEDAD MENTAL QUE NO ESTÁ SIENDO ATENDIDA NI POR LOS SERVICIOS PÚBLICOS, NI POR LAS ORGANIZACIONES SOCIALES. </a:t>
            </a:r>
            <a:endParaRPr lang="es-ES" dirty="0"/>
          </a:p>
        </p:txBody>
      </p:sp>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LOS RECURSOS</a:t>
            </a:r>
            <a:endParaRPr lang="es-ES" sz="1600" b="1" dirty="0">
              <a:solidFill>
                <a:schemeClr val="bg1"/>
              </a:solidFill>
            </a:endParaRPr>
          </a:p>
        </p:txBody>
      </p:sp>
      <p:sp>
        <p:nvSpPr>
          <p:cNvPr id="27" name="26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30" name="29 CuadroTexto"/>
          <p:cNvSpPr txBox="1"/>
          <p:nvPr/>
        </p:nvSpPr>
        <p:spPr>
          <a:xfrm>
            <a:off x="5599786" y="1404093"/>
            <a:ext cx="1481477"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Discapacidad y enfermedad mental</a:t>
            </a:r>
          </a:p>
        </p:txBody>
      </p:sp>
      <p:sp>
        <p:nvSpPr>
          <p:cNvPr id="31" name="30 CuadroTexto"/>
          <p:cNvSpPr txBox="1"/>
          <p:nvPr/>
        </p:nvSpPr>
        <p:spPr>
          <a:xfrm>
            <a:off x="996533" y="3011114"/>
            <a:ext cx="4330457" cy="2862322"/>
          </a:xfrm>
          <a:prstGeom prst="rect">
            <a:avLst/>
          </a:prstGeom>
          <a:solidFill>
            <a:schemeClr val="bg1"/>
          </a:solidFill>
          <a:ln>
            <a:solidFill>
              <a:schemeClr val="accent1"/>
            </a:solidFill>
          </a:ln>
        </p:spPr>
        <p:txBody>
          <a:bodyPr wrap="square" rtlCol="0">
            <a:spAutoFit/>
          </a:bodyPr>
          <a:lstStyle>
            <a:defPPr>
              <a:defRPr lang="es-ES"/>
            </a:defPPr>
            <a:lvl1pPr marL="171450" indent="-171450">
              <a:buClr>
                <a:srgbClr val="BD4013"/>
              </a:buClr>
              <a:buFont typeface="Century Gothic" panose="020B0502020202020204" pitchFamily="34" charset="0"/>
              <a:buChar char="►"/>
              <a:defRPr sz="950"/>
            </a:lvl1pPr>
            <a:lvl2pPr marL="628650" lvl="1" indent="-171450">
              <a:buClr>
                <a:srgbClr val="BD4013"/>
              </a:buClr>
              <a:buFont typeface="Century Gothic" panose="020B0502020202020204" pitchFamily="34" charset="0"/>
              <a:buChar char="►"/>
              <a:defRPr sz="950"/>
            </a:lvl2pPr>
          </a:lstStyle>
          <a:p>
            <a:r>
              <a:rPr lang="es-ES" sz="1000" dirty="0"/>
              <a:t>Las organizaciones sociales de </a:t>
            </a:r>
            <a:r>
              <a:rPr lang="es-ES" sz="1000" dirty="0" err="1"/>
              <a:t>Eibar</a:t>
            </a:r>
            <a:r>
              <a:rPr lang="es-ES" sz="1000" dirty="0"/>
              <a:t> confirman que en </a:t>
            </a:r>
            <a:r>
              <a:rPr lang="es-ES" sz="1000" dirty="0" err="1"/>
              <a:t>Eibar</a:t>
            </a:r>
            <a:r>
              <a:rPr lang="es-ES" sz="1000" dirty="0"/>
              <a:t> existe población con discapacidad o con enfermedad mental que no está siendo atendida ni por los servicios sociales, ni por las organizaciones sociales, aunque la gran mayoría considera que </a:t>
            </a:r>
            <a:r>
              <a:rPr lang="es-ES" sz="1000" b="1" dirty="0"/>
              <a:t>no es muy </a:t>
            </a:r>
            <a:r>
              <a:rPr lang="es-ES" sz="1000" b="1" dirty="0" smtClean="0"/>
              <a:t>numerosa</a:t>
            </a:r>
            <a:r>
              <a:rPr lang="es-ES" sz="1000" dirty="0" smtClean="0"/>
              <a:t>.</a:t>
            </a:r>
            <a:endParaRPr lang="es-ES_tradnl" sz="1000" dirty="0" smtClean="0"/>
          </a:p>
          <a:p>
            <a:endParaRPr lang="es-ES_tradnl" sz="1000" dirty="0"/>
          </a:p>
          <a:p>
            <a:r>
              <a:rPr lang="es-ES_tradnl" sz="1000" dirty="0" smtClean="0"/>
              <a:t>Además, </a:t>
            </a:r>
            <a:r>
              <a:rPr lang="es-ES_tradnl" sz="1000" b="1" dirty="0" smtClean="0"/>
              <a:t>hay </a:t>
            </a:r>
            <a:r>
              <a:rPr lang="es-ES_tradnl" sz="1000" b="1" dirty="0"/>
              <a:t>dificultades para reconocer la existencia de problemas de enfermedad mental en los entornos </a:t>
            </a:r>
            <a:r>
              <a:rPr lang="es-ES_tradnl" sz="1000" b="1" dirty="0" smtClean="0"/>
              <a:t>familiares </a:t>
            </a:r>
            <a:r>
              <a:rPr lang="es-ES_tradnl" sz="1000" dirty="0" smtClean="0"/>
              <a:t>y por ello </a:t>
            </a:r>
            <a:r>
              <a:rPr lang="es-ES_tradnl" sz="1000" dirty="0"/>
              <a:t>desde los agentes clave </a:t>
            </a:r>
            <a:r>
              <a:rPr lang="es-ES_tradnl" sz="1000" dirty="0" smtClean="0"/>
              <a:t>se plantea el interés de poder establecer algún procedimiento para la detección y la intervención con personas con indicios de enfermedad mental.</a:t>
            </a:r>
          </a:p>
          <a:p>
            <a:endParaRPr lang="es-ES_tradnl" sz="1000" dirty="0"/>
          </a:p>
          <a:p>
            <a:r>
              <a:rPr lang="es-ES_tradnl" sz="1000" dirty="0"/>
              <a:t>L</a:t>
            </a:r>
            <a:r>
              <a:rPr lang="es-ES" sz="1000" dirty="0" smtClean="0"/>
              <a:t>os/as </a:t>
            </a:r>
            <a:r>
              <a:rPr lang="es-ES" sz="1000" dirty="0"/>
              <a:t>profesionales de los SS.SS. ratifican que el proceso de valoración de la discapacidad es adecuado y los volúmenes de solicitudes del certificado de discapacidad es muy </a:t>
            </a:r>
            <a:r>
              <a:rPr lang="es-ES" sz="1000" dirty="0" smtClean="0"/>
              <a:t>elevado, aunque en su mayoría corresponden a bajos niveles de discapacidad. </a:t>
            </a:r>
            <a:endParaRPr lang="es-ES_tradnl" sz="1000" dirty="0" smtClean="0"/>
          </a:p>
          <a:p>
            <a:pPr marL="0" indent="0">
              <a:buNone/>
            </a:pPr>
            <a:endParaRPr lang="es-ES_tradnl" sz="10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9917" y="3631376"/>
            <a:ext cx="4213063" cy="248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5"/>
          <p:cNvSpPr>
            <a:spLocks noChangeArrowheads="1"/>
          </p:cNvSpPr>
          <p:nvPr/>
        </p:nvSpPr>
        <p:spPr bwMode="auto">
          <a:xfrm>
            <a:off x="5389679" y="3011115"/>
            <a:ext cx="4304783" cy="318013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5" name="AutoShape 5"/>
          <p:cNvSpPr>
            <a:spLocks noChangeArrowheads="1"/>
          </p:cNvSpPr>
          <p:nvPr/>
        </p:nvSpPr>
        <p:spPr bwMode="auto">
          <a:xfrm>
            <a:off x="5389679" y="3045398"/>
            <a:ext cx="4412486"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Existencia de población con discapacidad o con enfermedad mental que no está siendo atendida ni por los servicios sociales, ni por las organizaciones sociales</a:t>
            </a:r>
            <a:endParaRPr lang="es-ES" sz="1000" b="1" dirty="0" smtClean="0"/>
          </a:p>
        </p:txBody>
      </p:sp>
      <p:sp>
        <p:nvSpPr>
          <p:cNvPr id="36" name="35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3" name="4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auto">
          <a:xfrm>
            <a:off x="5389679" y="5979461"/>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spTree>
    <p:extLst>
      <p:ext uri="{BB962C8B-B14F-4D97-AF65-F5344CB8AC3E}">
        <p14:creationId xmlns:p14="http://schemas.microsoft.com/office/powerpoint/2010/main" val="17978365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81</a:t>
            </a:fld>
            <a:endParaRPr lang="es-ES" altLang="es-ES" dirty="0" smtClean="0"/>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996533" y="2401656"/>
            <a:ext cx="87107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 ZERBITZU PUBLIKOEK ETA GIZARTE </a:t>
            </a:r>
            <a:r>
              <a:rPr lang="es-ES" dirty="0" smtClean="0"/>
              <a:t>ERAKUNDEEK ARTATZERA IRISTEN EZ DIREN, DESGAITASUNA  ETA  GAIXOTASUN MENTALA DUTEN PERTSONAK DAUDELA NABARI DA</a:t>
            </a:r>
            <a:endParaRPr lang="es-ES" dirty="0"/>
          </a:p>
        </p:txBody>
      </p:sp>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BALIABIDEEN BALORAZIOA</a:t>
            </a:r>
            <a:endParaRPr lang="es-ES" sz="1600" b="1" dirty="0">
              <a:solidFill>
                <a:schemeClr val="bg1"/>
              </a:solidFill>
            </a:endParaRPr>
          </a:p>
        </p:txBody>
      </p:sp>
      <p:sp>
        <p:nvSpPr>
          <p:cNvPr id="31" name="30 CuadroTexto"/>
          <p:cNvSpPr txBox="1"/>
          <p:nvPr/>
        </p:nvSpPr>
        <p:spPr>
          <a:xfrm>
            <a:off x="1021447" y="3202577"/>
            <a:ext cx="4036082" cy="2708434"/>
          </a:xfrm>
          <a:prstGeom prst="rect">
            <a:avLst/>
          </a:prstGeom>
          <a:solidFill>
            <a:schemeClr val="bg1"/>
          </a:solidFill>
          <a:ln>
            <a:solidFill>
              <a:schemeClr val="accent1"/>
            </a:solidFill>
          </a:ln>
        </p:spPr>
        <p:txBody>
          <a:bodyPr wrap="square" rtlCol="0">
            <a:spAutoFit/>
          </a:bodyPr>
          <a:lstStyle>
            <a:defPPr>
              <a:defRPr lang="es-ES"/>
            </a:defPPr>
            <a:lvl1pPr marL="171450" indent="-171450">
              <a:buClr>
                <a:srgbClr val="BD4013"/>
              </a:buClr>
              <a:buFont typeface="Century Gothic" panose="020B0502020202020204" pitchFamily="34" charset="0"/>
              <a:buChar char="►"/>
              <a:defRPr sz="950"/>
            </a:lvl1pPr>
            <a:lvl2pPr marL="628650" lvl="1" indent="-171450">
              <a:buClr>
                <a:srgbClr val="BD4013"/>
              </a:buClr>
              <a:buFont typeface="Century Gothic" panose="020B0502020202020204" pitchFamily="34" charset="0"/>
              <a:buChar char="►"/>
              <a:defRPr sz="950"/>
            </a:lvl2pPr>
          </a:lstStyle>
          <a:p>
            <a:r>
              <a:rPr lang="eu-ES" sz="1000" dirty="0" smtClean="0"/>
              <a:t>Erakundeek, Eibarren zerbitzu publikoek eta gizarte erakundeek artatzera iristen ez diren eta gaixotasun mentala edo desgaitasuna duten pertsonak daudela baieztatzen dute, </a:t>
            </a:r>
            <a:r>
              <a:rPr lang="eu-ES" sz="1000" b="1" dirty="0" smtClean="0"/>
              <a:t>baina gehiengoak kasu gutxi daudela uste du. </a:t>
            </a:r>
          </a:p>
          <a:p>
            <a:endParaRPr lang="eu-ES" sz="1000" dirty="0" smtClean="0"/>
          </a:p>
          <a:p>
            <a:r>
              <a:rPr lang="eu-ES" sz="1000" b="1" dirty="0" smtClean="0"/>
              <a:t>Familiartean, gaixotasun mentala dagoela onartzeko ere zailtasunak daude</a:t>
            </a:r>
            <a:r>
              <a:rPr lang="eu-ES" sz="1000" dirty="0" smtClean="0"/>
              <a:t>, hau dela eta, erakundeek gaixotasun mentala antzemateko eta esku-hartzeko prozedura bat ezartzeko behar handia dagoela adierazten da. </a:t>
            </a:r>
          </a:p>
          <a:p>
            <a:endParaRPr lang="eu-ES" sz="1000" dirty="0" smtClean="0"/>
          </a:p>
          <a:p>
            <a:r>
              <a:rPr lang="eu-ES" sz="1000" dirty="0" smtClean="0"/>
              <a:t>Gizarte zerbitzuetan lanean dauden profesionalek, desgaitasuna baloratzeko prozedura egokia dela eta desgaitasun ziurtagiria lortzeko  eskaera ugari daudela baieztatzen dute, gehiengoak maila baxuko desgaitasunak</a:t>
            </a:r>
            <a:r>
              <a:rPr lang="es-ES" sz="1000" dirty="0" smtClean="0"/>
              <a:t>. </a:t>
            </a:r>
            <a:endParaRPr lang="es-ES_tradnl" sz="1000" dirty="0" smtClean="0"/>
          </a:p>
          <a:p>
            <a:pPr marL="0" indent="0">
              <a:buNone/>
            </a:pPr>
            <a:endParaRPr lang="es-ES_tradnl" sz="1000" dirty="0"/>
          </a:p>
        </p:txBody>
      </p:sp>
      <p:sp>
        <p:nvSpPr>
          <p:cNvPr id="33" name="AutoShape 5"/>
          <p:cNvSpPr>
            <a:spLocks noChangeArrowheads="1"/>
          </p:cNvSpPr>
          <p:nvPr/>
        </p:nvSpPr>
        <p:spPr bwMode="auto">
          <a:xfrm>
            <a:off x="5095876" y="3057274"/>
            <a:ext cx="4630090" cy="3180135"/>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5" name="AutoShape 5"/>
          <p:cNvSpPr>
            <a:spLocks noChangeArrowheads="1"/>
          </p:cNvSpPr>
          <p:nvPr/>
        </p:nvSpPr>
        <p:spPr bwMode="auto">
          <a:xfrm>
            <a:off x="5160045" y="3147671"/>
            <a:ext cx="4412486"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Zerbitzu</a:t>
            </a:r>
            <a:r>
              <a:rPr lang="es-ES" sz="1000" b="1" dirty="0" smtClean="0"/>
              <a:t> </a:t>
            </a:r>
            <a:r>
              <a:rPr lang="es-ES" sz="1000" b="1" dirty="0" err="1" smtClean="0"/>
              <a:t>publikoek</a:t>
            </a:r>
            <a:r>
              <a:rPr lang="es-ES" sz="1000" b="1" dirty="0" smtClean="0"/>
              <a:t> eta </a:t>
            </a:r>
            <a:r>
              <a:rPr lang="es-ES" sz="1000" b="1" dirty="0" err="1" smtClean="0"/>
              <a:t>gizarte</a:t>
            </a:r>
            <a:r>
              <a:rPr lang="es-ES" sz="1000" b="1" dirty="0" smtClean="0"/>
              <a:t> </a:t>
            </a:r>
            <a:r>
              <a:rPr lang="es-ES" sz="1000" b="1" dirty="0" err="1" smtClean="0"/>
              <a:t>erakundeek</a:t>
            </a:r>
            <a:r>
              <a:rPr lang="es-ES" sz="1000" b="1" dirty="0" smtClean="0"/>
              <a:t> </a:t>
            </a:r>
            <a:r>
              <a:rPr lang="es-ES" sz="1000" b="1" dirty="0" err="1" smtClean="0"/>
              <a:t>artatzera</a:t>
            </a:r>
            <a:r>
              <a:rPr lang="es-ES" sz="1000" b="1" dirty="0" smtClean="0"/>
              <a:t> </a:t>
            </a:r>
            <a:r>
              <a:rPr lang="es-ES" sz="1000" b="1" dirty="0" err="1" smtClean="0"/>
              <a:t>iristen</a:t>
            </a:r>
            <a:r>
              <a:rPr lang="es-ES" sz="1000" b="1" dirty="0" smtClean="0"/>
              <a:t> </a:t>
            </a:r>
            <a:r>
              <a:rPr lang="es-ES" sz="1000" b="1" dirty="0" err="1" smtClean="0"/>
              <a:t>ez</a:t>
            </a:r>
            <a:r>
              <a:rPr lang="es-ES" sz="1000" b="1" dirty="0" smtClean="0"/>
              <a:t> </a:t>
            </a:r>
            <a:r>
              <a:rPr lang="es-ES" sz="1000" b="1" dirty="0" err="1" smtClean="0"/>
              <a:t>diren</a:t>
            </a:r>
            <a:r>
              <a:rPr lang="es-ES" sz="1000" b="1" dirty="0" smtClean="0"/>
              <a:t> eta </a:t>
            </a:r>
            <a:r>
              <a:rPr lang="es-ES" sz="1000" b="1" dirty="0" err="1" smtClean="0"/>
              <a:t>gaixotasun</a:t>
            </a:r>
            <a:r>
              <a:rPr lang="es-ES" sz="1000" b="1" dirty="0" smtClean="0"/>
              <a:t> </a:t>
            </a:r>
            <a:r>
              <a:rPr lang="es-ES" sz="1000" b="1" dirty="0" err="1" smtClean="0"/>
              <a:t>mentala</a:t>
            </a:r>
            <a:r>
              <a:rPr lang="es-ES" sz="1000" b="1" dirty="0" smtClean="0"/>
              <a:t> </a:t>
            </a:r>
            <a:r>
              <a:rPr lang="es-ES" sz="1000" b="1" dirty="0" err="1" smtClean="0"/>
              <a:t>duten</a:t>
            </a:r>
            <a:r>
              <a:rPr lang="es-ES" sz="1000" b="1" dirty="0" smtClean="0"/>
              <a:t> </a:t>
            </a:r>
            <a:r>
              <a:rPr lang="es-ES" sz="1000" b="1" dirty="0" err="1" smtClean="0"/>
              <a:t>pertsonak</a:t>
            </a:r>
            <a:r>
              <a:rPr lang="es-ES" sz="1000" b="1" dirty="0" smtClean="0"/>
              <a:t>  </a:t>
            </a:r>
          </a:p>
        </p:txBody>
      </p:sp>
      <p:sp>
        <p:nvSpPr>
          <p:cNvPr id="22" name="AutoShape 5"/>
          <p:cNvSpPr>
            <a:spLocks noChangeArrowheads="1"/>
          </p:cNvSpPr>
          <p:nvPr/>
        </p:nvSpPr>
        <p:spPr bwMode="auto">
          <a:xfrm>
            <a:off x="5508482" y="5979585"/>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32" name="31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4" name="33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8" name="37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40" name="39 CuadroTexto"/>
          <p:cNvSpPr txBox="1"/>
          <p:nvPr/>
        </p:nvSpPr>
        <p:spPr>
          <a:xfrm>
            <a:off x="5656936" y="1404093"/>
            <a:ext cx="1481477"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1" name="40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4" name="43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5" name="44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6" name="45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8"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9" name="48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348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711"/>
          <a:stretch/>
        </p:blipFill>
        <p:spPr bwMode="auto">
          <a:xfrm>
            <a:off x="5095875" y="3579617"/>
            <a:ext cx="4610100" cy="2023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50506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82</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19" name="18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0" name="19 CuadroTexto"/>
          <p:cNvSpPr txBox="1"/>
          <p:nvPr/>
        </p:nvSpPr>
        <p:spPr>
          <a:xfrm>
            <a:off x="5599786" y="1404093"/>
            <a:ext cx="1481477"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Discapacidad y enfermedad mental</a:t>
            </a:r>
          </a:p>
        </p:txBody>
      </p:sp>
      <p:sp>
        <p:nvSpPr>
          <p:cNvPr id="22" name="21 CuadroTexto"/>
          <p:cNvSpPr txBox="1"/>
          <p:nvPr/>
        </p:nvSpPr>
        <p:spPr>
          <a:xfrm>
            <a:off x="1018220" y="2102571"/>
            <a:ext cx="86762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NIVEL DE SATISFACCIÓN MEDIO DE LOS RECURSOS Y SERVICIOS DE ATENCIÓN A LAS PERSONAS CON DISCAPACIDAD Y ENFERMEDAD </a:t>
            </a:r>
            <a:r>
              <a:rPr lang="es-ES" dirty="0" smtClean="0"/>
              <a:t>MENTAL. HACE FALTA INTENSIFICAR DICHA ATENCIÓN. </a:t>
            </a:r>
            <a:endParaRPr lang="es-ES" dirty="0"/>
          </a:p>
        </p:txBody>
      </p:sp>
      <p:sp>
        <p:nvSpPr>
          <p:cNvPr id="23" name="22 CuadroTexto"/>
          <p:cNvSpPr txBox="1"/>
          <p:nvPr/>
        </p:nvSpPr>
        <p:spPr>
          <a:xfrm>
            <a:off x="1056319" y="2749794"/>
            <a:ext cx="4603253" cy="2816156"/>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smtClean="0"/>
              <a:t>Las entidades </a:t>
            </a:r>
            <a:r>
              <a:rPr lang="es-ES" sz="1000" dirty="0"/>
              <a:t>sociales </a:t>
            </a:r>
            <a:r>
              <a:rPr lang="es-ES" sz="1000" dirty="0" smtClean="0"/>
              <a:t>presentan </a:t>
            </a:r>
            <a:r>
              <a:rPr lang="es-ES" sz="1000" dirty="0"/>
              <a:t>un nivel de satisfacción </a:t>
            </a:r>
            <a:r>
              <a:rPr lang="es-ES" sz="1000" dirty="0" smtClean="0"/>
              <a:t>medio </a:t>
            </a:r>
            <a:r>
              <a:rPr lang="es-ES" sz="1000" dirty="0"/>
              <a:t>con las actividades realizadas desde la Administración dirigidas a las personas con discapacidad y enfermedad mental en </a:t>
            </a:r>
            <a:r>
              <a:rPr lang="es-ES" sz="1000" dirty="0" smtClean="0"/>
              <a:t>Eibar, con una puntuación media de 5 puntos.</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950" b="1" dirty="0" smtClean="0"/>
              <a:t>A </a:t>
            </a:r>
            <a:r>
              <a:rPr lang="es-ES" sz="950" b="1" dirty="0"/>
              <a:t>través de los servicios sociales municipales </a:t>
            </a:r>
            <a:r>
              <a:rPr lang="es-ES" sz="950" dirty="0"/>
              <a:t>la población con discapacidad y con enfermedad mental </a:t>
            </a:r>
            <a:r>
              <a:rPr lang="es-ES" sz="950" b="1" dirty="0"/>
              <a:t>puede solicitar la valoración de la discapacidad, así como la solicitud de prestaciones económicas específicas o el acceso a recursos de atención como son los centros de día o los centros residenciales</a:t>
            </a:r>
            <a:r>
              <a:rPr lang="es-ES" sz="950" b="1" dirty="0" smtClean="0"/>
              <a:t>.</a:t>
            </a:r>
          </a:p>
          <a:p>
            <a:pPr marL="171450" indent="-171450">
              <a:buClr>
                <a:srgbClr val="BD4013"/>
              </a:buClr>
              <a:buFont typeface="Century Gothic" panose="020B0502020202020204" pitchFamily="34" charset="0"/>
              <a:buChar char="►"/>
            </a:pPr>
            <a:endParaRPr lang="es-ES" sz="950" b="1" dirty="0"/>
          </a:p>
          <a:p>
            <a:pPr marL="171450" indent="-171450">
              <a:buClr>
                <a:srgbClr val="BD4013"/>
              </a:buClr>
              <a:buFont typeface="Century Gothic" panose="020B0502020202020204" pitchFamily="34" charset="0"/>
              <a:buChar char="►"/>
            </a:pPr>
            <a:r>
              <a:rPr lang="es-ES" sz="1000" dirty="0" smtClean="0"/>
              <a:t>Se </a:t>
            </a:r>
            <a:r>
              <a:rPr lang="es-ES" sz="1000" dirty="0"/>
              <a:t>comprueba un aumento </a:t>
            </a:r>
            <a:r>
              <a:rPr lang="es-ES" sz="1000" dirty="0" smtClean="0"/>
              <a:t>del número de usuarios/as y de las listas </a:t>
            </a:r>
            <a:r>
              <a:rPr lang="es-ES" sz="1000" dirty="0"/>
              <a:t>de espera </a:t>
            </a:r>
            <a:r>
              <a:rPr lang="es-ES" sz="1000" dirty="0" smtClean="0"/>
              <a:t>en los diferentes centros y </a:t>
            </a:r>
            <a:r>
              <a:rPr lang="es-ES" sz="1000" dirty="0"/>
              <a:t>se pone de manifiesto las dificultades de los/as profesionales municipales para conocer las plazas disponibles para población con discapacidad desde la red de atención secundaria, correspondiente a los servicios sociales forales. Se plantea además la falta pisos tutelados para personas con discapacidad en el municipio</a:t>
            </a:r>
            <a:r>
              <a:rPr lang="es-ES" sz="1000" dirty="0" smtClean="0"/>
              <a:t>.</a:t>
            </a:r>
            <a:endParaRPr lang="es-ES" sz="1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19" y="3385110"/>
            <a:ext cx="3953670" cy="129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5"/>
          <p:cNvSpPr>
            <a:spLocks noChangeArrowheads="1"/>
          </p:cNvSpPr>
          <p:nvPr/>
        </p:nvSpPr>
        <p:spPr bwMode="auto">
          <a:xfrm>
            <a:off x="5739198" y="2749794"/>
            <a:ext cx="3959099" cy="333920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2" name="AutoShape 5"/>
          <p:cNvSpPr>
            <a:spLocks noChangeArrowheads="1"/>
          </p:cNvSpPr>
          <p:nvPr/>
        </p:nvSpPr>
        <p:spPr bwMode="auto">
          <a:xfrm>
            <a:off x="5710624" y="5861576"/>
            <a:ext cx="224340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smtClean="0"/>
              <a:t>Behagi</a:t>
            </a:r>
            <a:endParaRPr lang="es-ES" sz="800" dirty="0"/>
          </a:p>
        </p:txBody>
      </p:sp>
      <p:sp>
        <p:nvSpPr>
          <p:cNvPr id="36" name="AutoShape 5"/>
          <p:cNvSpPr>
            <a:spLocks noChangeArrowheads="1"/>
          </p:cNvSpPr>
          <p:nvPr/>
        </p:nvSpPr>
        <p:spPr bwMode="auto">
          <a:xfrm>
            <a:off x="5808200" y="2699280"/>
            <a:ext cx="3957726" cy="31121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a:t>
            </a:r>
            <a:r>
              <a:rPr lang="es-ES" sz="1000" b="1" dirty="0" smtClean="0"/>
              <a:t>las personas usuarias de </a:t>
            </a:r>
            <a:r>
              <a:rPr lang="es-ES" sz="1000" b="1" dirty="0"/>
              <a:t>los centros residenciales </a:t>
            </a:r>
            <a:r>
              <a:rPr lang="es-ES" sz="1000" b="1" dirty="0" smtClean="0"/>
              <a:t>y centros de día en </a:t>
            </a:r>
            <a:r>
              <a:rPr lang="es-ES" sz="1000" b="1" dirty="0" err="1"/>
              <a:t>Eibar</a:t>
            </a:r>
            <a:r>
              <a:rPr lang="es-ES" sz="1000" b="1" dirty="0"/>
              <a:t> para personas con discapacidad, 2011-2016</a:t>
            </a:r>
            <a:endParaRPr lang="es-ES" sz="1000" b="1" dirty="0" smtClean="0"/>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198" y="4774667"/>
            <a:ext cx="4026728" cy="114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Rectángulo"/>
          <p:cNvSpPr/>
          <p:nvPr/>
        </p:nvSpPr>
        <p:spPr>
          <a:xfrm>
            <a:off x="7204285" y="4565013"/>
            <a:ext cx="1374609" cy="230832"/>
          </a:xfrm>
          <a:prstGeom prst="rect">
            <a:avLst/>
          </a:prstGeom>
        </p:spPr>
        <p:txBody>
          <a:bodyPr wrap="square">
            <a:spAutoFit/>
          </a:bodyPr>
          <a:lstStyle/>
          <a:p>
            <a:pPr lvl="0">
              <a:buClr>
                <a:srgbClr val="BD4013"/>
              </a:buClr>
            </a:pPr>
            <a:r>
              <a:rPr lang="es-ES" dirty="0" smtClean="0"/>
              <a:t>Centros de día</a:t>
            </a:r>
            <a:endParaRPr lang="es-ES" dirty="0"/>
          </a:p>
        </p:txBody>
      </p:sp>
      <p:sp>
        <p:nvSpPr>
          <p:cNvPr id="40" name="39 Rectángulo"/>
          <p:cNvSpPr/>
          <p:nvPr/>
        </p:nvSpPr>
        <p:spPr>
          <a:xfrm>
            <a:off x="7031442" y="3223974"/>
            <a:ext cx="1374609" cy="230832"/>
          </a:xfrm>
          <a:prstGeom prst="rect">
            <a:avLst/>
          </a:prstGeom>
        </p:spPr>
        <p:txBody>
          <a:bodyPr wrap="square">
            <a:spAutoFit/>
          </a:bodyPr>
          <a:lstStyle/>
          <a:p>
            <a:pPr lvl="0">
              <a:buClr>
                <a:srgbClr val="BD4013"/>
              </a:buClr>
            </a:pPr>
            <a:r>
              <a:rPr lang="es-ES" dirty="0" smtClean="0"/>
              <a:t>Centros residenciales</a:t>
            </a:r>
            <a:endParaRPr lang="es-ES" dirty="0"/>
          </a:p>
        </p:txBody>
      </p:sp>
      <p:sp>
        <p:nvSpPr>
          <p:cNvPr id="24" name="2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1" name="30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6865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83</a:t>
            </a:fld>
            <a:endParaRPr lang="es-ES" altLang="es-ES" dirty="0" smtClean="0"/>
          </a:p>
        </p:txBody>
      </p:sp>
      <p:sp>
        <p:nvSpPr>
          <p:cNvPr id="22" name="21 CuadroTexto"/>
          <p:cNvSpPr txBox="1"/>
          <p:nvPr/>
        </p:nvSpPr>
        <p:spPr>
          <a:xfrm>
            <a:off x="1018220" y="2102571"/>
            <a:ext cx="86762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DESGAITASUNA ETA GAIXOTASUN MENTALA ARTATZEKO BALIABIDE ETA ZERBITZUEK ERDIZKAKO ASETZE MAILA LORTZEN DUTE. </a:t>
            </a:r>
            <a:r>
              <a:rPr lang="es-ES" dirty="0"/>
              <a:t> </a:t>
            </a:r>
            <a:r>
              <a:rPr lang="es-ES" dirty="0" smtClean="0"/>
              <a:t>ARRETA AREAGOTZEKO BEHARRA NABARMENTZEN DA. </a:t>
            </a:r>
            <a:endParaRPr lang="es-ES" dirty="0"/>
          </a:p>
        </p:txBody>
      </p:sp>
      <p:sp>
        <p:nvSpPr>
          <p:cNvPr id="23" name="22 CuadroTexto"/>
          <p:cNvSpPr txBox="1"/>
          <p:nvPr/>
        </p:nvSpPr>
        <p:spPr>
          <a:xfrm>
            <a:off x="1056319" y="2749794"/>
            <a:ext cx="4603253" cy="2662267"/>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Erakundeek, desgaitasuna eta gaixotasun mentala duten pertsonei zuzendutako  eta administraritzatik egiten diren jarduerak 5 punturekin bataz beste baloratzen dituzte. </a:t>
            </a:r>
          </a:p>
          <a:p>
            <a:pPr marL="171450" indent="-171450">
              <a:buClr>
                <a:srgbClr val="BD4013"/>
              </a:buClr>
              <a:buFont typeface="Century Gothic" panose="020B0502020202020204" pitchFamily="34" charset="0"/>
              <a:buChar char="►"/>
            </a:pPr>
            <a:endParaRPr lang="es-ES" sz="1000" dirty="0" smtClean="0"/>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950" dirty="0" smtClean="0"/>
              <a:t>Desgaitasuna eta gaixotasun mentala duten pertsonek, </a:t>
            </a:r>
            <a:r>
              <a:rPr lang="eu-ES" sz="950" b="1" dirty="0" smtClean="0"/>
              <a:t>Eibarko gizarte zerbitzuen bidez desgaitasunaren balorazioa, laguntza ekonomiko bereziak edo arreta baliabidetara sarrera (egoitza-zentroak eta eguneko zentroak ) eskatu ditzakete. </a:t>
            </a:r>
          </a:p>
          <a:p>
            <a:pPr marL="171450" indent="-171450">
              <a:buClr>
                <a:srgbClr val="BD4013"/>
              </a:buClr>
              <a:buFont typeface="Century Gothic" panose="020B0502020202020204" pitchFamily="34" charset="0"/>
              <a:buChar char="►"/>
            </a:pPr>
            <a:endParaRPr lang="es-ES" sz="950" b="1" dirty="0" smtClean="0"/>
          </a:p>
          <a:p>
            <a:pPr marL="171450" indent="-171450">
              <a:buClr>
                <a:srgbClr val="BD4013"/>
              </a:buClr>
              <a:buFont typeface="Century Gothic" panose="020B0502020202020204" pitchFamily="34" charset="0"/>
              <a:buChar char="►"/>
            </a:pPr>
            <a:endParaRPr lang="es-ES" sz="950" b="1" dirty="0"/>
          </a:p>
          <a:p>
            <a:pPr marL="171450" indent="-171450">
              <a:buClr>
                <a:srgbClr val="BD4013"/>
              </a:buClr>
              <a:buFont typeface="Century Gothic" panose="020B0502020202020204" pitchFamily="34" charset="0"/>
              <a:buChar char="►"/>
            </a:pPr>
            <a:r>
              <a:rPr lang="eu-ES" sz="1000" dirty="0" smtClean="0"/>
              <a:t>Erabiltzaile kopuruan hazkuntza bat eman da, eta baita itxaron zerrendetan ere. </a:t>
            </a:r>
            <a:r>
              <a:rPr lang="eu-ES" sz="1000" b="1" dirty="0" smtClean="0"/>
              <a:t>Gizarte zerbitzuetatik libre dauden plaza kopuru zehatza ezagutzeko   zailtasunak daudela adierazten da, foru aldundien ardurapean dauden baliabideak direlako. </a:t>
            </a:r>
            <a:r>
              <a:rPr lang="eu-ES" sz="1000" dirty="0" smtClean="0"/>
              <a:t>Eibarren desgaitasuna duten pertsonentzako tutoretzapeko  etxebizitzak falta direla salatzen da.  </a:t>
            </a:r>
            <a:endParaRPr lang="eu-ES" sz="1000"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419" y="3385110"/>
            <a:ext cx="3953670" cy="129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5"/>
          <p:cNvSpPr>
            <a:spLocks noChangeArrowheads="1"/>
          </p:cNvSpPr>
          <p:nvPr/>
        </p:nvSpPr>
        <p:spPr bwMode="auto">
          <a:xfrm>
            <a:off x="5739198" y="2749794"/>
            <a:ext cx="3959099" cy="3339201"/>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2" name="AutoShape 5"/>
          <p:cNvSpPr>
            <a:spLocks noChangeArrowheads="1"/>
          </p:cNvSpPr>
          <p:nvPr/>
        </p:nvSpPr>
        <p:spPr bwMode="auto">
          <a:xfrm>
            <a:off x="5710624" y="5861576"/>
            <a:ext cx="2243402"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Behagi</a:t>
            </a:r>
            <a:endParaRPr lang="es-ES" sz="800" dirty="0"/>
          </a:p>
        </p:txBody>
      </p:sp>
      <p:sp>
        <p:nvSpPr>
          <p:cNvPr id="36" name="AutoShape 5"/>
          <p:cNvSpPr>
            <a:spLocks noChangeArrowheads="1"/>
          </p:cNvSpPr>
          <p:nvPr/>
        </p:nvSpPr>
        <p:spPr bwMode="auto">
          <a:xfrm>
            <a:off x="5808200" y="2699280"/>
            <a:ext cx="3957726" cy="311217"/>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desgaitasuna duten pertsonei zuzendutako eguneko zentroak eta egoitza-zentroak  erabiltzaileen eboluzioa, 2011-2016</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198" y="4774667"/>
            <a:ext cx="4026728" cy="114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37 Rectángulo"/>
          <p:cNvSpPr/>
          <p:nvPr/>
        </p:nvSpPr>
        <p:spPr>
          <a:xfrm>
            <a:off x="7204285" y="4565013"/>
            <a:ext cx="1374609" cy="230832"/>
          </a:xfrm>
          <a:prstGeom prst="rect">
            <a:avLst/>
          </a:prstGeom>
        </p:spPr>
        <p:txBody>
          <a:bodyPr wrap="square">
            <a:spAutoFit/>
          </a:bodyPr>
          <a:lstStyle/>
          <a:p>
            <a:pPr lvl="0">
              <a:buClr>
                <a:srgbClr val="BD4013"/>
              </a:buClr>
            </a:pPr>
            <a:r>
              <a:rPr lang="es-ES" dirty="0" err="1" smtClean="0"/>
              <a:t>Eguneko</a:t>
            </a:r>
            <a:r>
              <a:rPr lang="es-ES" dirty="0" smtClean="0"/>
              <a:t> </a:t>
            </a:r>
            <a:r>
              <a:rPr lang="es-ES" dirty="0" err="1" smtClean="0"/>
              <a:t>zentroa</a:t>
            </a:r>
            <a:endParaRPr lang="es-ES" dirty="0"/>
          </a:p>
        </p:txBody>
      </p:sp>
      <p:sp>
        <p:nvSpPr>
          <p:cNvPr id="40" name="39 Rectángulo"/>
          <p:cNvSpPr/>
          <p:nvPr/>
        </p:nvSpPr>
        <p:spPr>
          <a:xfrm>
            <a:off x="7031442" y="3223974"/>
            <a:ext cx="1374609" cy="230832"/>
          </a:xfrm>
          <a:prstGeom prst="rect">
            <a:avLst/>
          </a:prstGeom>
        </p:spPr>
        <p:txBody>
          <a:bodyPr wrap="square">
            <a:spAutoFit/>
          </a:bodyPr>
          <a:lstStyle/>
          <a:p>
            <a:pPr lvl="0">
              <a:buClr>
                <a:srgbClr val="BD4013"/>
              </a:buClr>
            </a:pPr>
            <a:r>
              <a:rPr lang="es-ES" dirty="0" err="1" smtClean="0"/>
              <a:t>Egoitza-zentroak</a:t>
            </a:r>
            <a:r>
              <a:rPr lang="es-ES" dirty="0" smtClean="0"/>
              <a:t> </a:t>
            </a:r>
            <a:endParaRPr lang="es-ES" dirty="0"/>
          </a:p>
        </p:txBody>
      </p:sp>
      <p:sp>
        <p:nvSpPr>
          <p:cNvPr id="27" name="26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3" name="32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34" name="33 CuadroTexto"/>
          <p:cNvSpPr txBox="1"/>
          <p:nvPr/>
        </p:nvSpPr>
        <p:spPr>
          <a:xfrm>
            <a:off x="5656936" y="1404093"/>
            <a:ext cx="1481477"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35" name="34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1" name="40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3" name="42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4" name="4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6" name="45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65983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84</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2" name="41 CuadroTexto"/>
          <p:cNvSpPr txBox="1"/>
          <p:nvPr/>
        </p:nvSpPr>
        <p:spPr>
          <a:xfrm>
            <a:off x="7149569" y="1402670"/>
            <a:ext cx="1484044"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Personas mayores y dependencia</a:t>
            </a:r>
            <a:endParaRPr lang="es-ES_tradnl" sz="1050" b="1" dirty="0">
              <a:solidFill>
                <a:schemeClr val="bg1">
                  <a:lumMod val="75000"/>
                </a:schemeClr>
              </a:solidFill>
            </a:endParaRP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RECOMENDACIONES A FUTURO</a:t>
            </a:r>
            <a:endParaRPr lang="es-ES" sz="1600" b="1" dirty="0">
              <a:solidFill>
                <a:schemeClr val="bg1"/>
              </a:solidFill>
            </a:endParaRPr>
          </a:p>
        </p:txBody>
      </p:sp>
      <p:sp>
        <p:nvSpPr>
          <p:cNvPr id="23" name="22 CuadroTexto"/>
          <p:cNvSpPr txBox="1"/>
          <p:nvPr/>
        </p:nvSpPr>
        <p:spPr>
          <a:xfrm>
            <a:off x="987008" y="3098744"/>
            <a:ext cx="4451768" cy="2577629"/>
          </a:xfrm>
          <a:prstGeom prst="rect">
            <a:avLst/>
          </a:prstGeom>
          <a:solidFill>
            <a:schemeClr val="bg1"/>
          </a:solidFill>
          <a:ln>
            <a:solidFill>
              <a:schemeClr val="accent1"/>
            </a:solidFill>
          </a:ln>
        </p:spPr>
        <p:txBody>
          <a:bodyPr wrap="square" rtlCol="0">
            <a:spAutoFit/>
          </a:bodyPr>
          <a:lstStyle/>
          <a:p>
            <a:pPr marL="182563" lvl="1" indent="-182563">
              <a:buClr>
                <a:srgbClr val="BD4013"/>
              </a:buClr>
              <a:buFont typeface="Century Gothic" panose="020B0502020202020204" pitchFamily="34" charset="0"/>
              <a:buChar char="►"/>
            </a:pPr>
            <a:r>
              <a:rPr lang="es-ES" sz="950" b="1" dirty="0" smtClean="0"/>
              <a:t>Visualizar </a:t>
            </a:r>
            <a:r>
              <a:rPr lang="es-ES" sz="950" b="1" dirty="0"/>
              <a:t>las necesidades sociales de la población con grandes discapacidades</a:t>
            </a:r>
            <a:r>
              <a:rPr lang="es-ES" sz="950" b="1"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Elaborar un procedimiento interno para iniciar una intervención con población con indicios de padecer una enfermedad mental</a:t>
            </a:r>
            <a:r>
              <a:rPr lang="es-ES" sz="950"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Promover la coordinación entre los servicios sociales municipales y las entidades que intervienen en el ámbito de la discapacidad</a:t>
            </a:r>
            <a:r>
              <a:rPr lang="es-ES" sz="950"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b="1" dirty="0" smtClean="0"/>
              <a:t>Mejorar </a:t>
            </a:r>
            <a:r>
              <a:rPr lang="es-ES" sz="950" b="1" dirty="0"/>
              <a:t>los recursos de ocio y tiempo libre para las personas con discapacidad y enfermedad mental</a:t>
            </a:r>
            <a:r>
              <a:rPr lang="es-ES" sz="950" b="1"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Aumentar los recursos de atención a personas con discapacidad y/o enfermedad mental en </a:t>
            </a:r>
            <a:r>
              <a:rPr lang="es-ES" sz="950" dirty="0" smtClean="0"/>
              <a:t>Eibar </a:t>
            </a:r>
            <a:r>
              <a:rPr lang="es-ES" sz="950" dirty="0"/>
              <a:t>(pisos tutelados, centros de día</a:t>
            </a:r>
            <a:r>
              <a:rPr lang="es-ES" sz="950" dirty="0" smtClean="0"/>
              <a:t>,...).</a:t>
            </a:r>
          </a:p>
          <a:p>
            <a:pPr marL="182563" lvl="1" indent="-182563">
              <a:buClr>
                <a:srgbClr val="BD4013"/>
              </a:buClr>
              <a:buFont typeface="Century Gothic" panose="020B0502020202020204" pitchFamily="34" charset="0"/>
              <a:buChar char="►"/>
            </a:pPr>
            <a:endParaRPr lang="es-ES" sz="950" dirty="0"/>
          </a:p>
          <a:p>
            <a:pPr marL="182563" lvl="1" indent="-182563">
              <a:buClr>
                <a:srgbClr val="BD4013"/>
              </a:buClr>
              <a:buFont typeface="Century Gothic" panose="020B0502020202020204" pitchFamily="34" charset="0"/>
              <a:buChar char="►"/>
            </a:pPr>
            <a:r>
              <a:rPr lang="es-ES" sz="950" dirty="0"/>
              <a:t>Mejorar los procesos de valoración de la discapacidad</a:t>
            </a:r>
            <a:r>
              <a:rPr lang="es-ES" sz="950" dirty="0" smtClean="0"/>
              <a:t>.</a:t>
            </a:r>
          </a:p>
          <a:p>
            <a:pPr marL="182563" lvl="1" indent="-182563">
              <a:buClr>
                <a:srgbClr val="BD4013"/>
              </a:buClr>
              <a:buFont typeface="Century Gothic" panose="020B0502020202020204" pitchFamily="34" charset="0"/>
              <a:buChar char="►"/>
            </a:pPr>
            <a:endParaRPr lang="es-ES" sz="950" dirty="0"/>
          </a:p>
        </p:txBody>
      </p:sp>
      <p:sp>
        <p:nvSpPr>
          <p:cNvPr id="24" name="AutoShape 5"/>
          <p:cNvSpPr>
            <a:spLocks noChangeArrowheads="1"/>
          </p:cNvSpPr>
          <p:nvPr/>
        </p:nvSpPr>
        <p:spPr bwMode="auto">
          <a:xfrm>
            <a:off x="5523585" y="3105764"/>
            <a:ext cx="4152519" cy="256614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26 CuadroTexto"/>
          <p:cNvSpPr txBox="1"/>
          <p:nvPr/>
        </p:nvSpPr>
        <p:spPr>
          <a:xfrm>
            <a:off x="987008" y="2444863"/>
            <a:ext cx="8765297" cy="523220"/>
          </a:xfrm>
          <a:prstGeom prst="rect">
            <a:avLst/>
          </a:prstGeom>
          <a:solidFill>
            <a:schemeClr val="bg1"/>
          </a:solidFill>
          <a:ln>
            <a:solidFill>
              <a:schemeClr val="accent1"/>
            </a:solidFill>
          </a:ln>
        </p:spPr>
        <p:txBody>
          <a:bodyPr wrap="square" rtlCol="0">
            <a:spAutoFit/>
          </a:bodyPr>
          <a:lstStyle/>
          <a:p>
            <a:r>
              <a:rPr lang="es-ES" sz="1400" b="1" dirty="0" smtClean="0">
                <a:solidFill>
                  <a:srgbClr val="BD4013"/>
                </a:solidFill>
              </a:rPr>
              <a:t>VISIBILIZAR MÁS LAS NECESIDADES SOCIALES DE LAS PERSONAS CON DISCAPACIDAD Y CON ENFERMEDAD MENTAL DE EIBAR.</a:t>
            </a:r>
            <a:endParaRPr lang="es-ES" sz="1400" b="1" dirty="0">
              <a:solidFill>
                <a:srgbClr val="BD4013"/>
              </a:solidFill>
            </a:endParaRPr>
          </a:p>
        </p:txBody>
      </p:sp>
      <p:sp>
        <p:nvSpPr>
          <p:cNvPr id="30" name="29 Rectángulo"/>
          <p:cNvSpPr/>
          <p:nvPr/>
        </p:nvSpPr>
        <p:spPr>
          <a:xfrm>
            <a:off x="5585809" y="3105763"/>
            <a:ext cx="4090295" cy="369332"/>
          </a:xfrm>
          <a:prstGeom prst="rect">
            <a:avLst/>
          </a:prstGeom>
        </p:spPr>
        <p:txBody>
          <a:bodyPr wrap="square">
            <a:spAutoFit/>
          </a:bodyPr>
          <a:lstStyle/>
          <a:p>
            <a:pPr lvl="0">
              <a:buClr>
                <a:srgbClr val="BD4013"/>
              </a:buClr>
            </a:pPr>
            <a:r>
              <a:rPr lang="es-ES" b="1" dirty="0"/>
              <a:t>Acuerdo con actuaciones de mejora de la actividad que se realiza en el ámbito de las personas con discapacidad y enfermedad mental</a:t>
            </a:r>
          </a:p>
        </p:txBody>
      </p:sp>
      <p:sp>
        <p:nvSpPr>
          <p:cNvPr id="31" name="AutoShape 5"/>
          <p:cNvSpPr>
            <a:spLocks noChangeArrowheads="1"/>
          </p:cNvSpPr>
          <p:nvPr/>
        </p:nvSpPr>
        <p:spPr bwMode="auto">
          <a:xfrm>
            <a:off x="5539631" y="5431669"/>
            <a:ext cx="448680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p>
        </p:txBody>
      </p:sp>
      <p:sp>
        <p:nvSpPr>
          <p:cNvPr id="25" name="24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32" name="31 CuadroTexto"/>
          <p:cNvSpPr txBox="1"/>
          <p:nvPr/>
        </p:nvSpPr>
        <p:spPr>
          <a:xfrm>
            <a:off x="5599786" y="1404093"/>
            <a:ext cx="1481477"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Discapacidad y enfermedad mental</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814" y="3424404"/>
            <a:ext cx="4018811" cy="196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32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5" name="3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2939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85</a:t>
            </a:fld>
            <a:endParaRPr lang="es-ES" altLang="es-ES" dirty="0" smtClean="0"/>
          </a:p>
        </p:txBody>
      </p:sp>
      <p:sp>
        <p:nvSpPr>
          <p:cNvPr id="20" name="Rounded Rectangle 2"/>
          <p:cNvSpPr/>
          <p:nvPr/>
        </p:nvSpPr>
        <p:spPr>
          <a:xfrm>
            <a:off x="887941" y="198902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ETORKIZUNERAKO GOMENDIOAK </a:t>
            </a:r>
            <a:endParaRPr lang="es-ES" sz="1600" b="1" dirty="0">
              <a:solidFill>
                <a:schemeClr val="bg1"/>
              </a:solidFill>
            </a:endParaRPr>
          </a:p>
        </p:txBody>
      </p:sp>
      <p:sp>
        <p:nvSpPr>
          <p:cNvPr id="23" name="22 CuadroTexto"/>
          <p:cNvSpPr txBox="1"/>
          <p:nvPr/>
        </p:nvSpPr>
        <p:spPr>
          <a:xfrm>
            <a:off x="987008" y="3098744"/>
            <a:ext cx="4451768" cy="2577629"/>
          </a:xfrm>
          <a:prstGeom prst="rect">
            <a:avLst/>
          </a:prstGeom>
          <a:solidFill>
            <a:schemeClr val="bg1"/>
          </a:solidFill>
          <a:ln>
            <a:solidFill>
              <a:schemeClr val="accent1"/>
            </a:solidFill>
          </a:ln>
        </p:spPr>
        <p:txBody>
          <a:bodyPr wrap="square" rtlCol="0">
            <a:spAutoFit/>
          </a:bodyPr>
          <a:lstStyle/>
          <a:p>
            <a:pPr marL="182563" lvl="1" indent="-182563">
              <a:buClr>
                <a:srgbClr val="BD4013"/>
              </a:buClr>
              <a:buFont typeface="Century Gothic" panose="020B0502020202020204" pitchFamily="34" charset="0"/>
              <a:buChar char="►"/>
            </a:pPr>
            <a:r>
              <a:rPr lang="eu-ES" sz="950" b="1" dirty="0" smtClean="0"/>
              <a:t>Desgaitasun handiak dituzten pertsonen beharrak era zabalago batean, ezagutzera eman.</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Gaixotasun mental bat edukitzeko arriskuan dauden pertsonak esku-hartzeko barne prozedura bat landu.</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Desgaitasunaren esparruan lanean dauden erakunde eta gizarte zerbitzuetako koordinaketa sustatu.</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b="1" dirty="0" smtClean="0"/>
              <a:t>Desgaitasuna eta gaixotasun mentala duten pertsonentzako Aisialdi baliabideak hobetu.</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Desgaitasuna eta gaixotasun mentala duten pertsonentzako Arreta baliabideak handitu (tutoretzapeko etxebizitzak, eguneko zentroak…)</a:t>
            </a:r>
          </a:p>
          <a:p>
            <a:pPr marL="182563" lvl="1" indent="-182563">
              <a:buClr>
                <a:srgbClr val="BD4013"/>
              </a:buClr>
              <a:buFont typeface="Century Gothic" panose="020B0502020202020204" pitchFamily="34" charset="0"/>
              <a:buChar char="►"/>
            </a:pPr>
            <a:endParaRPr lang="eu-ES" sz="950" dirty="0" smtClean="0"/>
          </a:p>
          <a:p>
            <a:pPr marL="182563" lvl="1" indent="-182563">
              <a:buClr>
                <a:srgbClr val="BD4013"/>
              </a:buClr>
              <a:buFont typeface="Century Gothic" panose="020B0502020202020204" pitchFamily="34" charset="0"/>
              <a:buChar char="►"/>
            </a:pPr>
            <a:r>
              <a:rPr lang="eu-ES" sz="950" dirty="0" smtClean="0"/>
              <a:t>Desgaitasuna baloratzeko prozedurak hobetu.</a:t>
            </a:r>
          </a:p>
          <a:p>
            <a:pPr marL="182563" lvl="1" indent="-182563">
              <a:buClr>
                <a:srgbClr val="BD4013"/>
              </a:buClr>
              <a:buFont typeface="Century Gothic" panose="020B0502020202020204" pitchFamily="34" charset="0"/>
              <a:buChar char="►"/>
            </a:pPr>
            <a:endParaRPr lang="es-ES" sz="950" dirty="0"/>
          </a:p>
        </p:txBody>
      </p:sp>
      <p:sp>
        <p:nvSpPr>
          <p:cNvPr id="24" name="AutoShape 5"/>
          <p:cNvSpPr>
            <a:spLocks noChangeArrowheads="1"/>
          </p:cNvSpPr>
          <p:nvPr/>
        </p:nvSpPr>
        <p:spPr bwMode="auto">
          <a:xfrm>
            <a:off x="5523585" y="3105764"/>
            <a:ext cx="4152519" cy="2566146"/>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27" name="26 CuadroTexto"/>
          <p:cNvSpPr txBox="1"/>
          <p:nvPr/>
        </p:nvSpPr>
        <p:spPr>
          <a:xfrm>
            <a:off x="987008" y="2444863"/>
            <a:ext cx="8765297" cy="523220"/>
          </a:xfrm>
          <a:prstGeom prst="rect">
            <a:avLst/>
          </a:prstGeom>
          <a:solidFill>
            <a:schemeClr val="bg1"/>
          </a:solidFill>
          <a:ln>
            <a:solidFill>
              <a:schemeClr val="accent1"/>
            </a:solidFill>
          </a:ln>
        </p:spPr>
        <p:txBody>
          <a:bodyPr wrap="square" rtlCol="0">
            <a:spAutoFit/>
          </a:bodyPr>
          <a:lstStyle/>
          <a:p>
            <a:pPr algn="ctr"/>
            <a:r>
              <a:rPr lang="es-ES" sz="1400" b="1" dirty="0" smtClean="0">
                <a:solidFill>
                  <a:srgbClr val="BD4013"/>
                </a:solidFill>
              </a:rPr>
              <a:t>EIBARKO DESGAITASUNA ETA GAIXOTASUN MENTALA DUTEN PERTSONEN BEHARRAK  EZAGUTZERA EMAN </a:t>
            </a:r>
            <a:endParaRPr lang="es-ES" sz="1400" b="1" dirty="0">
              <a:solidFill>
                <a:srgbClr val="BD4013"/>
              </a:solidFill>
            </a:endParaRPr>
          </a:p>
        </p:txBody>
      </p:sp>
      <p:sp>
        <p:nvSpPr>
          <p:cNvPr id="30" name="29 Rectángulo"/>
          <p:cNvSpPr/>
          <p:nvPr/>
        </p:nvSpPr>
        <p:spPr>
          <a:xfrm>
            <a:off x="5585809" y="3105763"/>
            <a:ext cx="4090295" cy="369332"/>
          </a:xfrm>
          <a:prstGeom prst="rect">
            <a:avLst/>
          </a:prstGeom>
        </p:spPr>
        <p:txBody>
          <a:bodyPr wrap="square">
            <a:spAutoFit/>
          </a:bodyPr>
          <a:lstStyle/>
          <a:p>
            <a:pPr lvl="0">
              <a:buClr>
                <a:srgbClr val="BD4013"/>
              </a:buClr>
            </a:pPr>
            <a:r>
              <a:rPr lang="es-ES" b="1" dirty="0" err="1" smtClean="0"/>
              <a:t>Desgaitasun</a:t>
            </a:r>
            <a:r>
              <a:rPr lang="es-ES" b="1" dirty="0" smtClean="0"/>
              <a:t> eta </a:t>
            </a:r>
            <a:r>
              <a:rPr lang="es-ES" b="1" dirty="0" err="1" smtClean="0"/>
              <a:t>gaixotasun</a:t>
            </a:r>
            <a:r>
              <a:rPr lang="es-ES" b="1" dirty="0" smtClean="0"/>
              <a:t> </a:t>
            </a:r>
            <a:r>
              <a:rPr lang="es-ES" b="1" dirty="0" err="1" smtClean="0"/>
              <a:t>mentalen</a:t>
            </a:r>
            <a:r>
              <a:rPr lang="es-ES" b="1" dirty="0" smtClean="0"/>
              <a:t> </a:t>
            </a:r>
            <a:r>
              <a:rPr lang="es-ES" b="1" dirty="0" err="1" smtClean="0"/>
              <a:t>esparruan</a:t>
            </a:r>
            <a:r>
              <a:rPr lang="es-ES" b="1" dirty="0" smtClean="0"/>
              <a:t> </a:t>
            </a:r>
            <a:r>
              <a:rPr lang="es-ES" b="1" dirty="0" err="1" smtClean="0"/>
              <a:t>hobetu</a:t>
            </a:r>
            <a:r>
              <a:rPr lang="es-ES" b="1" dirty="0" smtClean="0"/>
              <a:t> </a:t>
            </a:r>
            <a:r>
              <a:rPr lang="es-ES" b="1" dirty="0" err="1" smtClean="0"/>
              <a:t>daitezkeen</a:t>
            </a:r>
            <a:r>
              <a:rPr lang="es-ES" b="1" dirty="0" smtClean="0"/>
              <a:t> </a:t>
            </a:r>
            <a:r>
              <a:rPr lang="es-ES" b="1" dirty="0" err="1" smtClean="0"/>
              <a:t>jarduerekin</a:t>
            </a:r>
            <a:r>
              <a:rPr lang="es-ES" b="1" dirty="0" smtClean="0"/>
              <a:t> </a:t>
            </a:r>
            <a:r>
              <a:rPr lang="es-ES" b="1" dirty="0" err="1" smtClean="0"/>
              <a:t>adostasun</a:t>
            </a:r>
            <a:r>
              <a:rPr lang="es-ES" b="1" dirty="0" smtClean="0"/>
              <a:t> </a:t>
            </a:r>
            <a:r>
              <a:rPr lang="es-ES" b="1" dirty="0" err="1" smtClean="0"/>
              <a:t>maila</a:t>
            </a:r>
            <a:endParaRPr lang="es-ES" b="1" dirty="0"/>
          </a:p>
        </p:txBody>
      </p:sp>
      <p:sp>
        <p:nvSpPr>
          <p:cNvPr id="21" name="AutoShape 5"/>
          <p:cNvSpPr>
            <a:spLocks noChangeArrowheads="1"/>
          </p:cNvSpPr>
          <p:nvPr/>
        </p:nvSpPr>
        <p:spPr bwMode="auto">
          <a:xfrm>
            <a:off x="5529631" y="5377063"/>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28" name="2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4" name="33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6" name="35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38" name="37 CuadroTexto"/>
          <p:cNvSpPr txBox="1"/>
          <p:nvPr/>
        </p:nvSpPr>
        <p:spPr>
          <a:xfrm>
            <a:off x="5656936" y="1404093"/>
            <a:ext cx="1481477"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0" name="39 CuadroTexto"/>
          <p:cNvSpPr txBox="1"/>
          <p:nvPr/>
        </p:nvSpPr>
        <p:spPr>
          <a:xfrm>
            <a:off x="7187669" y="1402670"/>
            <a:ext cx="1484044"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Adineko</a:t>
            </a:r>
            <a:r>
              <a:rPr lang="es-ES_tradnl" sz="800" b="1" dirty="0" smtClean="0">
                <a:solidFill>
                  <a:schemeClr val="bg1">
                    <a:lumMod val="75000"/>
                  </a:schemeClr>
                </a:solidFill>
              </a:rPr>
              <a:t> </a:t>
            </a:r>
            <a:r>
              <a:rPr lang="es-ES_tradnl" sz="800" b="1" dirty="0" err="1" smtClean="0">
                <a:solidFill>
                  <a:schemeClr val="bg1">
                    <a:lumMod val="75000"/>
                  </a:schemeClr>
                </a:solidFill>
              </a:rPr>
              <a:t>pertsonak</a:t>
            </a:r>
            <a:r>
              <a:rPr lang="es-ES_tradnl" sz="800" b="1" dirty="0" smtClean="0">
                <a:solidFill>
                  <a:schemeClr val="bg1">
                    <a:lumMod val="75000"/>
                  </a:schemeClr>
                </a:solidFill>
              </a:rPr>
              <a:t> eta </a:t>
            </a:r>
            <a:r>
              <a:rPr lang="es-ES_tradnl" sz="800" b="1" dirty="0" err="1" smtClean="0">
                <a:solidFill>
                  <a:schemeClr val="bg1">
                    <a:lumMod val="75000"/>
                  </a:schemeClr>
                </a:solidFill>
              </a:rPr>
              <a:t>mendekotasuna</a:t>
            </a:r>
            <a:endParaRPr lang="es-ES_tradnl" sz="800" b="1" dirty="0" smtClean="0">
              <a:solidFill>
                <a:schemeClr val="bg1">
                  <a:lumMod val="75000"/>
                </a:schemeClr>
              </a:solidFill>
            </a:endParaRPr>
          </a:p>
          <a:p>
            <a:pPr algn="ctr"/>
            <a:endParaRPr lang="es-ES_tradnl" sz="800" b="1" dirty="0">
              <a:solidFill>
                <a:schemeClr val="bg1">
                  <a:lumMod val="75000"/>
                </a:schemeClr>
              </a:solidFill>
            </a:endParaRPr>
          </a:p>
        </p:txBody>
      </p:sp>
      <p:sp>
        <p:nvSpPr>
          <p:cNvPr id="41" name="40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3" name="42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4" name="4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6" name="45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936" y="3475095"/>
            <a:ext cx="3885006" cy="190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9822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86</a:t>
            </a:fld>
            <a:endParaRPr lang="es-ES" altLang="es-ES" dirty="0" smtClean="0"/>
          </a:p>
        </p:txBody>
      </p:sp>
      <p:sp>
        <p:nvSpPr>
          <p:cNvPr id="21" name="2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7" name="36 CuadroTexto"/>
          <p:cNvSpPr txBox="1"/>
          <p:nvPr/>
        </p:nvSpPr>
        <p:spPr>
          <a:xfrm>
            <a:off x="505888" y="2537568"/>
            <a:ext cx="1100496"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a:p>
            <a:r>
              <a:rPr lang="es-ES_tradnl" dirty="0"/>
              <a:t>/ </a:t>
            </a:r>
          </a:p>
          <a:p>
            <a:r>
              <a:rPr lang="es-ES_tradnl" dirty="0" err="1"/>
              <a:t>Gizarte</a:t>
            </a:r>
            <a:r>
              <a:rPr lang="es-ES_tradnl" dirty="0"/>
              <a:t> </a:t>
            </a:r>
            <a:r>
              <a:rPr lang="es-ES_tradnl" dirty="0" err="1"/>
              <a:t>bazterketa</a:t>
            </a:r>
            <a:r>
              <a:rPr lang="es-ES_tradnl" dirty="0"/>
              <a:t> eta </a:t>
            </a:r>
            <a:r>
              <a:rPr lang="es-ES_tradnl" dirty="0" err="1"/>
              <a:t>barneratzea</a:t>
            </a:r>
            <a:r>
              <a:rPr lang="es-ES_tradnl" dirty="0"/>
              <a:t> </a:t>
            </a:r>
          </a:p>
        </p:txBody>
      </p:sp>
      <p:sp>
        <p:nvSpPr>
          <p:cNvPr id="39" name="38 CuadroTexto"/>
          <p:cNvSpPr txBox="1"/>
          <p:nvPr/>
        </p:nvSpPr>
        <p:spPr>
          <a:xfrm>
            <a:off x="2738308" y="2546778"/>
            <a:ext cx="1254642"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 </a:t>
            </a:r>
          </a:p>
          <a:p>
            <a:r>
              <a:rPr lang="es-ES_tradnl" dirty="0"/>
              <a:t>/ </a:t>
            </a:r>
          </a:p>
          <a:p>
            <a:r>
              <a:rPr lang="es-ES_tradnl" dirty="0" err="1"/>
              <a:t>Haurtzaro</a:t>
            </a:r>
            <a:r>
              <a:rPr lang="es-ES_tradnl" dirty="0"/>
              <a:t>, </a:t>
            </a:r>
            <a:r>
              <a:rPr lang="es-ES_tradnl" dirty="0" err="1"/>
              <a:t>nerabezaro</a:t>
            </a:r>
            <a:r>
              <a:rPr lang="es-ES_tradnl" dirty="0"/>
              <a:t> eta familia</a:t>
            </a:r>
          </a:p>
          <a:p>
            <a:endParaRPr lang="es-ES_tradnl" dirty="0"/>
          </a:p>
        </p:txBody>
      </p:sp>
      <p:sp>
        <p:nvSpPr>
          <p:cNvPr id="40" name="39 CuadroTexto"/>
          <p:cNvSpPr txBox="1"/>
          <p:nvPr/>
        </p:nvSpPr>
        <p:spPr>
          <a:xfrm>
            <a:off x="4039022" y="2546778"/>
            <a:ext cx="1333077"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Adicciones </a:t>
            </a:r>
          </a:p>
          <a:p>
            <a:r>
              <a:rPr lang="es-ES_tradnl" dirty="0"/>
              <a:t>/ </a:t>
            </a:r>
            <a:r>
              <a:rPr lang="es-ES_tradnl" dirty="0" err="1"/>
              <a:t>Mendekotasunak</a:t>
            </a:r>
            <a:endParaRPr lang="es-ES_tradnl" dirty="0"/>
          </a:p>
          <a:p>
            <a:endParaRPr lang="es-ES_tradnl" dirty="0"/>
          </a:p>
          <a:p>
            <a:endParaRPr lang="es-ES_tradnl" dirty="0"/>
          </a:p>
          <a:p>
            <a:endParaRPr lang="es-ES_tradnl" dirty="0"/>
          </a:p>
          <a:p>
            <a:r>
              <a:rPr lang="es-ES_tradnl" dirty="0"/>
              <a:t> </a:t>
            </a:r>
          </a:p>
        </p:txBody>
      </p:sp>
      <p:sp>
        <p:nvSpPr>
          <p:cNvPr id="41" name="40 CuadroTexto"/>
          <p:cNvSpPr txBox="1"/>
          <p:nvPr/>
        </p:nvSpPr>
        <p:spPr>
          <a:xfrm>
            <a:off x="5418811" y="2537568"/>
            <a:ext cx="1481477"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 / </a:t>
            </a:r>
          </a:p>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2" name="41 CuadroTexto"/>
          <p:cNvSpPr txBox="1"/>
          <p:nvPr/>
        </p:nvSpPr>
        <p:spPr>
          <a:xfrm>
            <a:off x="6949544" y="2536145"/>
            <a:ext cx="1484044" cy="1223412"/>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 </a:t>
            </a:r>
          </a:p>
          <a:p>
            <a:r>
              <a:rPr lang="es-ES_tradnl" dirty="0"/>
              <a:t>/ </a:t>
            </a:r>
          </a:p>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47" name="46 CuadroTexto"/>
          <p:cNvSpPr txBox="1"/>
          <p:nvPr/>
        </p:nvSpPr>
        <p:spPr>
          <a:xfrm>
            <a:off x="1656027" y="2537568"/>
            <a:ext cx="1030023" cy="1223412"/>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 </a:t>
            </a:r>
          </a:p>
          <a:p>
            <a:r>
              <a:rPr lang="es-ES_tradnl" dirty="0"/>
              <a:t>/ </a:t>
            </a:r>
          </a:p>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26" name="25 CuadroTexto"/>
          <p:cNvSpPr txBox="1"/>
          <p:nvPr/>
        </p:nvSpPr>
        <p:spPr>
          <a:xfrm>
            <a:off x="8478336" y="2537568"/>
            <a:ext cx="1497513" cy="1223412"/>
          </a:xfrm>
          <a:prstGeom prst="rect">
            <a:avLst/>
          </a:prstGeom>
          <a:noFill/>
          <a:ln>
            <a:solidFill>
              <a:schemeClr val="bg1">
                <a:lumMod val="65000"/>
              </a:schemeClr>
            </a:solidFill>
            <a:prstDash val="dashDot"/>
          </a:ln>
        </p:spPr>
        <p:txBody>
          <a:bodyPr wrap="square" rtlCol="0">
            <a:spAutoFit/>
          </a:bodyPr>
          <a:lstStyle/>
          <a:p>
            <a:pPr algn="ctr"/>
            <a:r>
              <a:rPr lang="es-ES_tradnl" sz="1050" b="1" dirty="0">
                <a:solidFill>
                  <a:schemeClr val="bg1">
                    <a:lumMod val="75000"/>
                  </a:schemeClr>
                </a:solidFill>
              </a:rPr>
              <a:t>Igualdad </a:t>
            </a:r>
            <a:endParaRPr lang="es-ES_tradnl" sz="1050" b="1" dirty="0" smtClean="0">
              <a:solidFill>
                <a:schemeClr val="bg1">
                  <a:lumMod val="75000"/>
                </a:schemeClr>
              </a:solidFill>
            </a:endParaRPr>
          </a:p>
          <a:p>
            <a:pPr algn="ctr"/>
            <a:r>
              <a:rPr lang="es-ES_tradnl" sz="1050" b="1" dirty="0" smtClean="0">
                <a:solidFill>
                  <a:schemeClr val="bg1">
                    <a:lumMod val="75000"/>
                  </a:schemeClr>
                </a:solidFill>
              </a:rPr>
              <a:t>/ </a:t>
            </a:r>
          </a:p>
          <a:p>
            <a:pPr algn="ctr"/>
            <a:r>
              <a:rPr lang="es-ES_tradnl" sz="1050" b="1" dirty="0" err="1" smtClean="0">
                <a:solidFill>
                  <a:schemeClr val="bg1">
                    <a:lumMod val="75000"/>
                  </a:schemeClr>
                </a:solidFill>
              </a:rPr>
              <a:t>Emakume-gizonen</a:t>
            </a:r>
            <a:r>
              <a:rPr lang="es-ES_tradnl" sz="1050" b="1" dirty="0" smtClean="0">
                <a:solidFill>
                  <a:schemeClr val="bg1">
                    <a:lumMod val="75000"/>
                  </a:schemeClr>
                </a:solidFill>
              </a:rPr>
              <a:t> </a:t>
            </a:r>
            <a:r>
              <a:rPr lang="es-ES_tradnl" sz="1050" b="1" dirty="0" err="1" smtClean="0">
                <a:solidFill>
                  <a:schemeClr val="bg1">
                    <a:lumMod val="75000"/>
                  </a:schemeClr>
                </a:solidFill>
              </a:rPr>
              <a:t>berdinatasuna</a:t>
            </a: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smtClean="0">
              <a:solidFill>
                <a:schemeClr val="bg1">
                  <a:lumMod val="75000"/>
                </a:schemeClr>
              </a:solidFill>
            </a:endParaRP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2966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87</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LA SITUACIÓN ACTUAL</a:t>
            </a:r>
            <a:endParaRPr lang="es-ES" sz="1600" b="1" dirty="0">
              <a:solidFill>
                <a:schemeClr val="bg1"/>
              </a:solidFill>
            </a:endParaRPr>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0" name="39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41" name="40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42" name="41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33" name="32 CuadroTexto"/>
          <p:cNvSpPr txBox="1"/>
          <p:nvPr/>
        </p:nvSpPr>
        <p:spPr>
          <a:xfrm>
            <a:off x="982137" y="2437559"/>
            <a:ext cx="8723838" cy="307777"/>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ENVEJECIMIENTO POBLACIONAL POR ENCIMA DE GIPUZKOA.</a:t>
            </a:r>
          </a:p>
        </p:txBody>
      </p:sp>
      <p:sp>
        <p:nvSpPr>
          <p:cNvPr id="36" name="35 CuadroTexto"/>
          <p:cNvSpPr txBox="1"/>
          <p:nvPr/>
        </p:nvSpPr>
        <p:spPr>
          <a:xfrm>
            <a:off x="1006058" y="2839664"/>
            <a:ext cx="4451768" cy="1877437"/>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s-ES" dirty="0"/>
              <a:t>La población de 65 y más años de </a:t>
            </a:r>
            <a:r>
              <a:rPr lang="es-ES" dirty="0" err="1"/>
              <a:t>Eibar</a:t>
            </a:r>
            <a:r>
              <a:rPr lang="es-ES" dirty="0"/>
              <a:t> aumenta. Según cifras de </a:t>
            </a:r>
            <a:r>
              <a:rPr lang="es-ES" dirty="0" err="1"/>
              <a:t>Udalmap</a:t>
            </a:r>
            <a:r>
              <a:rPr lang="es-ES" dirty="0"/>
              <a:t>, en 2016 el municipio contaba con 6.719 personas de esta franja de edad, de los cuales más de la mitad, un 54%, eran personas de 75 y más años. </a:t>
            </a:r>
            <a:endParaRPr lang="es-ES" dirty="0" smtClean="0"/>
          </a:p>
          <a:p>
            <a:pPr marL="171450" lvl="0" indent="-171450">
              <a:buClr>
                <a:srgbClr val="BD4013"/>
              </a:buClr>
              <a:buFont typeface="Century Gothic" panose="020B0502020202020204" pitchFamily="34" charset="0"/>
              <a:buChar char="►"/>
            </a:pPr>
            <a:endParaRPr lang="es-ES" dirty="0"/>
          </a:p>
          <a:p>
            <a:pPr marL="171450" lvl="0" indent="-171450">
              <a:buClr>
                <a:srgbClr val="BD4013"/>
              </a:buClr>
              <a:buFont typeface="Century Gothic" panose="020B0502020202020204" pitchFamily="34" charset="0"/>
              <a:buChar char="►"/>
            </a:pPr>
            <a:r>
              <a:rPr lang="es-ES" dirty="0"/>
              <a:t>El índice de envejecimiento de la población se sitúa actualmente en el 24,5% y el de </a:t>
            </a:r>
            <a:r>
              <a:rPr lang="es-ES" dirty="0" err="1"/>
              <a:t>sobreenvejecimiento</a:t>
            </a:r>
            <a:r>
              <a:rPr lang="es-ES" dirty="0"/>
              <a:t> en el 13,3%. Atendiendo a su evolución en los últimos años, destaca el notable incremento de la tasa de envejecimiento, que ha pasado de ser del 23,7% en 2011 al 24,5% en el último año. </a:t>
            </a:r>
            <a:endParaRPr lang="es-ES" b="1" dirty="0" smtClean="0"/>
          </a:p>
          <a:p>
            <a:pPr marL="171450" lvl="0" indent="-171450">
              <a:buClr>
                <a:srgbClr val="BD4013"/>
              </a:buClr>
              <a:buFont typeface="Century Gothic" panose="020B0502020202020204" pitchFamily="34" charset="0"/>
              <a:buChar char="►"/>
            </a:pPr>
            <a:endParaRPr lang="es-ES" b="1" dirty="0"/>
          </a:p>
          <a:p>
            <a:pPr marL="171450" lvl="0" indent="-171450">
              <a:buClr>
                <a:srgbClr val="BD4013"/>
              </a:buClr>
              <a:buFont typeface="Century Gothic" panose="020B0502020202020204" pitchFamily="34" charset="0"/>
              <a:buChar char="►"/>
            </a:pPr>
            <a:r>
              <a:rPr lang="es-ES" dirty="0"/>
              <a:t>En la comparación con </a:t>
            </a:r>
            <a:r>
              <a:rPr lang="es-ES" dirty="0" err="1"/>
              <a:t>Gipuzkoa</a:t>
            </a:r>
            <a:r>
              <a:rPr lang="es-ES" dirty="0"/>
              <a:t>, las tasas registradas en </a:t>
            </a:r>
            <a:r>
              <a:rPr lang="es-ES" dirty="0" err="1"/>
              <a:t>Eibar</a:t>
            </a:r>
            <a:r>
              <a:rPr lang="es-ES" dirty="0"/>
              <a:t> son claramente </a:t>
            </a:r>
            <a:r>
              <a:rPr lang="es-ES" dirty="0" smtClean="0"/>
              <a:t>superiores.</a:t>
            </a:r>
            <a:endParaRPr lang="es-ES" dirty="0"/>
          </a:p>
        </p:txBody>
      </p:sp>
      <p:sp>
        <p:nvSpPr>
          <p:cNvPr id="51" name="AutoShape 5"/>
          <p:cNvSpPr>
            <a:spLocks noChangeArrowheads="1"/>
          </p:cNvSpPr>
          <p:nvPr/>
        </p:nvSpPr>
        <p:spPr bwMode="auto">
          <a:xfrm>
            <a:off x="1054014" y="4779303"/>
            <a:ext cx="4337135" cy="31776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Evolución de la población de más de 65 años de </a:t>
            </a:r>
            <a:r>
              <a:rPr lang="es-ES" sz="1000" b="1" dirty="0" err="1"/>
              <a:t>Eibar</a:t>
            </a:r>
            <a:r>
              <a:rPr lang="es-ES" sz="1000" b="1" dirty="0"/>
              <a:t>, 2011-2016</a:t>
            </a:r>
            <a:endParaRPr lang="es-ES" sz="500" b="1" kern="700" dirty="0">
              <a:latin typeface="Arial" panose="020B0604020202020204" pitchFamily="34" charset="0"/>
            </a:endParaRPr>
          </a:p>
        </p:txBody>
      </p:sp>
      <p:sp>
        <p:nvSpPr>
          <p:cNvPr id="52" name="AutoShape 5"/>
          <p:cNvSpPr>
            <a:spLocks noChangeArrowheads="1"/>
          </p:cNvSpPr>
          <p:nvPr/>
        </p:nvSpPr>
        <p:spPr bwMode="auto">
          <a:xfrm>
            <a:off x="1086486" y="6156051"/>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smtClean="0"/>
              <a:t>Udalmap</a:t>
            </a:r>
            <a:endParaRPr lang="es-ES" sz="300" kern="700" dirty="0">
              <a:latin typeface="Arial" panose="020B0604020202020204" pitchFamily="34" charset="0"/>
            </a:endParaRPr>
          </a:p>
        </p:txBody>
      </p:sp>
      <p:sp>
        <p:nvSpPr>
          <p:cNvPr id="55" name="AutoShape 5"/>
          <p:cNvSpPr>
            <a:spLocks noChangeArrowheads="1"/>
          </p:cNvSpPr>
          <p:nvPr/>
        </p:nvSpPr>
        <p:spPr bwMode="auto">
          <a:xfrm>
            <a:off x="1042158" y="4759256"/>
            <a:ext cx="4396617" cy="1589685"/>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640" y="5090789"/>
            <a:ext cx="4277651" cy="116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73"/>
          <a:stretch/>
        </p:blipFill>
        <p:spPr bwMode="auto">
          <a:xfrm>
            <a:off x="5991037" y="3029349"/>
            <a:ext cx="3099296" cy="120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AutoShape 5"/>
          <p:cNvSpPr>
            <a:spLocks noChangeArrowheads="1"/>
          </p:cNvSpPr>
          <p:nvPr/>
        </p:nvSpPr>
        <p:spPr bwMode="auto">
          <a:xfrm>
            <a:off x="5518834" y="2812044"/>
            <a:ext cx="4178092" cy="317767"/>
          </a:xfrm>
          <a:prstGeom prst="foldedCorner">
            <a:avLst>
              <a:gd name="adj" fmla="val 0"/>
            </a:avLst>
          </a:prstGeom>
          <a:noFill/>
          <a:ln w="9525">
            <a:noFill/>
            <a:round/>
            <a:headEnd/>
            <a:tailEnd/>
          </a:ln>
          <a:effectLst/>
          <a:extLst/>
        </p:spPr>
        <p:txBody>
          <a:bodyPr wrap="square"/>
          <a:lstStyle/>
          <a:p>
            <a:pPr lvl="0">
              <a:buClr>
                <a:srgbClr val="BD4013"/>
              </a:buClr>
            </a:pPr>
            <a:r>
              <a:rPr lang="es-ES" b="1" dirty="0"/>
              <a:t>Importancia de la población mayor de 65 años de </a:t>
            </a:r>
            <a:r>
              <a:rPr lang="es-ES" b="1" dirty="0" err="1"/>
              <a:t>Eibar</a:t>
            </a:r>
            <a:r>
              <a:rPr lang="es-ES" b="1" dirty="0"/>
              <a:t> en </a:t>
            </a:r>
            <a:r>
              <a:rPr lang="es-ES" b="1" dirty="0" err="1"/>
              <a:t>Gipuzkoa</a:t>
            </a:r>
            <a:r>
              <a:rPr lang="es-ES" b="1" dirty="0"/>
              <a:t> (%), 2016</a:t>
            </a:r>
            <a:endParaRPr lang="es-ES" sz="400" b="1" kern="700" dirty="0">
              <a:latin typeface="Arial" panose="020B0604020202020204" pitchFamily="34" charset="0"/>
            </a:endParaRPr>
          </a:p>
        </p:txBody>
      </p:sp>
      <p:sp>
        <p:nvSpPr>
          <p:cNvPr id="32" name="AutoShape 5"/>
          <p:cNvSpPr>
            <a:spLocks noChangeArrowheads="1"/>
          </p:cNvSpPr>
          <p:nvPr/>
        </p:nvSpPr>
        <p:spPr bwMode="auto">
          <a:xfrm>
            <a:off x="5518833" y="4102272"/>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Udalmap</a:t>
            </a:r>
            <a:endParaRPr lang="es-ES" sz="300" kern="700" dirty="0">
              <a:latin typeface="Arial" panose="020B0604020202020204" pitchFamily="34" charset="0"/>
            </a:endParaRPr>
          </a:p>
        </p:txBody>
      </p:sp>
      <p:sp>
        <p:nvSpPr>
          <p:cNvPr id="34" name="AutoShape 5"/>
          <p:cNvSpPr>
            <a:spLocks noChangeArrowheads="1"/>
          </p:cNvSpPr>
          <p:nvPr/>
        </p:nvSpPr>
        <p:spPr bwMode="auto">
          <a:xfrm>
            <a:off x="5518834" y="2837195"/>
            <a:ext cx="4178092" cy="1552942"/>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5" name="34 CuadroTexto"/>
          <p:cNvSpPr txBox="1"/>
          <p:nvPr/>
        </p:nvSpPr>
        <p:spPr>
          <a:xfrm>
            <a:off x="5503701" y="4443089"/>
            <a:ext cx="4202274" cy="507831"/>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s-ES" dirty="0" smtClean="0"/>
              <a:t>El </a:t>
            </a:r>
            <a:r>
              <a:rPr lang="es-ES" dirty="0"/>
              <a:t>57,9% de las personas mayores son mujeres, frente al 42,1% de los hombres. Dichas cifras son ligeramente mayores a las registradas en la comarca y en </a:t>
            </a:r>
            <a:r>
              <a:rPr lang="es-ES" dirty="0" err="1" smtClean="0"/>
              <a:t>Gipuzkoa</a:t>
            </a:r>
            <a:r>
              <a:rPr lang="es-ES" dirty="0" smtClean="0"/>
              <a:t>.</a:t>
            </a:r>
            <a:endParaRPr lang="es-ES" dirty="0"/>
          </a:p>
        </p:txBody>
      </p:sp>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5373" y="5176917"/>
            <a:ext cx="1245890" cy="117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5163" y="5175864"/>
            <a:ext cx="1192212" cy="112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4762" y="5162103"/>
            <a:ext cx="1185298"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AutoShape 5"/>
          <p:cNvSpPr>
            <a:spLocks noChangeArrowheads="1"/>
          </p:cNvSpPr>
          <p:nvPr/>
        </p:nvSpPr>
        <p:spPr bwMode="auto">
          <a:xfrm>
            <a:off x="5492665" y="4982503"/>
            <a:ext cx="4337135" cy="31776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Distribución de la población de más de 65 años por sexo (%), 2016</a:t>
            </a:r>
            <a:endParaRPr lang="es-ES" sz="500" b="1" kern="700" dirty="0">
              <a:latin typeface="Arial" panose="020B0604020202020204" pitchFamily="34" charset="0"/>
            </a:endParaRPr>
          </a:p>
        </p:txBody>
      </p:sp>
      <p:sp>
        <p:nvSpPr>
          <p:cNvPr id="45" name="AutoShape 5"/>
          <p:cNvSpPr>
            <a:spLocks noChangeArrowheads="1"/>
          </p:cNvSpPr>
          <p:nvPr/>
        </p:nvSpPr>
        <p:spPr bwMode="auto">
          <a:xfrm>
            <a:off x="5492665" y="6156050"/>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Udalmap</a:t>
            </a:r>
            <a:endParaRPr lang="es-ES" sz="300" kern="700" dirty="0">
              <a:latin typeface="Arial" panose="020B0604020202020204" pitchFamily="34" charset="0"/>
            </a:endParaRPr>
          </a:p>
        </p:txBody>
      </p:sp>
      <p:sp>
        <p:nvSpPr>
          <p:cNvPr id="46" name="AutoShape 5"/>
          <p:cNvSpPr>
            <a:spLocks noChangeArrowheads="1"/>
          </p:cNvSpPr>
          <p:nvPr/>
        </p:nvSpPr>
        <p:spPr bwMode="auto">
          <a:xfrm>
            <a:off x="5518834" y="4987810"/>
            <a:ext cx="4178092" cy="1361131"/>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48" name="47 Rectángulo redondeado"/>
          <p:cNvSpPr/>
          <p:nvPr/>
        </p:nvSpPr>
        <p:spPr>
          <a:xfrm>
            <a:off x="6319199" y="3162300"/>
            <a:ext cx="335388" cy="242267"/>
          </a:xfrm>
          <a:prstGeom prst="roundRect">
            <a:avLst/>
          </a:prstGeom>
          <a:noFill/>
          <a:ln>
            <a:solidFill>
              <a:srgbClr val="BD4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48 Rectángulo redondeado"/>
          <p:cNvSpPr/>
          <p:nvPr/>
        </p:nvSpPr>
        <p:spPr>
          <a:xfrm>
            <a:off x="7919681" y="3435833"/>
            <a:ext cx="335388" cy="242267"/>
          </a:xfrm>
          <a:prstGeom prst="roundRect">
            <a:avLst/>
          </a:prstGeom>
          <a:noFill/>
          <a:ln>
            <a:solidFill>
              <a:srgbClr val="BD4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4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62" name="61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3218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685801" y="1947603"/>
            <a:ext cx="9144000"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88</a:t>
            </a:fld>
            <a:endParaRPr lang="es-ES" altLang="es-ES" dirty="0" smtClean="0"/>
          </a:p>
        </p:txBody>
      </p:sp>
      <p:sp>
        <p:nvSpPr>
          <p:cNvPr id="19" name="18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GAUR EGUNGO EGOERAREN BALORAZIOA</a:t>
            </a:r>
            <a:endParaRPr lang="es-ES" sz="1600" b="1" dirty="0">
              <a:solidFill>
                <a:schemeClr val="bg1"/>
              </a:solidFill>
            </a:endParaRPr>
          </a:p>
        </p:txBody>
      </p:sp>
      <p:sp>
        <p:nvSpPr>
          <p:cNvPr id="33" name="32 CuadroTexto"/>
          <p:cNvSpPr txBox="1"/>
          <p:nvPr/>
        </p:nvSpPr>
        <p:spPr>
          <a:xfrm>
            <a:off x="1029230" y="2437559"/>
            <a:ext cx="8723838" cy="307777"/>
          </a:xfrm>
          <a:prstGeom prst="rect">
            <a:avLst/>
          </a:prstGeom>
          <a:solidFill>
            <a:schemeClr val="bg1"/>
          </a:solidFill>
          <a:ln>
            <a:solidFill>
              <a:schemeClr val="accent1"/>
            </a:solidFill>
          </a:ln>
        </p:spPr>
        <p:txBody>
          <a:bodyPr wrap="square" rtlCol="0">
            <a:spAutoFit/>
          </a:bodyPr>
          <a:lstStyle/>
          <a:p>
            <a:pPr algn="ctr"/>
            <a:r>
              <a:rPr lang="es-ES" sz="1400" b="1" dirty="0" smtClean="0">
                <a:solidFill>
                  <a:srgbClr val="BD4013"/>
                </a:solidFill>
              </a:rPr>
              <a:t>EIBARKO BIZTANLERIAREN ZAHARTZE MAILA, GIPUZKOAKOA BAINO HANDIAGOA DA</a:t>
            </a:r>
            <a:endParaRPr lang="es-ES" sz="1400" b="1" dirty="0">
              <a:solidFill>
                <a:srgbClr val="BD4013"/>
              </a:solidFill>
            </a:endParaRPr>
          </a:p>
        </p:txBody>
      </p:sp>
      <p:sp>
        <p:nvSpPr>
          <p:cNvPr id="36" name="35 CuadroTexto"/>
          <p:cNvSpPr txBox="1"/>
          <p:nvPr/>
        </p:nvSpPr>
        <p:spPr>
          <a:xfrm>
            <a:off x="1006058" y="2839664"/>
            <a:ext cx="4451768" cy="1615827"/>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u-ES" dirty="0" smtClean="0"/>
              <a:t>65 urte gorako biztanleriak gora egiten du Eibarren. 2016. urtean 6.719 pertsona zeuden 65 urte baino gehiagorekin Eibarren, eta hauetatik %54, 75 urte baino gehiago zituzten, </a:t>
            </a:r>
            <a:r>
              <a:rPr lang="eu-ES" dirty="0" err="1" smtClean="0"/>
              <a:t>Udalmap-eko</a:t>
            </a:r>
            <a:r>
              <a:rPr lang="eu-ES" dirty="0" smtClean="0"/>
              <a:t> datuak kontuan hartuta. </a:t>
            </a:r>
          </a:p>
          <a:p>
            <a:pPr marL="171450" lvl="0" indent="-171450">
              <a:buClr>
                <a:srgbClr val="BD4013"/>
              </a:buClr>
              <a:buFont typeface="Century Gothic" panose="020B0502020202020204" pitchFamily="34" charset="0"/>
              <a:buChar char="►"/>
            </a:pPr>
            <a:endParaRPr lang="es-ES" dirty="0"/>
          </a:p>
          <a:p>
            <a:pPr marL="171450" lvl="0" indent="-171450">
              <a:buClr>
                <a:srgbClr val="BD4013"/>
              </a:buClr>
              <a:buFont typeface="Century Gothic" panose="020B0502020202020204" pitchFamily="34" charset="0"/>
              <a:buChar char="►"/>
            </a:pPr>
            <a:r>
              <a:rPr lang="eu-ES" dirty="0" smtClean="0"/>
              <a:t>Eibarko Zahartze tasa %24,5ekoa da eta Gain-zahartze tasa  berriz  %13,3koa da. Azken urteetako eboluzioa kontuan hartuta, zahartze tasa nahiko hazi dela ikusten da, 2011. urtean %23,7koa zen eta 2016-ean 0,8 puntu altuagoa da.  </a:t>
            </a:r>
            <a:endParaRPr lang="eu-ES" b="1" dirty="0" smtClean="0"/>
          </a:p>
          <a:p>
            <a:pPr marL="171450" lvl="0" indent="-171450">
              <a:buClr>
                <a:srgbClr val="BD4013"/>
              </a:buClr>
              <a:buFont typeface="Century Gothic" panose="020B0502020202020204" pitchFamily="34" charset="0"/>
              <a:buChar char="►"/>
            </a:pPr>
            <a:endParaRPr lang="eu-ES" b="1" dirty="0" smtClean="0"/>
          </a:p>
          <a:p>
            <a:pPr marL="171450" lvl="0" indent="-171450">
              <a:buClr>
                <a:srgbClr val="BD4013"/>
              </a:buClr>
              <a:buFont typeface="Century Gothic" panose="020B0502020202020204" pitchFamily="34" charset="0"/>
              <a:buChar char="►"/>
            </a:pPr>
            <a:r>
              <a:rPr lang="eu-ES" dirty="0" smtClean="0"/>
              <a:t>Eibarko tasak, Gipuzkoa mailakoekin alderatuz, guztiz handiagoak direla nabarmentzen da. </a:t>
            </a:r>
            <a:endParaRPr lang="eu-ES" dirty="0"/>
          </a:p>
        </p:txBody>
      </p:sp>
      <p:sp>
        <p:nvSpPr>
          <p:cNvPr id="51" name="AutoShape 5"/>
          <p:cNvSpPr>
            <a:spLocks noChangeArrowheads="1"/>
          </p:cNvSpPr>
          <p:nvPr/>
        </p:nvSpPr>
        <p:spPr bwMode="auto">
          <a:xfrm>
            <a:off x="1054014" y="4779303"/>
            <a:ext cx="4337135" cy="31776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smtClean="0"/>
              <a:t>65 </a:t>
            </a:r>
            <a:r>
              <a:rPr lang="es-ES" sz="1000" b="1" dirty="0" err="1" smtClean="0"/>
              <a:t>urte</a:t>
            </a:r>
            <a:r>
              <a:rPr lang="es-ES" sz="1000" b="1" dirty="0" smtClean="0"/>
              <a:t> </a:t>
            </a:r>
            <a:r>
              <a:rPr lang="es-ES" sz="1000" b="1" dirty="0" err="1" smtClean="0"/>
              <a:t>gorako</a:t>
            </a:r>
            <a:r>
              <a:rPr lang="es-ES" sz="1000" b="1" dirty="0" smtClean="0"/>
              <a:t> </a:t>
            </a:r>
            <a:r>
              <a:rPr lang="es-ES" sz="1000" b="1" dirty="0" err="1" smtClean="0"/>
              <a:t>biztanleriaren</a:t>
            </a:r>
            <a:r>
              <a:rPr lang="es-ES" sz="1000" b="1" dirty="0" smtClean="0"/>
              <a:t> </a:t>
            </a:r>
            <a:r>
              <a:rPr lang="es-ES" sz="1000" b="1" dirty="0" err="1" smtClean="0"/>
              <a:t>eboluzioa</a:t>
            </a:r>
            <a:r>
              <a:rPr lang="es-ES" sz="1000" b="1" dirty="0" smtClean="0"/>
              <a:t> </a:t>
            </a:r>
            <a:r>
              <a:rPr lang="es-ES" sz="1000" b="1" dirty="0" err="1" smtClean="0"/>
              <a:t>Eibar</a:t>
            </a:r>
            <a:r>
              <a:rPr lang="es-ES" sz="1000" b="1" dirty="0" smtClean="0"/>
              <a:t>, </a:t>
            </a:r>
            <a:r>
              <a:rPr lang="es-ES" sz="1000" b="1" dirty="0"/>
              <a:t>2011-2016</a:t>
            </a:r>
            <a:endParaRPr lang="es-ES" sz="500" b="1" kern="700" dirty="0">
              <a:latin typeface="Arial" panose="020B0604020202020204" pitchFamily="34" charset="0"/>
            </a:endParaRPr>
          </a:p>
        </p:txBody>
      </p:sp>
      <p:sp>
        <p:nvSpPr>
          <p:cNvPr id="52" name="AutoShape 5"/>
          <p:cNvSpPr>
            <a:spLocks noChangeArrowheads="1"/>
          </p:cNvSpPr>
          <p:nvPr/>
        </p:nvSpPr>
        <p:spPr bwMode="auto">
          <a:xfrm>
            <a:off x="1086486" y="6156051"/>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Udalmap</a:t>
            </a:r>
            <a:endParaRPr lang="es-ES" sz="300" kern="700" dirty="0">
              <a:latin typeface="Arial" panose="020B0604020202020204" pitchFamily="34" charset="0"/>
            </a:endParaRPr>
          </a:p>
        </p:txBody>
      </p:sp>
      <p:sp>
        <p:nvSpPr>
          <p:cNvPr id="55" name="AutoShape 5"/>
          <p:cNvSpPr>
            <a:spLocks noChangeArrowheads="1"/>
          </p:cNvSpPr>
          <p:nvPr/>
        </p:nvSpPr>
        <p:spPr bwMode="auto">
          <a:xfrm>
            <a:off x="848788" y="4759256"/>
            <a:ext cx="4589988" cy="1589685"/>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1" name="AutoShape 5"/>
          <p:cNvSpPr>
            <a:spLocks noChangeArrowheads="1"/>
          </p:cNvSpPr>
          <p:nvPr/>
        </p:nvSpPr>
        <p:spPr bwMode="auto">
          <a:xfrm>
            <a:off x="5518834" y="2812044"/>
            <a:ext cx="4178092" cy="317767"/>
          </a:xfrm>
          <a:prstGeom prst="foldedCorner">
            <a:avLst>
              <a:gd name="adj" fmla="val 0"/>
            </a:avLst>
          </a:prstGeom>
          <a:noFill/>
          <a:ln w="9525">
            <a:noFill/>
            <a:round/>
            <a:headEnd/>
            <a:tailEnd/>
          </a:ln>
          <a:effectLst/>
          <a:extLst/>
        </p:spPr>
        <p:txBody>
          <a:bodyPr wrap="square"/>
          <a:lstStyle/>
          <a:p>
            <a:pPr lvl="0">
              <a:buClr>
                <a:srgbClr val="BD4013"/>
              </a:buClr>
            </a:pPr>
            <a:r>
              <a:rPr lang="es-ES" b="1" dirty="0" smtClean="0"/>
              <a:t>65 </a:t>
            </a:r>
            <a:r>
              <a:rPr lang="es-ES" b="1" dirty="0" err="1" smtClean="0"/>
              <a:t>urte</a:t>
            </a:r>
            <a:r>
              <a:rPr lang="es-ES" b="1" dirty="0" smtClean="0"/>
              <a:t> </a:t>
            </a:r>
            <a:r>
              <a:rPr lang="es-ES" b="1" dirty="0" err="1" smtClean="0"/>
              <a:t>gorako</a:t>
            </a:r>
            <a:r>
              <a:rPr lang="es-ES" b="1" dirty="0" smtClean="0"/>
              <a:t> </a:t>
            </a:r>
            <a:r>
              <a:rPr lang="es-ES" b="1" dirty="0" err="1" smtClean="0"/>
              <a:t>biztanleriaren</a:t>
            </a:r>
            <a:r>
              <a:rPr lang="es-ES" b="1" dirty="0" smtClean="0"/>
              <a:t> </a:t>
            </a:r>
            <a:r>
              <a:rPr lang="es-ES" b="1" dirty="0" err="1" smtClean="0"/>
              <a:t>garrantzia</a:t>
            </a:r>
            <a:r>
              <a:rPr lang="es-ES" b="1" dirty="0" smtClean="0"/>
              <a:t> </a:t>
            </a:r>
            <a:r>
              <a:rPr lang="es-ES" b="1" dirty="0" err="1" smtClean="0"/>
              <a:t>Eibar</a:t>
            </a:r>
            <a:r>
              <a:rPr lang="es-ES" b="1" dirty="0" smtClean="0"/>
              <a:t> eta </a:t>
            </a:r>
            <a:r>
              <a:rPr lang="es-ES" b="1" dirty="0" err="1" smtClean="0"/>
              <a:t>Gipuzkoa</a:t>
            </a:r>
            <a:r>
              <a:rPr lang="es-ES" b="1" dirty="0" smtClean="0"/>
              <a:t>  (%), </a:t>
            </a:r>
            <a:r>
              <a:rPr lang="es-ES" b="1" dirty="0"/>
              <a:t>2016</a:t>
            </a:r>
            <a:endParaRPr lang="es-ES" sz="400" b="1" kern="700" dirty="0">
              <a:latin typeface="Arial" panose="020B0604020202020204" pitchFamily="34" charset="0"/>
            </a:endParaRPr>
          </a:p>
        </p:txBody>
      </p:sp>
      <p:sp>
        <p:nvSpPr>
          <p:cNvPr id="34" name="AutoShape 5"/>
          <p:cNvSpPr>
            <a:spLocks noChangeArrowheads="1"/>
          </p:cNvSpPr>
          <p:nvPr/>
        </p:nvSpPr>
        <p:spPr bwMode="auto">
          <a:xfrm>
            <a:off x="5518834" y="2837195"/>
            <a:ext cx="4178092" cy="1552942"/>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5" name="34 CuadroTexto"/>
          <p:cNvSpPr txBox="1"/>
          <p:nvPr/>
        </p:nvSpPr>
        <p:spPr>
          <a:xfrm>
            <a:off x="5503701" y="4443089"/>
            <a:ext cx="4202274" cy="507831"/>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u-ES" dirty="0" smtClean="0"/>
              <a:t>Adineko pertsonen artean, %57,9 emakumezkoak dira eta %42,1 berriz gizonezkoak. Emakumezkoen ehunekoa, Eskualdekoa eta Gipuzkoakoa baino handiagoa da.</a:t>
            </a:r>
            <a:endParaRPr lang="eu-ES" dirty="0"/>
          </a:p>
        </p:txBody>
      </p:sp>
      <p:sp>
        <p:nvSpPr>
          <p:cNvPr id="38" name="AutoShape 5"/>
          <p:cNvSpPr>
            <a:spLocks noChangeArrowheads="1"/>
          </p:cNvSpPr>
          <p:nvPr/>
        </p:nvSpPr>
        <p:spPr bwMode="auto">
          <a:xfrm>
            <a:off x="5454565" y="4982503"/>
            <a:ext cx="4441910" cy="317767"/>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smtClean="0"/>
              <a:t>65 </a:t>
            </a:r>
            <a:r>
              <a:rPr lang="es-ES" sz="1000" b="1" dirty="0" err="1" smtClean="0"/>
              <a:t>urte</a:t>
            </a:r>
            <a:r>
              <a:rPr lang="es-ES" sz="1000" b="1" dirty="0" smtClean="0"/>
              <a:t> </a:t>
            </a:r>
            <a:r>
              <a:rPr lang="es-ES" sz="1000" b="1" dirty="0" err="1" smtClean="0"/>
              <a:t>gorako</a:t>
            </a:r>
            <a:r>
              <a:rPr lang="es-ES" sz="1000" b="1" dirty="0" smtClean="0"/>
              <a:t> </a:t>
            </a:r>
            <a:r>
              <a:rPr lang="es-ES" sz="1000" b="1" dirty="0" err="1" smtClean="0"/>
              <a:t>biztanleriaren</a:t>
            </a:r>
            <a:r>
              <a:rPr lang="es-ES" sz="1000" b="1" dirty="0" smtClean="0"/>
              <a:t> </a:t>
            </a:r>
            <a:r>
              <a:rPr lang="es-ES" sz="1000" b="1" dirty="0" err="1" smtClean="0"/>
              <a:t>banaketa</a:t>
            </a:r>
            <a:r>
              <a:rPr lang="es-ES" sz="1000" b="1" dirty="0" smtClean="0"/>
              <a:t>, </a:t>
            </a:r>
            <a:r>
              <a:rPr lang="es-ES" sz="1000" b="1" dirty="0" err="1" smtClean="0"/>
              <a:t>sexuaren</a:t>
            </a:r>
            <a:r>
              <a:rPr lang="es-ES" sz="1000" b="1" dirty="0" smtClean="0"/>
              <a:t> </a:t>
            </a:r>
            <a:r>
              <a:rPr lang="es-ES" sz="1000" b="1" dirty="0" err="1" smtClean="0"/>
              <a:t>arabera</a:t>
            </a:r>
            <a:r>
              <a:rPr lang="es-ES" sz="1000" b="1" dirty="0" smtClean="0"/>
              <a:t> (%), </a:t>
            </a:r>
            <a:r>
              <a:rPr lang="es-ES" sz="1000" b="1" dirty="0"/>
              <a:t>2016</a:t>
            </a:r>
            <a:endParaRPr lang="es-ES" sz="500" b="1" kern="700" dirty="0">
              <a:latin typeface="Arial" panose="020B0604020202020204" pitchFamily="34" charset="0"/>
            </a:endParaRPr>
          </a:p>
        </p:txBody>
      </p:sp>
      <p:sp>
        <p:nvSpPr>
          <p:cNvPr id="45" name="AutoShape 5"/>
          <p:cNvSpPr>
            <a:spLocks noChangeArrowheads="1"/>
          </p:cNvSpPr>
          <p:nvPr/>
        </p:nvSpPr>
        <p:spPr bwMode="auto">
          <a:xfrm>
            <a:off x="5492665" y="6156050"/>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Udalmap</a:t>
            </a:r>
            <a:endParaRPr lang="es-ES" sz="300" kern="700" dirty="0">
              <a:latin typeface="Arial" panose="020B0604020202020204" pitchFamily="34" charset="0"/>
            </a:endParaRPr>
          </a:p>
        </p:txBody>
      </p:sp>
      <p:sp>
        <p:nvSpPr>
          <p:cNvPr id="46" name="AutoShape 5"/>
          <p:cNvSpPr>
            <a:spLocks noChangeArrowheads="1"/>
          </p:cNvSpPr>
          <p:nvPr/>
        </p:nvSpPr>
        <p:spPr bwMode="auto">
          <a:xfrm>
            <a:off x="5518834" y="4987810"/>
            <a:ext cx="4178092" cy="1361131"/>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48" name="47 Rectángulo redondeado"/>
          <p:cNvSpPr/>
          <p:nvPr/>
        </p:nvSpPr>
        <p:spPr>
          <a:xfrm>
            <a:off x="6319199" y="3162300"/>
            <a:ext cx="335388" cy="242267"/>
          </a:xfrm>
          <a:prstGeom prst="roundRect">
            <a:avLst/>
          </a:prstGeom>
          <a:noFill/>
          <a:ln>
            <a:solidFill>
              <a:srgbClr val="BD4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48 Rectángulo redondeado"/>
          <p:cNvSpPr/>
          <p:nvPr/>
        </p:nvSpPr>
        <p:spPr>
          <a:xfrm>
            <a:off x="7919681" y="3435833"/>
            <a:ext cx="335388" cy="242267"/>
          </a:xfrm>
          <a:prstGeom prst="roundRect">
            <a:avLst/>
          </a:prstGeom>
          <a:noFill/>
          <a:ln>
            <a:solidFill>
              <a:srgbClr val="BD4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42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44" name="43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53" name="52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54" name="5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56" name="55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57" name="56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58" name="5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9" name="5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60"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61" name="60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788" y="5162103"/>
            <a:ext cx="4589987" cy="96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7" name="36 Gráfico"/>
          <p:cNvGraphicFramePr/>
          <p:nvPr>
            <p:extLst>
              <p:ext uri="{D42A27DB-BD31-4B8C-83A1-F6EECF244321}">
                <p14:modId xmlns:p14="http://schemas.microsoft.com/office/powerpoint/2010/main" val="3616375982"/>
              </p:ext>
            </p:extLst>
          </p:nvPr>
        </p:nvGraphicFramePr>
        <p:xfrm>
          <a:off x="5656936" y="3046712"/>
          <a:ext cx="3886674" cy="1262776"/>
        </p:xfrm>
        <a:graphic>
          <a:graphicData uri="http://schemas.openxmlformats.org/drawingml/2006/chart">
            <c:chart xmlns:c="http://schemas.openxmlformats.org/drawingml/2006/chart" xmlns:r="http://schemas.openxmlformats.org/officeDocument/2006/relationships" r:id="rId4"/>
          </a:graphicData>
        </a:graphic>
      </p:graphicFrame>
      <p:sp>
        <p:nvSpPr>
          <p:cNvPr id="32" name="AutoShape 5"/>
          <p:cNvSpPr>
            <a:spLocks noChangeArrowheads="1"/>
          </p:cNvSpPr>
          <p:nvPr/>
        </p:nvSpPr>
        <p:spPr bwMode="auto">
          <a:xfrm>
            <a:off x="5471985" y="4224151"/>
            <a:ext cx="3611827"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Udalmap</a:t>
            </a:r>
            <a:endParaRPr lang="es-ES" sz="300" kern="700" dirty="0">
              <a:latin typeface="Arial" panose="020B0604020202020204" pitchFamily="34" charset="0"/>
            </a:endParaRPr>
          </a:p>
        </p:txBody>
      </p:sp>
      <p:sp>
        <p:nvSpPr>
          <p:cNvPr id="39" name="38 Rectángulo redondeado"/>
          <p:cNvSpPr/>
          <p:nvPr/>
        </p:nvSpPr>
        <p:spPr>
          <a:xfrm>
            <a:off x="6229980" y="3193566"/>
            <a:ext cx="335388" cy="242267"/>
          </a:xfrm>
          <a:prstGeom prst="roundRect">
            <a:avLst/>
          </a:prstGeom>
          <a:noFill/>
          <a:ln>
            <a:solidFill>
              <a:srgbClr val="BD4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39 Rectángulo redondeado"/>
          <p:cNvSpPr/>
          <p:nvPr/>
        </p:nvSpPr>
        <p:spPr>
          <a:xfrm>
            <a:off x="8172049" y="3435833"/>
            <a:ext cx="335388" cy="242267"/>
          </a:xfrm>
          <a:prstGeom prst="roundRect">
            <a:avLst/>
          </a:prstGeom>
          <a:noFill/>
          <a:ln>
            <a:solidFill>
              <a:srgbClr val="BD4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686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22" r="19468" b="15142"/>
          <a:stretch/>
        </p:blipFill>
        <p:spPr bwMode="auto">
          <a:xfrm>
            <a:off x="6399911" y="5246724"/>
            <a:ext cx="2948772" cy="100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9278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89</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19" name="18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2" name="21 CuadroTexto"/>
          <p:cNvSpPr txBox="1"/>
          <p:nvPr/>
        </p:nvSpPr>
        <p:spPr>
          <a:xfrm>
            <a:off x="1018220" y="2087331"/>
            <a:ext cx="8676241"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PREOCUPA </a:t>
            </a:r>
            <a:r>
              <a:rPr lang="es-ES" dirty="0"/>
              <a:t>EL AUMENTO DE LA SOLEDAD Y EL AISLAMIENTO </a:t>
            </a:r>
            <a:r>
              <a:rPr lang="es-ES" dirty="0" smtClean="0"/>
              <a:t>SOCIAL DE LAS PERSONAS MAYORES. </a:t>
            </a:r>
            <a:endParaRPr lang="es-ES" dirty="0"/>
          </a:p>
        </p:txBody>
      </p:sp>
      <p:sp>
        <p:nvSpPr>
          <p:cNvPr id="24" name="23 CuadroTexto"/>
          <p:cNvSpPr txBox="1"/>
          <p:nvPr/>
        </p:nvSpPr>
        <p:spPr>
          <a:xfrm>
            <a:off x="996534" y="2506289"/>
            <a:ext cx="4280316" cy="530915"/>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950" b="1" dirty="0"/>
              <a:t>Es significativo el porcentaje de personas que asegura que la soledad en personas mayores es una realidad social frecuente </a:t>
            </a:r>
            <a:r>
              <a:rPr lang="es-ES" sz="950" dirty="0"/>
              <a:t>en </a:t>
            </a:r>
            <a:r>
              <a:rPr lang="es-ES" sz="950" dirty="0" smtClean="0"/>
              <a:t>Eibar. </a:t>
            </a:r>
          </a:p>
        </p:txBody>
      </p:sp>
      <p:sp>
        <p:nvSpPr>
          <p:cNvPr id="30" name="29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32" name="31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pic>
        <p:nvPicPr>
          <p:cNvPr id="1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594"/>
          <a:stretch/>
        </p:blipFill>
        <p:spPr bwMode="auto">
          <a:xfrm>
            <a:off x="5692716" y="2929805"/>
            <a:ext cx="3534689" cy="163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AutoShape 5"/>
          <p:cNvSpPr>
            <a:spLocks noChangeArrowheads="1"/>
          </p:cNvSpPr>
          <p:nvPr/>
        </p:nvSpPr>
        <p:spPr bwMode="auto">
          <a:xfrm>
            <a:off x="5356261" y="4427979"/>
            <a:ext cx="42715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Censos de Población y Viviendas 2011</a:t>
            </a:r>
            <a:endParaRPr lang="es-ES" sz="300" kern="700" dirty="0">
              <a:latin typeface="Arial" panose="020B0604020202020204" pitchFamily="34" charset="0"/>
            </a:endParaRPr>
          </a:p>
        </p:txBody>
      </p:sp>
      <p:sp>
        <p:nvSpPr>
          <p:cNvPr id="18" name="AutoShape 5"/>
          <p:cNvSpPr>
            <a:spLocks noChangeArrowheads="1"/>
          </p:cNvSpPr>
          <p:nvPr/>
        </p:nvSpPr>
        <p:spPr bwMode="auto">
          <a:xfrm>
            <a:off x="5352440" y="2537790"/>
            <a:ext cx="4306386" cy="384442"/>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Distribución de hogares de mayores de 64 años que viven solos en Eibar y Gipuzkoa, </a:t>
            </a:r>
            <a:r>
              <a:rPr lang="es-ES" sz="1000" b="1" dirty="0" smtClean="0"/>
              <a:t>2011</a:t>
            </a:r>
          </a:p>
        </p:txBody>
      </p:sp>
      <p:sp>
        <p:nvSpPr>
          <p:cNvPr id="20" name="AutoShape 5"/>
          <p:cNvSpPr>
            <a:spLocks noChangeArrowheads="1"/>
          </p:cNvSpPr>
          <p:nvPr/>
        </p:nvSpPr>
        <p:spPr bwMode="auto">
          <a:xfrm>
            <a:off x="5356340" y="2548528"/>
            <a:ext cx="4338121" cy="208053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769" y="3393135"/>
            <a:ext cx="4057650" cy="184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5352440" y="4705350"/>
            <a:ext cx="4297276" cy="823302"/>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950" dirty="0" smtClean="0"/>
              <a:t>El </a:t>
            </a:r>
            <a:r>
              <a:rPr lang="es-ES" sz="950" dirty="0"/>
              <a:t>porcentaje de mujeres de más de 65 años que viven solas (9,5%) como de hombres (2,3%) es superior al registrado en </a:t>
            </a:r>
            <a:r>
              <a:rPr lang="es-ES" sz="950" dirty="0" err="1"/>
              <a:t>Gipuzkoa</a:t>
            </a:r>
            <a:r>
              <a:rPr lang="es-ES" sz="950" dirty="0"/>
              <a:t> (7,7% y 2,3%, respectivamente</a:t>
            </a:r>
            <a:r>
              <a:rPr lang="es-ES" sz="950" dirty="0" smtClean="0"/>
              <a:t>).</a:t>
            </a:r>
            <a:r>
              <a:rPr lang="es-ES" sz="950" dirty="0"/>
              <a:t> </a:t>
            </a:r>
            <a:endParaRPr lang="es-ES" sz="950" dirty="0" smtClean="0"/>
          </a:p>
          <a:p>
            <a:pPr marL="171450" indent="-171450">
              <a:buClr>
                <a:srgbClr val="BD4013"/>
              </a:buClr>
              <a:buFont typeface="Century Gothic" panose="020B0502020202020204" pitchFamily="34" charset="0"/>
              <a:buChar char="►"/>
            </a:pPr>
            <a:endParaRPr lang="es-ES" sz="950" dirty="0"/>
          </a:p>
          <a:p>
            <a:pPr marL="171450" indent="-171450">
              <a:buClr>
                <a:srgbClr val="BD4013"/>
              </a:buClr>
              <a:buFont typeface="Century Gothic" panose="020B0502020202020204" pitchFamily="34" charset="0"/>
              <a:buChar char="►"/>
            </a:pPr>
            <a:r>
              <a:rPr lang="es-ES" sz="950" dirty="0" smtClean="0"/>
              <a:t>Unas </a:t>
            </a:r>
            <a:r>
              <a:rPr lang="es-ES" sz="950" dirty="0"/>
              <a:t>3.200 personas mayores en Eibar viven </a:t>
            </a:r>
            <a:r>
              <a:rPr lang="es-ES" sz="950" dirty="0" smtClean="0"/>
              <a:t>solas .</a:t>
            </a:r>
            <a:endParaRPr lang="es-ES" sz="950" dirty="0"/>
          </a:p>
        </p:txBody>
      </p:sp>
      <p:sp>
        <p:nvSpPr>
          <p:cNvPr id="27" name="AutoShape 5"/>
          <p:cNvSpPr>
            <a:spLocks noChangeArrowheads="1"/>
          </p:cNvSpPr>
          <p:nvPr/>
        </p:nvSpPr>
        <p:spPr bwMode="auto">
          <a:xfrm>
            <a:off x="996455" y="5158125"/>
            <a:ext cx="42715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sp>
        <p:nvSpPr>
          <p:cNvPr id="31" name="AutoShape 5"/>
          <p:cNvSpPr>
            <a:spLocks noChangeArrowheads="1"/>
          </p:cNvSpPr>
          <p:nvPr/>
        </p:nvSpPr>
        <p:spPr bwMode="auto">
          <a:xfrm>
            <a:off x="992634" y="3106011"/>
            <a:ext cx="4306386" cy="384442"/>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Incidencia de realidades sociales en el ámbito de las Personas Mayores y la dependencia en el municipio de </a:t>
            </a:r>
            <a:r>
              <a:rPr lang="es-ES" sz="1000" b="1" dirty="0" err="1"/>
              <a:t>Eibar</a:t>
            </a:r>
            <a:endParaRPr lang="es-ES" sz="1000" b="1" dirty="0" smtClean="0"/>
          </a:p>
        </p:txBody>
      </p:sp>
      <p:sp>
        <p:nvSpPr>
          <p:cNvPr id="33" name="AutoShape 5"/>
          <p:cNvSpPr>
            <a:spLocks noChangeArrowheads="1"/>
          </p:cNvSpPr>
          <p:nvPr/>
        </p:nvSpPr>
        <p:spPr bwMode="auto">
          <a:xfrm>
            <a:off x="996535" y="3078649"/>
            <a:ext cx="4280316" cy="231289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4" name="33 CuadroTexto"/>
          <p:cNvSpPr txBox="1"/>
          <p:nvPr/>
        </p:nvSpPr>
        <p:spPr>
          <a:xfrm>
            <a:off x="987664" y="5445990"/>
            <a:ext cx="4280316" cy="553998"/>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s-ES" sz="1000" b="1" dirty="0"/>
              <a:t>La incidencia de la pobreza entre la población mayor es creciente, </a:t>
            </a:r>
            <a:r>
              <a:rPr lang="es-ES" sz="1000" dirty="0"/>
              <a:t>especialmente en mujeres viudas, con pensiones bajas, y recurren a la ayuda de Emergencia Social (AES).</a:t>
            </a:r>
            <a:endParaRPr lang="es-ES_tradnl" sz="1000" dirty="0"/>
          </a:p>
        </p:txBody>
      </p:sp>
      <p:sp>
        <p:nvSpPr>
          <p:cNvPr id="35" name="3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8" name="37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121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2"/>
          <p:cNvSpPr/>
          <p:nvPr/>
        </p:nvSpPr>
        <p:spPr>
          <a:xfrm>
            <a:off x="887941" y="1541600"/>
            <a:ext cx="8941859" cy="4850733"/>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41986"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C98-7CB0-4E76-A676-8F792119B6C5}" type="slidenum">
              <a:rPr lang="es-ES" altLang="es-ES" sz="800" smtClean="0"/>
              <a:pPr/>
              <a:t>9</a:t>
            </a:fld>
            <a:endParaRPr lang="es-ES" altLang="es-ES" sz="800" smtClean="0"/>
          </a:p>
        </p:txBody>
      </p:sp>
      <p:sp>
        <p:nvSpPr>
          <p:cNvPr id="7" name="6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9500" dirty="0">
                <a:latin typeface="Arial Narrow" panose="020B0606020202030204" pitchFamily="34" charset="0"/>
                <a:cs typeface="Arial" panose="020B0604020202020204" pitchFamily="34" charset="0"/>
              </a:rPr>
              <a:t>2</a:t>
            </a:r>
            <a:endParaRPr lang="es-ES" sz="9500" dirty="0">
              <a:latin typeface="Arial Narrow" panose="020B0606020202030204" pitchFamily="34" charset="0"/>
              <a:cs typeface="Arial" panose="020B0604020202020204" pitchFamily="34" charset="0"/>
            </a:endParaRPr>
          </a:p>
        </p:txBody>
      </p:sp>
      <p:sp>
        <p:nvSpPr>
          <p:cNvPr id="15" name="1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2. Los Servicios Sociales de </a:t>
            </a:r>
            <a:r>
              <a:rPr lang="es-ES" sz="1000" b="1" dirty="0" err="1">
                <a:solidFill>
                  <a:srgbClr val="FFC000"/>
                </a:solidFill>
                <a:latin typeface="Arial" panose="020B0604020202020204" pitchFamily="34" charset="0"/>
                <a:cs typeface="Arial" panose="020B0604020202020204" pitchFamily="34" charset="0"/>
              </a:rPr>
              <a:t>Eibar</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3</a:t>
            </a:r>
            <a:r>
              <a:rPr lang="es-ES" sz="1000" b="1" dirty="0" smtClean="0">
                <a:solidFill>
                  <a:schemeClr val="bg1"/>
                </a:solidFill>
                <a:latin typeface="Arial" panose="020B0604020202020204" pitchFamily="34" charset="0"/>
                <a:cs typeface="Arial" panose="020B0604020202020204" pitchFamily="34" charset="0"/>
              </a:rPr>
              <a:t>. </a:t>
            </a:r>
            <a:r>
              <a:rPr lang="es-ES" sz="1000" b="1" dirty="0">
                <a:solidFill>
                  <a:schemeClr val="bg1"/>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1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_tradnl" altLang="es-ES" sz="1600" b="1" dirty="0" smtClean="0">
                <a:solidFill>
                  <a:schemeClr val="bg1"/>
                </a:solidFill>
                <a:latin typeface="Arial" panose="020B0604020202020204" pitchFamily="34" charset="0"/>
              </a:rPr>
              <a:t>LOS SERVICIOS SOCIALES DE EIBAR</a:t>
            </a:r>
            <a:endParaRPr lang="es-ES" sz="1600" b="1" dirty="0">
              <a:solidFill>
                <a:schemeClr val="bg1"/>
              </a:solidFill>
            </a:endParaRPr>
          </a:p>
        </p:txBody>
      </p:sp>
      <p:sp>
        <p:nvSpPr>
          <p:cNvPr id="8" name="7 Rectángulo"/>
          <p:cNvSpPr/>
          <p:nvPr/>
        </p:nvSpPr>
        <p:spPr>
          <a:xfrm>
            <a:off x="824180" y="1553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LA ACTIVIDAD DE LOS SERVICIOS SOCIALES DE EIBAR</a:t>
            </a:r>
            <a:endParaRPr lang="es-ES" sz="1600" b="1" dirty="0">
              <a:solidFill>
                <a:schemeClr val="bg1"/>
              </a:solidFill>
            </a:endParaRPr>
          </a:p>
        </p:txBody>
      </p:sp>
      <p:sp>
        <p:nvSpPr>
          <p:cNvPr id="11" name="10 CuadroTexto"/>
          <p:cNvSpPr txBox="1"/>
          <p:nvPr/>
        </p:nvSpPr>
        <p:spPr>
          <a:xfrm>
            <a:off x="929107" y="2019716"/>
            <a:ext cx="3719093" cy="623248"/>
          </a:xfrm>
          <a:prstGeom prst="rect">
            <a:avLst/>
          </a:prstGeom>
          <a:solidFill>
            <a:schemeClr val="bg1"/>
          </a:solidFill>
          <a:ln>
            <a:solidFill>
              <a:schemeClr val="accent1"/>
            </a:solidFill>
          </a:ln>
        </p:spPr>
        <p:txBody>
          <a:bodyPr wrap="square" rtlCol="0">
            <a:spAutoFit/>
          </a:bodyPr>
          <a:lstStyle/>
          <a:p>
            <a:r>
              <a:rPr lang="es-ES" sz="1150" b="1" dirty="0" smtClean="0">
                <a:solidFill>
                  <a:srgbClr val="BD4013"/>
                </a:solidFill>
              </a:rPr>
              <a:t>EL CONTEXTO NORMATIVO ESTABLECE EL ESCENARIO QUE CONDICIONA LA ACTIVIDAD DEL DEPARTAMENTO DE SERVICIOS SOCIALES DE EIBAR. </a:t>
            </a:r>
            <a:endParaRPr lang="es-ES" sz="1150" b="1" dirty="0">
              <a:solidFill>
                <a:srgbClr val="BD4013"/>
              </a:solidFill>
            </a:endParaRPr>
          </a:p>
        </p:txBody>
      </p:sp>
      <p:sp>
        <p:nvSpPr>
          <p:cNvPr id="13" name="AutoShape 5"/>
          <p:cNvSpPr>
            <a:spLocks noChangeArrowheads="1"/>
          </p:cNvSpPr>
          <p:nvPr/>
        </p:nvSpPr>
        <p:spPr bwMode="auto">
          <a:xfrm>
            <a:off x="929107" y="2676303"/>
            <a:ext cx="3719093" cy="3639830"/>
          </a:xfrm>
          <a:prstGeom prst="foldedCorner">
            <a:avLst>
              <a:gd name="adj" fmla="val 0"/>
            </a:avLst>
          </a:prstGeom>
          <a:solidFill>
            <a:schemeClr val="bg1"/>
          </a:solid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r>
              <a:rPr lang="es-ES" sz="950" dirty="0"/>
              <a:t>A lo largo de los años, y como consecuencia de logros sociales innegables, se han ido introduciendo cambios normativos en el ámbito de la acción social y de los servicios sociales del País Vasco que han supuesto la ampliación progresiva de la población beneficiaria de estas prestaciones y, por lo tanto, el aumento de las demandas y de las tramitaciones.</a:t>
            </a:r>
          </a:p>
          <a:p>
            <a:pPr marL="171450" lvl="0" indent="-171450">
              <a:buClr>
                <a:srgbClr val="BD4013"/>
              </a:buClr>
              <a:buFont typeface="Century Gothic" panose="020B0502020202020204" pitchFamily="34" charset="0"/>
              <a:buChar char="►"/>
            </a:pPr>
            <a:endParaRPr lang="es-ES" sz="950" dirty="0"/>
          </a:p>
          <a:p>
            <a:pPr marL="171450" lvl="0" indent="-171450">
              <a:buClr>
                <a:srgbClr val="BD4013"/>
              </a:buClr>
              <a:buFont typeface="Century Gothic" panose="020B0502020202020204" pitchFamily="34" charset="0"/>
              <a:buChar char="►"/>
            </a:pPr>
            <a:r>
              <a:rPr lang="es-ES" sz="950" dirty="0"/>
              <a:t>En la actualidad, la actividad de los servicios sociales viene condicionada principalmente por la </a:t>
            </a:r>
            <a:r>
              <a:rPr lang="es-ES" sz="950" b="1" dirty="0"/>
              <a:t>Ley 12/2008, de 5 de diciembre, de servicios sociales y el Decreto 185/2015 de Cartera de Prestaciones y servicios del Sistema Vasco de servicios sociales</a:t>
            </a:r>
            <a:r>
              <a:rPr lang="es-ES" sz="950" b="1" dirty="0" smtClean="0"/>
              <a:t>.</a:t>
            </a:r>
          </a:p>
          <a:p>
            <a:pPr marL="171450" lvl="0" indent="-171450">
              <a:buClr>
                <a:srgbClr val="BD4013"/>
              </a:buClr>
              <a:buFont typeface="Century Gothic" panose="020B0502020202020204" pitchFamily="34" charset="0"/>
              <a:buChar char="►"/>
            </a:pPr>
            <a:endParaRPr lang="es-ES" sz="950" b="1" dirty="0"/>
          </a:p>
          <a:p>
            <a:pPr marL="171450" indent="-171450">
              <a:buClr>
                <a:srgbClr val="BD4013"/>
              </a:buClr>
              <a:buFont typeface="Century Gothic" panose="020B0502020202020204" pitchFamily="34" charset="0"/>
              <a:buChar char="►"/>
            </a:pPr>
            <a:r>
              <a:rPr lang="es-ES_tradnl" sz="950" dirty="0"/>
              <a:t>La mayor parte de los servicios y prestaciones establecidos por el Decreto de Cartera ya son prestados por Gobierno Vasco, Diputaciones Forales y los Ayuntamientos del País Vasco, ahora bien, </a:t>
            </a:r>
            <a:r>
              <a:rPr lang="es-ES_tradnl" sz="950" b="1" dirty="0"/>
              <a:t>la novedad radica en que estos servicios, ayudas o prestaciones pasan a ser un derecho subjetivo, y por tanto, legalmente exigibles por la ciudadanía y no sujetos a coyunturas presupuestarias. </a:t>
            </a:r>
            <a:r>
              <a:rPr lang="es-ES_tradnl" sz="950" dirty="0"/>
              <a:t>Asimismo, se definen y desarrollan servicios nuevos, previstos en el catálogo de la Ley, pero que no existían o tienen muy poca implantación en la </a:t>
            </a:r>
            <a:r>
              <a:rPr lang="es-ES_tradnl" sz="950" dirty="0" smtClean="0"/>
              <a:t>CAPV.</a:t>
            </a:r>
            <a:endParaRPr lang="es-ES" sz="950" b="1" dirty="0"/>
          </a:p>
        </p:txBody>
      </p:sp>
      <p:sp>
        <p:nvSpPr>
          <p:cNvPr id="14" name="AutoShape 5"/>
          <p:cNvSpPr>
            <a:spLocks noChangeArrowheads="1"/>
          </p:cNvSpPr>
          <p:nvPr/>
        </p:nvSpPr>
        <p:spPr bwMode="auto">
          <a:xfrm>
            <a:off x="4686301" y="2023896"/>
            <a:ext cx="5081463" cy="4292238"/>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600" kern="700" dirty="0">
              <a:latin typeface="Arial" panose="020B0604020202020204" pitchFamily="34" charset="0"/>
            </a:endParaRPr>
          </a:p>
        </p:txBody>
      </p:sp>
      <p:sp>
        <p:nvSpPr>
          <p:cNvPr id="16" name="AutoShape 5"/>
          <p:cNvSpPr>
            <a:spLocks noChangeArrowheads="1"/>
          </p:cNvSpPr>
          <p:nvPr/>
        </p:nvSpPr>
        <p:spPr bwMode="auto">
          <a:xfrm>
            <a:off x="4638676" y="2029380"/>
            <a:ext cx="1343025" cy="426648"/>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Situación de las prestaciones y servicios de competencia municipal establecidos por el Decreto de Cartera en </a:t>
            </a:r>
            <a:r>
              <a:rPr lang="es-ES" sz="1000" b="1" dirty="0" err="1"/>
              <a:t>Eibar</a:t>
            </a:r>
            <a:endParaRPr lang="es-ES" sz="500" b="1" kern="700" dirty="0">
              <a:latin typeface="Arial" panose="020B0604020202020204" pitchFamily="34" charset="0"/>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5231" y="2094888"/>
            <a:ext cx="5346821" cy="4297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46993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90</a:t>
            </a:fld>
            <a:endParaRPr lang="es-ES" altLang="es-ES" dirty="0" smtClean="0"/>
          </a:p>
        </p:txBody>
      </p:sp>
      <p:sp>
        <p:nvSpPr>
          <p:cNvPr id="22" name="21 CuadroTexto"/>
          <p:cNvSpPr txBox="1"/>
          <p:nvPr/>
        </p:nvSpPr>
        <p:spPr>
          <a:xfrm>
            <a:off x="1018220" y="2087331"/>
            <a:ext cx="86762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pPr algn="ctr"/>
            <a:r>
              <a:rPr lang="es-ES" dirty="0" smtClean="0"/>
              <a:t>ADINEKO PERTSONEN BAKARDADEAREN IGOERAK ETA HAUEN GIZARTE ISOLAMENDUAK  ARDURATZEN DU </a:t>
            </a:r>
            <a:endParaRPr lang="es-ES" dirty="0"/>
          </a:p>
        </p:txBody>
      </p:sp>
      <p:sp>
        <p:nvSpPr>
          <p:cNvPr id="24" name="23 CuadroTexto"/>
          <p:cNvSpPr txBox="1"/>
          <p:nvPr/>
        </p:nvSpPr>
        <p:spPr>
          <a:xfrm>
            <a:off x="996534" y="2630114"/>
            <a:ext cx="4280316" cy="384721"/>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950" dirty="0" smtClean="0"/>
              <a:t>Inkestatutako gehiengo batek, </a:t>
            </a:r>
            <a:r>
              <a:rPr lang="eu-ES" sz="950" b="1" dirty="0" smtClean="0"/>
              <a:t>Eibarren adineko pertsonek jasaten duten bakardadea ohiko egoera dela uste du. </a:t>
            </a:r>
          </a:p>
        </p:txBody>
      </p:sp>
      <p:sp>
        <p:nvSpPr>
          <p:cNvPr id="17" name="AutoShape 5"/>
          <p:cNvSpPr>
            <a:spLocks noChangeArrowheads="1"/>
          </p:cNvSpPr>
          <p:nvPr/>
        </p:nvSpPr>
        <p:spPr bwMode="auto">
          <a:xfrm>
            <a:off x="5339603" y="4749714"/>
            <a:ext cx="42715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Biztanleria</a:t>
            </a:r>
            <a:r>
              <a:rPr lang="es-ES" sz="800" dirty="0" smtClean="0"/>
              <a:t> eta </a:t>
            </a:r>
            <a:r>
              <a:rPr lang="es-ES" sz="800" dirty="0" err="1" smtClean="0"/>
              <a:t>Etxebizitza</a:t>
            </a:r>
            <a:r>
              <a:rPr lang="es-ES" sz="800" dirty="0" smtClean="0"/>
              <a:t> 2011Errolda.</a:t>
            </a:r>
            <a:endParaRPr lang="es-ES" sz="300" kern="700" dirty="0">
              <a:latin typeface="Arial" panose="020B0604020202020204" pitchFamily="34" charset="0"/>
            </a:endParaRPr>
          </a:p>
        </p:txBody>
      </p:sp>
      <p:sp>
        <p:nvSpPr>
          <p:cNvPr id="18" name="AutoShape 5"/>
          <p:cNvSpPr>
            <a:spLocks noChangeArrowheads="1"/>
          </p:cNvSpPr>
          <p:nvPr/>
        </p:nvSpPr>
        <p:spPr bwMode="auto">
          <a:xfrm>
            <a:off x="5352440" y="2661615"/>
            <a:ext cx="4306386" cy="384442"/>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Bakarrik bizi diren 64 urte gorako pertsonen banaketa, Eibar eta Gipuzkoan, 2011</a:t>
            </a:r>
          </a:p>
        </p:txBody>
      </p:sp>
      <p:sp>
        <p:nvSpPr>
          <p:cNvPr id="20" name="AutoShape 5"/>
          <p:cNvSpPr>
            <a:spLocks noChangeArrowheads="1"/>
          </p:cNvSpPr>
          <p:nvPr/>
        </p:nvSpPr>
        <p:spPr bwMode="auto">
          <a:xfrm>
            <a:off x="5356340" y="2672352"/>
            <a:ext cx="4338121" cy="2318747"/>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3" name="22 CuadroTexto"/>
          <p:cNvSpPr txBox="1"/>
          <p:nvPr/>
        </p:nvSpPr>
        <p:spPr>
          <a:xfrm>
            <a:off x="5352440" y="5114925"/>
            <a:ext cx="4297276" cy="823302"/>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950" dirty="0" smtClean="0"/>
              <a:t>Bakarrik bizi diren bai emakumeen portzentajea (%9,5) bai gizonezkoena(%2,3),  eta bi ehunekoak Gipuzkoa mailan ematen direnak  baino handiagoak dira  (%7,7 eta %2,3).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Eibarren bakarrik bizi diren pertsonak 3.200 inguru dira. </a:t>
            </a:r>
            <a:endParaRPr lang="eu-ES" sz="950" dirty="0"/>
          </a:p>
        </p:txBody>
      </p:sp>
      <p:sp>
        <p:nvSpPr>
          <p:cNvPr id="31" name="AutoShape 5"/>
          <p:cNvSpPr>
            <a:spLocks noChangeArrowheads="1"/>
          </p:cNvSpPr>
          <p:nvPr/>
        </p:nvSpPr>
        <p:spPr bwMode="auto">
          <a:xfrm>
            <a:off x="992634" y="3229836"/>
            <a:ext cx="4306386" cy="384442"/>
          </a:xfrm>
          <a:prstGeom prst="foldedCorner">
            <a:avLst>
              <a:gd name="adj" fmla="val 0"/>
            </a:avLst>
          </a:prstGeom>
          <a:noFill/>
          <a:ln w="9525">
            <a:noFill/>
            <a:round/>
            <a:headEnd/>
            <a:tailEnd/>
          </a:ln>
          <a:effectLst/>
          <a:extLst/>
        </p:spPr>
        <p:txBody>
          <a:bodyPr wrap="square"/>
          <a:lstStyle/>
          <a:p>
            <a:pPr lvl="0">
              <a:buClr>
                <a:srgbClr val="BD4013"/>
              </a:buClr>
            </a:pPr>
            <a:endParaRPr lang="es-ES" sz="1000" b="1" dirty="0" smtClean="0"/>
          </a:p>
        </p:txBody>
      </p:sp>
      <p:sp>
        <p:nvSpPr>
          <p:cNvPr id="33" name="AutoShape 5"/>
          <p:cNvSpPr>
            <a:spLocks noChangeArrowheads="1"/>
          </p:cNvSpPr>
          <p:nvPr/>
        </p:nvSpPr>
        <p:spPr bwMode="auto">
          <a:xfrm>
            <a:off x="996535" y="3202474"/>
            <a:ext cx="4280316" cy="231289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4" name="33 CuadroTexto"/>
          <p:cNvSpPr txBox="1"/>
          <p:nvPr/>
        </p:nvSpPr>
        <p:spPr>
          <a:xfrm>
            <a:off x="987664" y="5569815"/>
            <a:ext cx="4280316" cy="707886"/>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u-ES" sz="1000" b="1" dirty="0" smtClean="0"/>
              <a:t>Adineko pertsonetan Pobreziaren egoerak goraka doa, </a:t>
            </a:r>
            <a:r>
              <a:rPr lang="eu-ES" sz="1000" dirty="0" smtClean="0"/>
              <a:t>batez ere, erretiro- errenta baxuak dituzten emakume alargunetan, Gizarte larrialdietarako laguntza (</a:t>
            </a:r>
            <a:r>
              <a:rPr lang="eu-ES" sz="1000" dirty="0" err="1" smtClean="0"/>
              <a:t>GLL</a:t>
            </a:r>
            <a:r>
              <a:rPr lang="eu-ES" sz="1000" dirty="0" smtClean="0"/>
              <a:t>) eskatzera behartzen dituena. </a:t>
            </a:r>
            <a:endParaRPr lang="eu-ES" sz="1000" dirty="0"/>
          </a:p>
        </p:txBody>
      </p:sp>
      <p:sp>
        <p:nvSpPr>
          <p:cNvPr id="28" name="2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6" name="35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40" name="39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41" name="4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42" name="41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43" name="42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4" name="43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5" name="4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6"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8" name="47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sp>
        <p:nvSpPr>
          <p:cNvPr id="26" name="AutoShape 5"/>
          <p:cNvSpPr>
            <a:spLocks noChangeArrowheads="1"/>
          </p:cNvSpPr>
          <p:nvPr/>
        </p:nvSpPr>
        <p:spPr bwMode="auto">
          <a:xfrm>
            <a:off x="1136769" y="3204451"/>
            <a:ext cx="4178678" cy="426648"/>
          </a:xfrm>
          <a:prstGeom prst="foldedCorner">
            <a:avLst>
              <a:gd name="adj" fmla="val 0"/>
            </a:avLst>
          </a:prstGeom>
          <a:noFill/>
          <a:ln w="9525">
            <a:noFill/>
            <a:round/>
            <a:headEnd/>
            <a:tailEnd/>
          </a:ln>
          <a:effectLst/>
          <a:extLst/>
        </p:spPr>
        <p:txBody>
          <a:bodyPr wrap="square"/>
          <a:lstStyle/>
          <a:p>
            <a:pPr lvl="0">
              <a:buClr>
                <a:srgbClr val="BD4013"/>
              </a:buClr>
            </a:pPr>
            <a:r>
              <a:rPr lang="eu-ES" sz="1000" b="1" dirty="0" smtClean="0"/>
              <a:t>Eibarren adineko pertsonen eta mendekotasunaren esparruan gehien antzematen diren egoeren sailkapena</a:t>
            </a:r>
            <a:endParaRPr lang="eu-ES" sz="500" b="1" kern="700" dirty="0">
              <a:latin typeface="Arial" panose="020B0604020202020204" pitchFamily="34" charset="0"/>
            </a:endParaRPr>
          </a:p>
        </p:txBody>
      </p:sp>
      <p:sp>
        <p:nvSpPr>
          <p:cNvPr id="29" name="AutoShape 5"/>
          <p:cNvSpPr>
            <a:spLocks noChangeArrowheads="1"/>
          </p:cNvSpPr>
          <p:nvPr/>
        </p:nvSpPr>
        <p:spPr bwMode="auto">
          <a:xfrm>
            <a:off x="987664" y="5305963"/>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769" y="3598161"/>
            <a:ext cx="3743706" cy="170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482" b="7852"/>
          <a:stretch/>
        </p:blipFill>
        <p:spPr bwMode="auto">
          <a:xfrm>
            <a:off x="5469594" y="3158900"/>
            <a:ext cx="4111611" cy="141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5875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91</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19" name="18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2" name="21 CuadroTexto"/>
          <p:cNvSpPr txBox="1"/>
          <p:nvPr/>
        </p:nvSpPr>
        <p:spPr>
          <a:xfrm>
            <a:off x="1018220" y="2087331"/>
            <a:ext cx="8676241" cy="300082"/>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sz="1350" dirty="0" smtClean="0"/>
              <a:t>CRECE EL PORCENTAJE DE POBLACIÓN CON DEPENDENCIA SITUÁNDOSE POR ENCIMA DE GIPUZKOA. </a:t>
            </a:r>
            <a:endParaRPr lang="es-ES" sz="1350" dirty="0"/>
          </a:p>
        </p:txBody>
      </p:sp>
      <p:sp>
        <p:nvSpPr>
          <p:cNvPr id="24" name="23 CuadroTexto"/>
          <p:cNvSpPr txBox="1"/>
          <p:nvPr/>
        </p:nvSpPr>
        <p:spPr>
          <a:xfrm>
            <a:off x="1072733" y="2569894"/>
            <a:ext cx="3644047" cy="2708434"/>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smtClean="0"/>
              <a:t>Crece </a:t>
            </a:r>
            <a:r>
              <a:rPr lang="es-ES" sz="1000" dirty="0"/>
              <a:t>el porcentaje de población con dependencia hasta situarse en el 4,60%, cifra </a:t>
            </a:r>
            <a:r>
              <a:rPr lang="es-ES" sz="1000" dirty="0" smtClean="0"/>
              <a:t>por </a:t>
            </a:r>
            <a:r>
              <a:rPr lang="es-ES" sz="1000" dirty="0"/>
              <a:t>encima del de la comarca (4,30%) y Gipuzkoa (3,90%). </a:t>
            </a:r>
            <a:endParaRPr lang="es-ES" sz="1000" dirty="0" smtClean="0"/>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Se </a:t>
            </a:r>
            <a:r>
              <a:rPr lang="es-ES" sz="1000" dirty="0"/>
              <a:t>incrementa el porcentaje de mujeres de 18-64 años dependientes de Eibar hasta situarse en el 1,28%, cifra también </a:t>
            </a:r>
            <a:r>
              <a:rPr lang="es-ES" sz="1000" dirty="0" smtClean="0"/>
              <a:t>superior </a:t>
            </a:r>
            <a:r>
              <a:rPr lang="es-ES" sz="1000" dirty="0"/>
              <a:t>a la de la comarca (1,05%) y Gipuzkoa (1,10</a:t>
            </a:r>
            <a:r>
              <a:rPr lang="es-ES" sz="1000" dirty="0" smtClean="0"/>
              <a:t>%).</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La </a:t>
            </a:r>
            <a:r>
              <a:rPr lang="es-ES" sz="1000" dirty="0"/>
              <a:t>tasa de mujeres y hombres dependientes de  65 y más años también es </a:t>
            </a:r>
            <a:r>
              <a:rPr lang="es-ES" sz="1000" dirty="0" smtClean="0"/>
              <a:t>superior </a:t>
            </a:r>
            <a:r>
              <a:rPr lang="es-ES" sz="1000" dirty="0"/>
              <a:t>al registrado en Gipuzkoa</a:t>
            </a:r>
            <a:r>
              <a:rPr lang="es-ES" sz="1000" dirty="0" smtClean="0"/>
              <a:t>.</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smtClean="0"/>
              <a:t>El </a:t>
            </a:r>
            <a:r>
              <a:rPr lang="es-ES" sz="1000" dirty="0"/>
              <a:t>48,2% de la población de </a:t>
            </a:r>
            <a:r>
              <a:rPr lang="es-ES" sz="1000" dirty="0" err="1"/>
              <a:t>Gipuzkoa</a:t>
            </a:r>
            <a:r>
              <a:rPr lang="es-ES" sz="1000" dirty="0"/>
              <a:t> que atiende a familiares dependientes no recibe ningún tipo de  remuneración y solo el 29,4% trabajan.</a:t>
            </a:r>
          </a:p>
        </p:txBody>
      </p:sp>
      <p:sp>
        <p:nvSpPr>
          <p:cNvPr id="30" name="29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32" name="31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sp>
        <p:nvSpPr>
          <p:cNvPr id="46" name="AutoShape 5"/>
          <p:cNvSpPr>
            <a:spLocks noChangeArrowheads="1"/>
          </p:cNvSpPr>
          <p:nvPr/>
        </p:nvSpPr>
        <p:spPr bwMode="auto">
          <a:xfrm>
            <a:off x="5013806" y="5293462"/>
            <a:ext cx="42715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Behagi</a:t>
            </a:r>
            <a:endParaRPr lang="es-ES" sz="300" kern="700" dirty="0">
              <a:latin typeface="Arial" panose="020B0604020202020204" pitchFamily="34" charset="0"/>
            </a:endParaRPr>
          </a:p>
        </p:txBody>
      </p:sp>
      <p:sp>
        <p:nvSpPr>
          <p:cNvPr id="48" name="AutoShape 5"/>
          <p:cNvSpPr>
            <a:spLocks noChangeArrowheads="1"/>
          </p:cNvSpPr>
          <p:nvPr/>
        </p:nvSpPr>
        <p:spPr bwMode="auto">
          <a:xfrm>
            <a:off x="4876513" y="2569894"/>
            <a:ext cx="4756738" cy="384442"/>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a:t>Importancia de la tasa de dependencia de la población de </a:t>
            </a:r>
            <a:r>
              <a:rPr lang="es-ES" sz="1000" b="1" dirty="0" err="1"/>
              <a:t>Eibar</a:t>
            </a:r>
            <a:r>
              <a:rPr lang="es-ES" sz="1000" b="1" dirty="0"/>
              <a:t> en la comarca y en </a:t>
            </a:r>
            <a:r>
              <a:rPr lang="es-ES" sz="1000" b="1" dirty="0" err="1"/>
              <a:t>Gipuzkoa</a:t>
            </a:r>
            <a:r>
              <a:rPr lang="es-ES" sz="1000" b="1" dirty="0"/>
              <a:t> (%), 2015</a:t>
            </a:r>
          </a:p>
        </p:txBody>
      </p:sp>
      <p:sp>
        <p:nvSpPr>
          <p:cNvPr id="49" name="AutoShape 5"/>
          <p:cNvSpPr>
            <a:spLocks noChangeArrowheads="1"/>
          </p:cNvSpPr>
          <p:nvPr/>
        </p:nvSpPr>
        <p:spPr bwMode="auto">
          <a:xfrm>
            <a:off x="4876513" y="2569894"/>
            <a:ext cx="4756738" cy="3076526"/>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8870" y="3103294"/>
            <a:ext cx="3931868" cy="211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50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3" name="52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5490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5410" y="1988287"/>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92</a:t>
            </a:fld>
            <a:endParaRPr lang="es-ES" altLang="es-ES" dirty="0" smtClean="0"/>
          </a:p>
        </p:txBody>
      </p:sp>
      <p:sp>
        <p:nvSpPr>
          <p:cNvPr id="22" name="21 CuadroTexto"/>
          <p:cNvSpPr txBox="1"/>
          <p:nvPr/>
        </p:nvSpPr>
        <p:spPr>
          <a:xfrm>
            <a:off x="1018220" y="2087331"/>
            <a:ext cx="8676241" cy="507831"/>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sz="1350" dirty="0" smtClean="0"/>
              <a:t>EIBARREN MENDEKOTASUNA DUTEN PERTSONEN EHUNEKOA HAZI DA, GIPUZKOA MAILAKOAREN GAINETIK.</a:t>
            </a:r>
            <a:endParaRPr lang="es-ES" sz="1350" dirty="0"/>
          </a:p>
        </p:txBody>
      </p:sp>
      <p:sp>
        <p:nvSpPr>
          <p:cNvPr id="24" name="23 CuadroTexto"/>
          <p:cNvSpPr txBox="1"/>
          <p:nvPr/>
        </p:nvSpPr>
        <p:spPr>
          <a:xfrm>
            <a:off x="1034633" y="2722294"/>
            <a:ext cx="3644047" cy="2400657"/>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Mendekotasuna duten pertsonen tasak gora egin du Eibarren, %4,6, Eskualdekoa (%4,30) eta Gipuzkoako (%3,90). tasaren gainetik.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Mendekotasuna duten 18-64 urte bitarteko emakumeen portzentajeak gora egin du Eibarren (%1,28), eskualdekoaren (%1,05) eta </a:t>
            </a:r>
            <a:r>
              <a:rPr lang="eu-ES" sz="1000" dirty="0"/>
              <a:t>G</a:t>
            </a:r>
            <a:r>
              <a:rPr lang="eu-ES" sz="1000" dirty="0" smtClean="0"/>
              <a:t>ipuzkoakoaren gainetik (%1,10).</a:t>
            </a:r>
            <a:endParaRPr lang="es-ES" sz="1000" dirty="0" smtClean="0"/>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65 urte gorakoen tasa ere Gipuzkoa mailakoa baino handiagoa da. </a:t>
            </a:r>
          </a:p>
          <a:p>
            <a:pPr marL="171450" indent="-171450">
              <a:buClr>
                <a:srgbClr val="BD4013"/>
              </a:buClr>
              <a:buFont typeface="Century Gothic" panose="020B0502020202020204" pitchFamily="34" charset="0"/>
              <a:buChar char="►"/>
            </a:pPr>
            <a:endParaRPr lang="eu-ES" sz="1000" dirty="0" smtClean="0"/>
          </a:p>
          <a:p>
            <a:pPr marL="171450" indent="-171450">
              <a:buClr>
                <a:srgbClr val="BD4013"/>
              </a:buClr>
              <a:buFont typeface="Century Gothic" panose="020B0502020202020204" pitchFamily="34" charset="0"/>
              <a:buChar char="►"/>
            </a:pPr>
            <a:r>
              <a:rPr lang="eu-ES" sz="1000" dirty="0" smtClean="0"/>
              <a:t>Gipuzkoako mendekotasun pertsonen familia-kideen %48,2 ez du ordainketarik jasotzen, eta hauetatik %29,4ak soilik  etxetik kanpo lana egiten du.   </a:t>
            </a:r>
            <a:endParaRPr lang="eu-ES" sz="1000" dirty="0"/>
          </a:p>
        </p:txBody>
      </p:sp>
      <p:sp>
        <p:nvSpPr>
          <p:cNvPr id="46" name="AutoShape 5"/>
          <p:cNvSpPr>
            <a:spLocks noChangeArrowheads="1"/>
          </p:cNvSpPr>
          <p:nvPr/>
        </p:nvSpPr>
        <p:spPr bwMode="auto">
          <a:xfrm>
            <a:off x="5013806" y="5407762"/>
            <a:ext cx="427152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 </a:t>
            </a:r>
            <a:r>
              <a:rPr lang="es-ES" sz="800" dirty="0" err="1"/>
              <a:t>Behagi</a:t>
            </a:r>
            <a:endParaRPr lang="es-ES" sz="300" kern="700" dirty="0">
              <a:latin typeface="Arial" panose="020B0604020202020204" pitchFamily="34" charset="0"/>
            </a:endParaRPr>
          </a:p>
        </p:txBody>
      </p:sp>
      <p:sp>
        <p:nvSpPr>
          <p:cNvPr id="48" name="AutoShape 5"/>
          <p:cNvSpPr>
            <a:spLocks noChangeArrowheads="1"/>
          </p:cNvSpPr>
          <p:nvPr/>
        </p:nvSpPr>
        <p:spPr bwMode="auto">
          <a:xfrm>
            <a:off x="4876513" y="2769919"/>
            <a:ext cx="4756738" cy="384442"/>
          </a:xfrm>
          <a:prstGeom prst="foldedCorner">
            <a:avLst>
              <a:gd name="adj" fmla="val 0"/>
            </a:avLst>
          </a:prstGeom>
          <a:noFill/>
          <a:ln w="9525">
            <a:noFill/>
            <a:round/>
            <a:headEnd/>
            <a:tailEnd/>
          </a:ln>
          <a:effectLst/>
          <a:extLst/>
        </p:spPr>
        <p:txBody>
          <a:bodyPr wrap="square"/>
          <a:lstStyle/>
          <a:p>
            <a:pPr lvl="0">
              <a:buClr>
                <a:srgbClr val="BD4013"/>
              </a:buClr>
            </a:pPr>
            <a:r>
              <a:rPr lang="es-ES" sz="1000" b="1" dirty="0" err="1" smtClean="0"/>
              <a:t>Mendekotasun</a:t>
            </a:r>
            <a:r>
              <a:rPr lang="es-ES" sz="1000" b="1" dirty="0" smtClean="0"/>
              <a:t> tasaren </a:t>
            </a:r>
            <a:r>
              <a:rPr lang="es-ES" sz="1000" b="1" dirty="0" err="1" smtClean="0"/>
              <a:t>garrantzia</a:t>
            </a:r>
            <a:r>
              <a:rPr lang="es-ES" sz="1000" b="1" dirty="0" smtClean="0"/>
              <a:t>, </a:t>
            </a:r>
            <a:r>
              <a:rPr lang="es-ES" sz="1000" b="1" dirty="0" err="1" smtClean="0"/>
              <a:t>Eibar</a:t>
            </a:r>
            <a:r>
              <a:rPr lang="es-ES" sz="1000" b="1" dirty="0" smtClean="0"/>
              <a:t>, </a:t>
            </a:r>
            <a:r>
              <a:rPr lang="es-ES" sz="1000" b="1" dirty="0" err="1" smtClean="0"/>
              <a:t>Debabarrena</a:t>
            </a:r>
            <a:r>
              <a:rPr lang="es-ES" sz="1000" b="1" dirty="0" smtClean="0"/>
              <a:t> eta </a:t>
            </a:r>
            <a:r>
              <a:rPr lang="es-ES" sz="1000" b="1" dirty="0" err="1" smtClean="0"/>
              <a:t>Gipuzkoa</a:t>
            </a:r>
            <a:r>
              <a:rPr lang="es-ES" sz="1000" b="1" dirty="0" smtClean="0"/>
              <a:t>  </a:t>
            </a:r>
            <a:r>
              <a:rPr lang="es-ES" sz="1000" b="1" dirty="0"/>
              <a:t>(%), 2015</a:t>
            </a:r>
          </a:p>
        </p:txBody>
      </p:sp>
      <p:sp>
        <p:nvSpPr>
          <p:cNvPr id="49" name="AutoShape 5"/>
          <p:cNvSpPr>
            <a:spLocks noChangeArrowheads="1"/>
          </p:cNvSpPr>
          <p:nvPr/>
        </p:nvSpPr>
        <p:spPr bwMode="auto">
          <a:xfrm>
            <a:off x="4876513" y="2684194"/>
            <a:ext cx="4756738" cy="3076526"/>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20" name="19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1" name="20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23" name="22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27" name="26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28" name="27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31" name="30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3" name="32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34" name="3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36" name="35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932" y="3085517"/>
            <a:ext cx="4025900" cy="232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336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93</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214904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996533" y="2401656"/>
            <a:ext cx="87107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LA DEMANDA DE ATENCIÓN A PERSONAS CON DEPENDENCIA </a:t>
            </a:r>
            <a:r>
              <a:rPr lang="es-ES" dirty="0" smtClean="0"/>
              <a:t>SUPONE UNA PARTE MUY RELEVANTE DE LA </a:t>
            </a:r>
            <a:r>
              <a:rPr lang="es-ES" dirty="0"/>
              <a:t>ACTIVIDAD DE LOS SERVICIOS </a:t>
            </a:r>
            <a:r>
              <a:rPr lang="es-ES" dirty="0" smtClean="0"/>
              <a:t>SOCIALES. </a:t>
            </a:r>
            <a:endParaRPr lang="es-ES" dirty="0"/>
          </a:p>
        </p:txBody>
      </p:sp>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VALORACIÓN DE LOS RECURSOS</a:t>
            </a:r>
            <a:endParaRPr lang="es-ES" sz="1600" b="1" dirty="0">
              <a:solidFill>
                <a:schemeClr val="bg1"/>
              </a:solidFill>
            </a:endParaRPr>
          </a:p>
        </p:txBody>
      </p:sp>
      <p:sp>
        <p:nvSpPr>
          <p:cNvPr id="27" name="26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2" name="21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23" name="22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sp>
        <p:nvSpPr>
          <p:cNvPr id="25" name="24 CuadroTexto"/>
          <p:cNvSpPr txBox="1"/>
          <p:nvPr/>
        </p:nvSpPr>
        <p:spPr>
          <a:xfrm>
            <a:off x="1006057" y="2978729"/>
            <a:ext cx="4533574" cy="3323987"/>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smtClean="0"/>
              <a:t>En </a:t>
            </a:r>
            <a:r>
              <a:rPr lang="es-ES" sz="1000" dirty="0"/>
              <a:t>2016 el SAD contaba como usuarios con 50 personas autónomas y 74 personas dependientes (principalmente mujeres, un 24,6% menos que en 2011). En relación a la autonomía, el porcentaje de personas dependientes era superior, rozando el 68%. Por edad, destaca la población de 80 y más años (el 61,3% de los dependientes</a:t>
            </a:r>
            <a:r>
              <a:rPr lang="es-ES" sz="1000" dirty="0" smtClean="0"/>
              <a:t>).</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s-ES" sz="1000" dirty="0"/>
              <a:t>En los últimos años ha disminuido la tasa de cobertura del Servicio de Ayuda a Domicilio entre las personas mayores (1,09%), tasa notablemente por debajo del porcentaje registrado para la comarca (1,29%) y Gipuzkoa (2,13</a:t>
            </a:r>
            <a:r>
              <a:rPr lang="es-ES" sz="1000" dirty="0" smtClean="0"/>
              <a:t>%).</a:t>
            </a:r>
          </a:p>
          <a:p>
            <a:pPr marL="17145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s-ES" sz="1000" b="1" dirty="0" smtClean="0"/>
              <a:t>Servicio de Ayuda a Domicilio (SAD</a:t>
            </a:r>
            <a:r>
              <a:rPr lang="es-ES" sz="1000" dirty="0" smtClean="0"/>
              <a:t>): no obstante, todavía es un recurso desconocido por gran parte de la población y </a:t>
            </a:r>
            <a:r>
              <a:rPr lang="es-ES" sz="1000" b="1" dirty="0" smtClean="0"/>
              <a:t>en los servicios se detecta cada vez más casos de soledad.</a:t>
            </a:r>
            <a:r>
              <a:rPr lang="es-ES" sz="1000" dirty="0" smtClean="0"/>
              <a:t> Las visitas domiciliarias son un medio preventivo de detección de necesidades. </a:t>
            </a:r>
          </a:p>
          <a:p>
            <a:pPr marL="171450" lvl="0" indent="-171450">
              <a:buClr>
                <a:srgbClr val="BD4013"/>
              </a:buClr>
              <a:buFont typeface="Century Gothic" panose="020B0502020202020204" pitchFamily="34" charset="0"/>
              <a:buChar char="►"/>
            </a:pPr>
            <a:endParaRPr lang="es-ES" sz="1000" dirty="0" smtClean="0"/>
          </a:p>
          <a:p>
            <a:pPr marL="171450" lvl="0" indent="-171450">
              <a:buClr>
                <a:srgbClr val="BD4013"/>
              </a:buClr>
              <a:buFont typeface="Century Gothic" panose="020B0502020202020204" pitchFamily="34" charset="0"/>
              <a:buChar char="►"/>
            </a:pPr>
            <a:r>
              <a:rPr lang="es-ES" sz="1000" dirty="0"/>
              <a:t>La interlocución con el Departamento de SS.SS. no es directa, se suele hacer con un familiar del beneficiario final y se echa en falta un </a:t>
            </a:r>
            <a:r>
              <a:rPr lang="es-ES" sz="1000" dirty="0" err="1"/>
              <a:t>feedback</a:t>
            </a:r>
            <a:r>
              <a:rPr lang="es-ES" sz="1000" dirty="0"/>
              <a:t> de la satisfacción del usuario/ beneficiario final. </a:t>
            </a:r>
          </a:p>
        </p:txBody>
      </p:sp>
      <p:sp>
        <p:nvSpPr>
          <p:cNvPr id="41" name="AutoShape 5"/>
          <p:cNvSpPr>
            <a:spLocks noChangeArrowheads="1"/>
          </p:cNvSpPr>
          <p:nvPr/>
        </p:nvSpPr>
        <p:spPr bwMode="auto">
          <a:xfrm>
            <a:off x="5592533" y="2973717"/>
            <a:ext cx="4110766" cy="149476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126" y="3266686"/>
            <a:ext cx="3603579" cy="126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AutoShape 5"/>
          <p:cNvSpPr>
            <a:spLocks noChangeArrowheads="1"/>
          </p:cNvSpPr>
          <p:nvPr/>
        </p:nvSpPr>
        <p:spPr bwMode="auto">
          <a:xfrm>
            <a:off x="5630151" y="2954667"/>
            <a:ext cx="4073147" cy="452588"/>
          </a:xfrm>
          <a:prstGeom prst="foldedCorner">
            <a:avLst>
              <a:gd name="adj" fmla="val 0"/>
            </a:avLst>
          </a:prstGeom>
          <a:noFill/>
          <a:ln w="9525">
            <a:noFill/>
            <a:round/>
            <a:headEnd/>
            <a:tailEnd/>
          </a:ln>
          <a:effectLst/>
          <a:extLst/>
        </p:spPr>
        <p:txBody>
          <a:bodyPr wrap="square"/>
          <a:lstStyle/>
          <a:p>
            <a:pPr lvl="0">
              <a:buClr>
                <a:srgbClr val="BD4013"/>
              </a:buClr>
            </a:pPr>
            <a:r>
              <a:rPr lang="es-ES" b="1" dirty="0"/>
              <a:t>Tasa de cobertura del Servicio de Ayuda a Domicilio de </a:t>
            </a:r>
            <a:r>
              <a:rPr lang="es-ES" b="1" dirty="0" err="1" smtClean="0"/>
              <a:t>Eibar</a:t>
            </a:r>
            <a:r>
              <a:rPr lang="es-ES" b="1" dirty="0" smtClean="0"/>
              <a:t>, </a:t>
            </a:r>
            <a:r>
              <a:rPr lang="es-ES" b="1" dirty="0"/>
              <a:t>Bajo Deba y </a:t>
            </a:r>
            <a:r>
              <a:rPr lang="es-ES" b="1" dirty="0" err="1"/>
              <a:t>Gipuzkoa</a:t>
            </a:r>
            <a:r>
              <a:rPr lang="es-ES" b="1" dirty="0"/>
              <a:t> (%), 2015</a:t>
            </a:r>
            <a:endParaRPr lang="es-ES" sz="400" b="1" kern="700" dirty="0">
              <a:latin typeface="Arial" panose="020B0604020202020204" pitchFamily="34" charset="0"/>
            </a:endParaRPr>
          </a:p>
        </p:txBody>
      </p:sp>
      <p:sp>
        <p:nvSpPr>
          <p:cNvPr id="45" name="AutoShape 5"/>
          <p:cNvSpPr>
            <a:spLocks noChangeArrowheads="1"/>
          </p:cNvSpPr>
          <p:nvPr/>
        </p:nvSpPr>
        <p:spPr bwMode="auto">
          <a:xfrm>
            <a:off x="5601577" y="4255517"/>
            <a:ext cx="30148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smtClean="0"/>
              <a:t>Udalmap</a:t>
            </a:r>
            <a:endParaRPr lang="es-ES" sz="300" kern="700" dirty="0">
              <a:latin typeface="Arial" panose="020B0604020202020204" pitchFamily="34" charset="0"/>
            </a:endParaRPr>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5555" y="4557392"/>
            <a:ext cx="1330089" cy="163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5644" y="4560879"/>
            <a:ext cx="1341279" cy="164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5"/>
          <p:cNvSpPr>
            <a:spLocks noChangeArrowheads="1"/>
          </p:cNvSpPr>
          <p:nvPr/>
        </p:nvSpPr>
        <p:spPr bwMode="auto">
          <a:xfrm>
            <a:off x="5592533" y="4505283"/>
            <a:ext cx="4104391" cy="1723272"/>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49" name="AutoShape 5"/>
          <p:cNvSpPr>
            <a:spLocks noChangeArrowheads="1"/>
          </p:cNvSpPr>
          <p:nvPr/>
        </p:nvSpPr>
        <p:spPr bwMode="auto">
          <a:xfrm>
            <a:off x="5650206" y="4557392"/>
            <a:ext cx="1355476" cy="452588"/>
          </a:xfrm>
          <a:prstGeom prst="foldedCorner">
            <a:avLst>
              <a:gd name="adj" fmla="val 0"/>
            </a:avLst>
          </a:prstGeom>
          <a:noFill/>
          <a:ln w="9525">
            <a:noFill/>
            <a:round/>
            <a:headEnd/>
            <a:tailEnd/>
          </a:ln>
          <a:effectLst/>
          <a:extLst/>
        </p:spPr>
        <p:txBody>
          <a:bodyPr wrap="square"/>
          <a:lstStyle/>
          <a:p>
            <a:pPr lvl="0">
              <a:buClr>
                <a:srgbClr val="BD4013"/>
              </a:buClr>
            </a:pPr>
            <a:r>
              <a:rPr lang="es-ES" b="1" dirty="0"/>
              <a:t>Distribución de la población atendida por el Servicio de Ayuda a Domicilio de </a:t>
            </a:r>
            <a:r>
              <a:rPr lang="es-ES" b="1" dirty="0" err="1"/>
              <a:t>Eibar</a:t>
            </a:r>
            <a:r>
              <a:rPr lang="es-ES" b="1" dirty="0"/>
              <a:t> por núcleo de convivencia (%), 2016</a:t>
            </a:r>
            <a:endParaRPr lang="es-ES" sz="400" b="1" kern="700" dirty="0">
              <a:latin typeface="Arial" panose="020B0604020202020204" pitchFamily="34" charset="0"/>
            </a:endParaRPr>
          </a:p>
        </p:txBody>
      </p:sp>
      <p:sp>
        <p:nvSpPr>
          <p:cNvPr id="50" name="AutoShape 5"/>
          <p:cNvSpPr>
            <a:spLocks noChangeArrowheads="1"/>
          </p:cNvSpPr>
          <p:nvPr/>
        </p:nvSpPr>
        <p:spPr bwMode="auto">
          <a:xfrm>
            <a:off x="5564950" y="5986372"/>
            <a:ext cx="2146453"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a:t>Gizartekintza</a:t>
            </a:r>
            <a:r>
              <a:rPr lang="es-ES" sz="800" dirty="0"/>
              <a:t> Memoria 2016</a:t>
            </a:r>
            <a:endParaRPr lang="es-ES" sz="300" kern="700" dirty="0">
              <a:latin typeface="Arial" panose="020B0604020202020204" pitchFamily="34" charset="0"/>
            </a:endParaRPr>
          </a:p>
        </p:txBody>
      </p:sp>
      <p:sp>
        <p:nvSpPr>
          <p:cNvPr id="30" name="2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32" name="31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2722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94</a:t>
            </a:fld>
            <a:endParaRPr lang="es-ES" altLang="es-ES" dirty="0" smtClean="0"/>
          </a:p>
        </p:txBody>
      </p:sp>
      <p:sp>
        <p:nvSpPr>
          <p:cNvPr id="20" name="Rounded Rectangle 2"/>
          <p:cNvSpPr/>
          <p:nvPr/>
        </p:nvSpPr>
        <p:spPr>
          <a:xfrm>
            <a:off x="887941" y="2149042"/>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5" name="14 CuadroTexto"/>
          <p:cNvSpPr txBox="1"/>
          <p:nvPr/>
        </p:nvSpPr>
        <p:spPr>
          <a:xfrm>
            <a:off x="996533" y="2401656"/>
            <a:ext cx="87107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GIZARTE ZERBITZUEN JARDUERAREN ZATI GARRANTZITSUENETAKO BAT, MENDEKOTASUNA DUTEN PERTSONAK ARTATZEKO ESKARIAK HARTZEN DU. </a:t>
            </a:r>
            <a:endParaRPr lang="es-ES" dirty="0"/>
          </a:p>
        </p:txBody>
      </p:sp>
      <p:sp>
        <p:nvSpPr>
          <p:cNvPr id="24" name="23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BALIABIDEEN BALORAZIOA</a:t>
            </a:r>
            <a:endParaRPr lang="es-ES" sz="1600" b="1" dirty="0">
              <a:solidFill>
                <a:schemeClr val="bg1"/>
              </a:solidFill>
            </a:endParaRPr>
          </a:p>
        </p:txBody>
      </p:sp>
      <p:sp>
        <p:nvSpPr>
          <p:cNvPr id="25" name="24 CuadroTexto"/>
          <p:cNvSpPr txBox="1"/>
          <p:nvPr/>
        </p:nvSpPr>
        <p:spPr>
          <a:xfrm>
            <a:off x="1006057" y="2978729"/>
            <a:ext cx="4533574" cy="3170099"/>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dirty="0" smtClean="0"/>
              <a:t>2016. urtean Etxez-etxeko zerbitzuak  50 pertsona autonomo eta mendekotasuna duten beste 74 pertsona artatzen zituen (gehiengoak emakumezkoak, eta 2011. urtean baino  %24,6 gutxiago). Autonomia mailarekin lotuta, mendekotasuna zuten pertsonen ehunekoa, handiagoa zen, %68koa. Adinari begira, 80 urtetik gorakoak nagusitzen dira, ( hauetatik %61,3 a mendekotasunarekin).</a:t>
            </a:r>
          </a:p>
          <a:p>
            <a:pPr marL="171450" indent="-171450">
              <a:buClr>
                <a:srgbClr val="BD4013"/>
              </a:buClr>
              <a:buFont typeface="Century Gothic" panose="020B0502020202020204" pitchFamily="34" charset="0"/>
              <a:buChar char="►"/>
            </a:pPr>
            <a:endParaRPr lang="es-ES" sz="1000" dirty="0"/>
          </a:p>
          <a:p>
            <a:pPr marL="171450" indent="-171450">
              <a:buClr>
                <a:srgbClr val="BD4013"/>
              </a:buClr>
              <a:buFont typeface="Century Gothic" panose="020B0502020202020204" pitchFamily="34" charset="0"/>
              <a:buChar char="►"/>
            </a:pPr>
            <a:r>
              <a:rPr lang="eu-ES" sz="1000" dirty="0" smtClean="0"/>
              <a:t>Etxez-etxeko zerbitzuaren estaldura mailak, azken urteetan, behera egin du (%1,09), eskualdekoaren (%1,29),  eta Gipuzkoa mailakoaren (%2,13), azpitik.</a:t>
            </a:r>
          </a:p>
          <a:p>
            <a:pPr marL="171450" indent="-171450">
              <a:buClr>
                <a:srgbClr val="BD4013"/>
              </a:buClr>
              <a:buFont typeface="Century Gothic" panose="020B0502020202020204" pitchFamily="34" charset="0"/>
              <a:buChar char="►"/>
            </a:pPr>
            <a:endParaRPr lang="es-ES" sz="1000" dirty="0"/>
          </a:p>
          <a:p>
            <a:pPr marL="171450" lvl="0" indent="-171450">
              <a:buClr>
                <a:srgbClr val="BD4013"/>
              </a:buClr>
              <a:buFont typeface="Century Gothic" panose="020B0502020202020204" pitchFamily="34" charset="0"/>
              <a:buChar char="►"/>
            </a:pPr>
            <a:r>
              <a:rPr lang="eu-ES" sz="1000" b="1" dirty="0" smtClean="0"/>
              <a:t>Nahiz eta oso zabaldua egon, Etxez-etxeko zerbitzua ez da oso zerbitzu ezaguna</a:t>
            </a:r>
            <a:r>
              <a:rPr lang="eu-ES" sz="1000" b="1" u="sng" dirty="0" smtClean="0"/>
              <a:t>. </a:t>
            </a:r>
            <a:r>
              <a:rPr lang="eu-ES" sz="1000" u="sng" dirty="0" smtClean="0"/>
              <a:t>Zerbitzu honen bisiten bitartez bakardade kasu ugari antzematen dira, eta beharrak antzemateko prebentzio baliabide ona da. </a:t>
            </a:r>
          </a:p>
          <a:p>
            <a:pPr marL="171450" lvl="0" indent="-171450">
              <a:buClr>
                <a:srgbClr val="BD4013"/>
              </a:buClr>
              <a:buFont typeface="Century Gothic" panose="020B0502020202020204" pitchFamily="34" charset="0"/>
              <a:buChar char="►"/>
            </a:pPr>
            <a:endParaRPr lang="eu-ES" sz="1000" dirty="0" smtClean="0"/>
          </a:p>
          <a:p>
            <a:pPr marL="171450" lvl="0" indent="-171450">
              <a:buClr>
                <a:srgbClr val="BD4013"/>
              </a:buClr>
              <a:buFont typeface="Century Gothic" panose="020B0502020202020204" pitchFamily="34" charset="0"/>
              <a:buChar char="►"/>
            </a:pPr>
            <a:r>
              <a:rPr lang="eu-ES" sz="1000" dirty="0" smtClean="0"/>
              <a:t>Zerbitzuaren erabiltzailearen eta gizarte zerbitzuen harremana ez da zuzena, familia-kide batekin izaten da, honek erabiltzailearen feedback lortzea zailtzen du. </a:t>
            </a:r>
            <a:endParaRPr lang="eu-ES" sz="1000" dirty="0"/>
          </a:p>
        </p:txBody>
      </p:sp>
      <p:sp>
        <p:nvSpPr>
          <p:cNvPr id="41" name="AutoShape 5"/>
          <p:cNvSpPr>
            <a:spLocks noChangeArrowheads="1"/>
          </p:cNvSpPr>
          <p:nvPr/>
        </p:nvSpPr>
        <p:spPr bwMode="auto">
          <a:xfrm>
            <a:off x="5592533" y="2973717"/>
            <a:ext cx="4110766" cy="149476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44" name="AutoShape 5"/>
          <p:cNvSpPr>
            <a:spLocks noChangeArrowheads="1"/>
          </p:cNvSpPr>
          <p:nvPr/>
        </p:nvSpPr>
        <p:spPr bwMode="auto">
          <a:xfrm>
            <a:off x="5630151" y="2954667"/>
            <a:ext cx="4073147" cy="452588"/>
          </a:xfrm>
          <a:prstGeom prst="foldedCorner">
            <a:avLst>
              <a:gd name="adj" fmla="val 0"/>
            </a:avLst>
          </a:prstGeom>
          <a:noFill/>
          <a:ln w="9525">
            <a:noFill/>
            <a:round/>
            <a:headEnd/>
            <a:tailEnd/>
          </a:ln>
          <a:effectLst/>
          <a:extLst/>
        </p:spPr>
        <p:txBody>
          <a:bodyPr wrap="square"/>
          <a:lstStyle/>
          <a:p>
            <a:pPr lvl="0">
              <a:buClr>
                <a:srgbClr val="BD4013"/>
              </a:buClr>
            </a:pPr>
            <a:r>
              <a:rPr lang="es-ES" b="1" dirty="0" err="1" smtClean="0"/>
              <a:t>Etxez-etxeko</a:t>
            </a:r>
            <a:r>
              <a:rPr lang="es-ES" b="1" dirty="0" smtClean="0"/>
              <a:t> </a:t>
            </a:r>
            <a:r>
              <a:rPr lang="es-ES" b="1" dirty="0" err="1" smtClean="0"/>
              <a:t>zerbitzuaren</a:t>
            </a:r>
            <a:r>
              <a:rPr lang="es-ES" b="1" dirty="0" smtClean="0"/>
              <a:t> </a:t>
            </a:r>
            <a:r>
              <a:rPr lang="es-ES" b="1" dirty="0" err="1" smtClean="0"/>
              <a:t>estaldura</a:t>
            </a:r>
            <a:r>
              <a:rPr lang="es-ES" b="1" dirty="0" smtClean="0"/>
              <a:t> tasa </a:t>
            </a:r>
            <a:r>
              <a:rPr lang="es-ES" b="1" dirty="0" err="1" smtClean="0"/>
              <a:t>Eibar</a:t>
            </a:r>
            <a:r>
              <a:rPr lang="es-ES" b="1" dirty="0" smtClean="0"/>
              <a:t>, Deba Barrena eta </a:t>
            </a:r>
            <a:r>
              <a:rPr lang="es-ES" b="1" dirty="0" err="1"/>
              <a:t>Gipuzkoa</a:t>
            </a:r>
            <a:r>
              <a:rPr lang="es-ES" b="1" dirty="0"/>
              <a:t> (%), 2015</a:t>
            </a:r>
            <a:endParaRPr lang="es-ES" sz="400" b="1" kern="700" dirty="0">
              <a:latin typeface="Arial" panose="020B0604020202020204" pitchFamily="34" charset="0"/>
            </a:endParaRPr>
          </a:p>
        </p:txBody>
      </p:sp>
      <p:sp>
        <p:nvSpPr>
          <p:cNvPr id="45" name="AutoShape 5"/>
          <p:cNvSpPr>
            <a:spLocks noChangeArrowheads="1"/>
          </p:cNvSpPr>
          <p:nvPr/>
        </p:nvSpPr>
        <p:spPr bwMode="auto">
          <a:xfrm>
            <a:off x="5601577" y="4255517"/>
            <a:ext cx="30148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Udalmap</a:t>
            </a:r>
            <a:endParaRPr lang="es-ES" sz="300" kern="700" dirty="0">
              <a:latin typeface="Arial" panose="020B0604020202020204" pitchFamily="34" charset="0"/>
            </a:endParaRPr>
          </a:p>
        </p:txBody>
      </p:sp>
      <p:sp>
        <p:nvSpPr>
          <p:cNvPr id="48" name="AutoShape 5"/>
          <p:cNvSpPr>
            <a:spLocks noChangeArrowheads="1"/>
          </p:cNvSpPr>
          <p:nvPr/>
        </p:nvSpPr>
        <p:spPr bwMode="auto">
          <a:xfrm>
            <a:off x="5614528" y="4505283"/>
            <a:ext cx="4104391" cy="1919474"/>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49" name="AutoShape 5"/>
          <p:cNvSpPr>
            <a:spLocks noChangeArrowheads="1"/>
          </p:cNvSpPr>
          <p:nvPr/>
        </p:nvSpPr>
        <p:spPr bwMode="auto">
          <a:xfrm>
            <a:off x="5650206" y="4557392"/>
            <a:ext cx="1355476" cy="452588"/>
          </a:xfrm>
          <a:prstGeom prst="foldedCorner">
            <a:avLst>
              <a:gd name="adj" fmla="val 0"/>
            </a:avLst>
          </a:prstGeom>
          <a:noFill/>
          <a:ln w="9525">
            <a:noFill/>
            <a:round/>
            <a:headEnd/>
            <a:tailEnd/>
          </a:ln>
          <a:effectLst/>
          <a:extLst/>
        </p:spPr>
        <p:txBody>
          <a:bodyPr wrap="square"/>
          <a:lstStyle/>
          <a:p>
            <a:pPr lvl="0">
              <a:buClr>
                <a:srgbClr val="BD4013"/>
              </a:buClr>
            </a:pPr>
            <a:r>
              <a:rPr lang="es-ES" b="1" dirty="0" err="1" smtClean="0"/>
              <a:t>Eibarko</a:t>
            </a:r>
            <a:r>
              <a:rPr lang="es-ES" b="1" dirty="0" smtClean="0"/>
              <a:t> </a:t>
            </a:r>
            <a:r>
              <a:rPr lang="es-ES" b="1" dirty="0" err="1"/>
              <a:t>e</a:t>
            </a:r>
            <a:r>
              <a:rPr lang="es-ES" b="1" dirty="0" err="1" smtClean="0"/>
              <a:t>txez</a:t>
            </a:r>
            <a:r>
              <a:rPr lang="es-ES" b="1" dirty="0" smtClean="0"/>
              <a:t> -</a:t>
            </a:r>
            <a:r>
              <a:rPr lang="es-ES" b="1" dirty="0" err="1" smtClean="0"/>
              <a:t>etxeko</a:t>
            </a:r>
            <a:r>
              <a:rPr lang="es-ES" b="1" dirty="0" smtClean="0"/>
              <a:t> </a:t>
            </a:r>
            <a:r>
              <a:rPr lang="es-ES" b="1" dirty="0" err="1" smtClean="0"/>
              <a:t>zerbitzuak</a:t>
            </a:r>
            <a:r>
              <a:rPr lang="es-ES" b="1" dirty="0" smtClean="0"/>
              <a:t> </a:t>
            </a:r>
            <a:r>
              <a:rPr lang="es-ES" b="1" dirty="0" err="1" smtClean="0"/>
              <a:t>artatzen</a:t>
            </a:r>
            <a:r>
              <a:rPr lang="es-ES" b="1" dirty="0" smtClean="0"/>
              <a:t> </a:t>
            </a:r>
            <a:r>
              <a:rPr lang="es-ES" b="1" dirty="0" err="1" smtClean="0"/>
              <a:t>dituen</a:t>
            </a:r>
            <a:r>
              <a:rPr lang="es-ES" b="1" dirty="0" smtClean="0"/>
              <a:t> </a:t>
            </a:r>
            <a:r>
              <a:rPr lang="es-ES" b="1" dirty="0" err="1" smtClean="0"/>
              <a:t>erabiltzaileak</a:t>
            </a:r>
            <a:r>
              <a:rPr lang="es-ES" b="1" dirty="0" smtClean="0"/>
              <a:t> (%), </a:t>
            </a:r>
            <a:r>
              <a:rPr lang="es-ES" b="1" dirty="0"/>
              <a:t>2016</a:t>
            </a:r>
            <a:endParaRPr lang="es-ES" sz="400" b="1" kern="700" dirty="0">
              <a:latin typeface="Arial" panose="020B0604020202020204" pitchFamily="34" charset="0"/>
            </a:endParaRPr>
          </a:p>
        </p:txBody>
      </p:sp>
      <p:sp>
        <p:nvSpPr>
          <p:cNvPr id="50" name="AutoShape 5"/>
          <p:cNvSpPr>
            <a:spLocks noChangeArrowheads="1"/>
          </p:cNvSpPr>
          <p:nvPr/>
        </p:nvSpPr>
        <p:spPr bwMode="auto">
          <a:xfrm>
            <a:off x="5564950" y="5875686"/>
            <a:ext cx="1323911"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a:t>Gizartekintza</a:t>
            </a:r>
            <a:r>
              <a:rPr lang="es-ES" sz="800" dirty="0"/>
              <a:t> Memoria 2016</a:t>
            </a:r>
            <a:endParaRPr lang="es-ES" sz="300" kern="700" dirty="0">
              <a:latin typeface="Arial" panose="020B0604020202020204" pitchFamily="34" charset="0"/>
            </a:endParaRPr>
          </a:p>
        </p:txBody>
      </p:sp>
      <p:sp>
        <p:nvSpPr>
          <p:cNvPr id="28" name="2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31" name="30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3" name="32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34" name="33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35" name="34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36" name="35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38" name="37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0" name="39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2"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6" name="45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197" y="3257550"/>
            <a:ext cx="3244007" cy="114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18" r="17424" b="7261"/>
          <a:stretch/>
        </p:blipFill>
        <p:spPr bwMode="auto">
          <a:xfrm>
            <a:off x="6774561" y="4567105"/>
            <a:ext cx="2922364" cy="181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0104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D4013"/>
              </a:buClr>
              <a:buFont typeface="Century Gothic" panose="020B0502020202020204" pitchFamily="34" charset="0"/>
              <a:buChar char="►"/>
            </a:pPr>
            <a:endParaRPr lang="es-ES" sz="1600" dirty="0"/>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95</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19" name="18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2" name="21 CuadroTexto"/>
          <p:cNvSpPr txBox="1"/>
          <p:nvPr/>
        </p:nvSpPr>
        <p:spPr>
          <a:xfrm>
            <a:off x="1018220" y="2087331"/>
            <a:ext cx="86762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BUENOS NIVELES DE VALORACIÓN DE LOS RECURSOS Y SERVICIOS DE ATENCIÓN A LA </a:t>
            </a:r>
            <a:r>
              <a:rPr lang="es-ES" dirty="0" smtClean="0"/>
              <a:t>DEPENDENCIA.</a:t>
            </a:r>
            <a:endParaRPr lang="es-ES" dirty="0"/>
          </a:p>
        </p:txBody>
      </p:sp>
      <p:sp>
        <p:nvSpPr>
          <p:cNvPr id="30" name="29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32" name="31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sp>
        <p:nvSpPr>
          <p:cNvPr id="35" name="34 CuadroTexto"/>
          <p:cNvSpPr txBox="1"/>
          <p:nvPr/>
        </p:nvSpPr>
        <p:spPr>
          <a:xfrm>
            <a:off x="1028594" y="3139386"/>
            <a:ext cx="4593729" cy="2285241"/>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s-ES" sz="950" dirty="0"/>
              <a:t>La tasa de cobertura de las prestaciones económicas de dependencia es notablemente superior en Eibar (2,12%) que en Gipuzkoa (1,92%).</a:t>
            </a:r>
          </a:p>
          <a:p>
            <a:pPr marL="171450" lvl="0" indent="-171450">
              <a:buClr>
                <a:srgbClr val="BD4013"/>
              </a:buClr>
              <a:buFont typeface="Century Gothic" panose="020B0502020202020204" pitchFamily="34" charset="0"/>
              <a:buChar char="►"/>
            </a:pPr>
            <a:endParaRPr lang="es-ES" sz="950" dirty="0" smtClean="0"/>
          </a:p>
          <a:p>
            <a:pPr marL="171450" lvl="0" indent="-171450">
              <a:buClr>
                <a:srgbClr val="BD4013"/>
              </a:buClr>
              <a:buFont typeface="Century Gothic" panose="020B0502020202020204" pitchFamily="34" charset="0"/>
              <a:buChar char="►"/>
            </a:pPr>
            <a:r>
              <a:rPr lang="es-ES" sz="950" dirty="0" smtClean="0"/>
              <a:t>El </a:t>
            </a:r>
            <a:r>
              <a:rPr lang="es-ES" sz="950" dirty="0"/>
              <a:t>número de plazas en centro de día y centros residenciales para personas mayores por número de habitantes es notablemente inferior en Eibar que en Gipuzkoa, pero el grado de ocupación de los centros es similar en ambos casos, y roza el completo en los últimos años.</a:t>
            </a:r>
          </a:p>
          <a:p>
            <a:pPr marL="171450" lvl="0" indent="-171450">
              <a:buClr>
                <a:srgbClr val="BD4013"/>
              </a:buClr>
              <a:buFont typeface="Century Gothic" panose="020B0502020202020204" pitchFamily="34" charset="0"/>
              <a:buChar char="►"/>
            </a:pPr>
            <a:endParaRPr lang="es-ES" sz="950" dirty="0"/>
          </a:p>
          <a:p>
            <a:pPr marL="171450" indent="-171450">
              <a:buClr>
                <a:srgbClr val="BD4013"/>
              </a:buClr>
              <a:buFont typeface="Century Gothic" panose="020B0502020202020204" pitchFamily="34" charset="0"/>
              <a:buChar char="►"/>
            </a:pPr>
            <a:r>
              <a:rPr lang="es-ES" sz="950" dirty="0"/>
              <a:t>Hay dificultades para conocer las plazas disponibles en centros de día y centros residenciales</a:t>
            </a:r>
            <a:r>
              <a:rPr lang="es-ES" sz="950" dirty="0" smtClean="0"/>
              <a:t>. En ambos hay listas de espera. </a:t>
            </a:r>
            <a:endParaRPr lang="es-ES" sz="950" dirty="0"/>
          </a:p>
          <a:p>
            <a:pPr marL="171450" indent="-171450">
              <a:buClr>
                <a:srgbClr val="BD4013"/>
              </a:buClr>
              <a:buFont typeface="Century Gothic" panose="020B0502020202020204" pitchFamily="34" charset="0"/>
              <a:buChar char="►"/>
            </a:pPr>
            <a:endParaRPr lang="es-ES" sz="950" dirty="0"/>
          </a:p>
          <a:p>
            <a:pPr marL="171450" lvl="0" indent="-171450">
              <a:buClr>
                <a:srgbClr val="BD4013"/>
              </a:buClr>
              <a:buFont typeface="Century Gothic" panose="020B0502020202020204" pitchFamily="34" charset="0"/>
              <a:buChar char="►"/>
            </a:pPr>
            <a:r>
              <a:rPr lang="es-ES" sz="950" dirty="0" smtClean="0"/>
              <a:t>La </a:t>
            </a:r>
            <a:r>
              <a:rPr lang="es-ES" sz="950" dirty="0"/>
              <a:t>evolución de las tramitaciones realizadas por los SS.SS. </a:t>
            </a:r>
            <a:r>
              <a:rPr lang="es-ES" sz="950" dirty="0" smtClean="0"/>
              <a:t>muestra </a:t>
            </a:r>
            <a:r>
              <a:rPr lang="es-ES" sz="950" dirty="0"/>
              <a:t>que el </a:t>
            </a:r>
            <a:r>
              <a:rPr lang="es-ES" sz="950" b="1" dirty="0"/>
              <a:t>Servicio de </a:t>
            </a:r>
            <a:r>
              <a:rPr lang="es-ES" sz="950" b="1" dirty="0" err="1"/>
              <a:t>Teleasistencia</a:t>
            </a:r>
            <a:r>
              <a:rPr lang="es-ES" sz="950" b="1" dirty="0"/>
              <a:t> </a:t>
            </a:r>
            <a:r>
              <a:rPr lang="es-ES" sz="950" b="1" dirty="0" smtClean="0"/>
              <a:t>es </a:t>
            </a:r>
            <a:r>
              <a:rPr lang="es-ES" sz="950" b="1" dirty="0"/>
              <a:t>otros de los recursos más solicitados y cuyo uso parece tendente a incrementarse en los próximos años</a:t>
            </a:r>
            <a:r>
              <a:rPr lang="es-ES" sz="950" dirty="0"/>
              <a:t>. La valoración por parte de los agentes </a:t>
            </a:r>
            <a:r>
              <a:rPr lang="es-ES" sz="950" dirty="0" smtClean="0"/>
              <a:t>es </a:t>
            </a:r>
            <a:r>
              <a:rPr lang="es-ES" sz="950" dirty="0"/>
              <a:t>positiva. </a:t>
            </a:r>
          </a:p>
        </p:txBody>
      </p:sp>
      <p:sp>
        <p:nvSpPr>
          <p:cNvPr id="36" name="AutoShape 5"/>
          <p:cNvSpPr>
            <a:spLocks noChangeArrowheads="1"/>
          </p:cNvSpPr>
          <p:nvPr/>
        </p:nvSpPr>
        <p:spPr bwMode="auto">
          <a:xfrm>
            <a:off x="5696618" y="2656572"/>
            <a:ext cx="4000307" cy="1533738"/>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877" y="2867606"/>
            <a:ext cx="3703534" cy="130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AutoShape 5"/>
          <p:cNvSpPr>
            <a:spLocks noChangeArrowheads="1"/>
          </p:cNvSpPr>
          <p:nvPr/>
        </p:nvSpPr>
        <p:spPr bwMode="auto">
          <a:xfrm>
            <a:off x="5629943" y="2648560"/>
            <a:ext cx="4347853" cy="452588"/>
          </a:xfrm>
          <a:prstGeom prst="foldedCorner">
            <a:avLst>
              <a:gd name="adj" fmla="val 0"/>
            </a:avLst>
          </a:prstGeom>
          <a:noFill/>
          <a:ln w="9525">
            <a:noFill/>
            <a:round/>
            <a:headEnd/>
            <a:tailEnd/>
          </a:ln>
          <a:effectLst/>
          <a:extLst/>
        </p:spPr>
        <p:txBody>
          <a:bodyPr wrap="square"/>
          <a:lstStyle/>
          <a:p>
            <a:pPr lvl="0">
              <a:buClr>
                <a:srgbClr val="BD4013"/>
              </a:buClr>
            </a:pPr>
            <a:r>
              <a:rPr lang="es-ES" b="1" dirty="0"/>
              <a:t>Cobertura de las prestaciones económicas de dependencia (%), 2015</a:t>
            </a:r>
            <a:endParaRPr lang="es-ES" sz="400" b="1" kern="700" dirty="0">
              <a:latin typeface="Arial" panose="020B0604020202020204" pitchFamily="34" charset="0"/>
            </a:endParaRPr>
          </a:p>
        </p:txBody>
      </p:sp>
      <p:sp>
        <p:nvSpPr>
          <p:cNvPr id="41" name="AutoShape 5"/>
          <p:cNvSpPr>
            <a:spLocks noChangeArrowheads="1"/>
          </p:cNvSpPr>
          <p:nvPr/>
        </p:nvSpPr>
        <p:spPr bwMode="auto">
          <a:xfrm>
            <a:off x="5839493" y="3924307"/>
            <a:ext cx="30148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a:t>
            </a:r>
            <a:r>
              <a:rPr lang="es-ES" sz="800" dirty="0" err="1" smtClean="0"/>
              <a:t>Behagi</a:t>
            </a:r>
            <a:endParaRPr lang="es-ES" sz="300" kern="700" dirty="0">
              <a:latin typeface="Arial" panose="020B0604020202020204" pitchFamily="34" charset="0"/>
            </a:endParaRPr>
          </a:p>
        </p:txBody>
      </p:sp>
      <p:sp>
        <p:nvSpPr>
          <p:cNvPr id="48" name="AutoShape 5"/>
          <p:cNvSpPr>
            <a:spLocks noChangeArrowheads="1"/>
          </p:cNvSpPr>
          <p:nvPr/>
        </p:nvSpPr>
        <p:spPr bwMode="auto">
          <a:xfrm>
            <a:off x="6650306" y="4262849"/>
            <a:ext cx="2108200" cy="1983638"/>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50" name="AutoShape 5"/>
          <p:cNvSpPr>
            <a:spLocks noChangeArrowheads="1"/>
          </p:cNvSpPr>
          <p:nvPr/>
        </p:nvSpPr>
        <p:spPr bwMode="auto">
          <a:xfrm>
            <a:off x="6667178" y="4262729"/>
            <a:ext cx="2108200" cy="480325"/>
          </a:xfrm>
          <a:prstGeom prst="foldedCorner">
            <a:avLst>
              <a:gd name="adj" fmla="val 0"/>
            </a:avLst>
          </a:prstGeom>
          <a:noFill/>
          <a:ln w="9525">
            <a:noFill/>
            <a:round/>
            <a:headEnd/>
            <a:tailEnd/>
          </a:ln>
          <a:effectLst/>
          <a:extLst/>
        </p:spPr>
        <p:txBody>
          <a:bodyPr wrap="square"/>
          <a:lstStyle/>
          <a:p>
            <a:pPr lvl="0">
              <a:buClr>
                <a:srgbClr val="BD4013"/>
              </a:buClr>
            </a:pPr>
            <a:r>
              <a:rPr lang="es-ES" b="1" dirty="0"/>
              <a:t>Satisfacción con la actividad de los servicios sociales dirigida a la atención de la dependencia en </a:t>
            </a:r>
            <a:r>
              <a:rPr lang="es-ES" b="1" dirty="0" err="1"/>
              <a:t>Eibar</a:t>
            </a:r>
            <a:endParaRPr lang="es-ES" sz="400" b="1" kern="700" dirty="0">
              <a:latin typeface="Arial" panose="020B0604020202020204" pitchFamily="34" charset="0"/>
            </a:endParaRPr>
          </a:p>
        </p:txBody>
      </p:sp>
      <p:sp>
        <p:nvSpPr>
          <p:cNvPr id="51" name="AutoShape 5"/>
          <p:cNvSpPr>
            <a:spLocks noChangeArrowheads="1"/>
          </p:cNvSpPr>
          <p:nvPr/>
        </p:nvSpPr>
        <p:spPr bwMode="auto">
          <a:xfrm>
            <a:off x="6684112" y="5901270"/>
            <a:ext cx="1998133"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a:t>
            </a:r>
            <a:r>
              <a:rPr lang="es-ES" sz="800" dirty="0" err="1"/>
              <a:t>Eibar</a:t>
            </a:r>
            <a:r>
              <a:rPr lang="es-ES" sz="800" dirty="0"/>
              <a:t>, 2017, IKEI</a:t>
            </a:r>
            <a:endParaRPr lang="es-ES" sz="300" kern="700" dirty="0">
              <a:latin typeface="Arial" panose="020B0604020202020204" pitchFamily="34" charset="0"/>
            </a:endParaRPr>
          </a:p>
        </p:txBody>
      </p:sp>
      <p:pic>
        <p:nvPicPr>
          <p:cNvPr id="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3542" y="4888621"/>
            <a:ext cx="1401728" cy="101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52 CuadroTexto"/>
          <p:cNvSpPr txBox="1"/>
          <p:nvPr/>
        </p:nvSpPr>
        <p:spPr>
          <a:xfrm>
            <a:off x="1006057" y="2675834"/>
            <a:ext cx="4623886" cy="400110"/>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b="1" dirty="0"/>
              <a:t>El grado de satisfacción medio con los recursos para personas mayores y  dependencia en Eibar es de 6,3 puntos sobre 10</a:t>
            </a:r>
            <a:r>
              <a:rPr lang="es-ES" sz="1000" b="1" dirty="0" smtClean="0"/>
              <a:t>.</a:t>
            </a:r>
            <a:endParaRPr lang="es-ES" sz="1000" b="1" dirty="0"/>
          </a:p>
        </p:txBody>
      </p:sp>
      <p:sp>
        <p:nvSpPr>
          <p:cNvPr id="54" name="5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6" name="55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a:t>
            </a:r>
            <a:r>
              <a:rPr lang="es-ES" sz="1000" b="1" dirty="0" err="1">
                <a:solidFill>
                  <a:schemeClr val="bg1"/>
                </a:solidFill>
                <a:latin typeface="Arial" panose="020B0604020202020204" pitchFamily="34" charset="0"/>
                <a:cs typeface="Arial" panose="020B0604020202020204" pitchFamily="34" charset="0"/>
              </a:rPr>
              <a:t>Eibar</a:t>
            </a:r>
            <a:endParaRPr lang="es-ES" sz="1000" b="1" dirty="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5291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62155" y="1995379"/>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Clr>
                <a:srgbClr val="BD4013"/>
              </a:buClr>
              <a:buFont typeface="Century Gothic" panose="020B0502020202020204" pitchFamily="34" charset="0"/>
              <a:buChar char="►"/>
            </a:pPr>
            <a:endParaRPr lang="es-ES" sz="1600" dirty="0"/>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96</a:t>
            </a:fld>
            <a:endParaRPr lang="es-ES" altLang="es-ES" dirty="0" smtClean="0"/>
          </a:p>
        </p:txBody>
      </p:sp>
      <p:sp>
        <p:nvSpPr>
          <p:cNvPr id="22" name="21 CuadroTexto"/>
          <p:cNvSpPr txBox="1"/>
          <p:nvPr/>
        </p:nvSpPr>
        <p:spPr>
          <a:xfrm>
            <a:off x="1018220" y="2087331"/>
            <a:ext cx="8676241" cy="523220"/>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smtClean="0"/>
              <a:t>EIBARKO MENDEKOTASUNA DUTEN PERTSONAK ARTATZEKO ZERBITZU ETA BALIABIDEEN BALORAZIOA POSITIBOA DA.</a:t>
            </a:r>
            <a:endParaRPr lang="es-ES" dirty="0"/>
          </a:p>
        </p:txBody>
      </p:sp>
      <p:sp>
        <p:nvSpPr>
          <p:cNvPr id="35" name="34 CuadroTexto"/>
          <p:cNvSpPr txBox="1"/>
          <p:nvPr/>
        </p:nvSpPr>
        <p:spPr>
          <a:xfrm>
            <a:off x="1028594" y="3139386"/>
            <a:ext cx="4593729" cy="2285241"/>
          </a:xfrm>
          <a:prstGeom prst="rect">
            <a:avLst/>
          </a:prstGeom>
          <a:solidFill>
            <a:schemeClr val="bg1"/>
          </a:solidFill>
          <a:ln>
            <a:solidFill>
              <a:schemeClr val="accent1"/>
            </a:solidFill>
          </a:ln>
        </p:spPr>
        <p:txBody>
          <a:bodyPr wrap="square" rtlCol="0">
            <a:spAutoFit/>
          </a:bodyPr>
          <a:lstStyle/>
          <a:p>
            <a:pPr marL="171450" lvl="0" indent="-171450">
              <a:buClr>
                <a:srgbClr val="BD4013"/>
              </a:buClr>
              <a:buFont typeface="Century Gothic" panose="020B0502020202020204" pitchFamily="34" charset="0"/>
              <a:buChar char="►"/>
            </a:pPr>
            <a:r>
              <a:rPr lang="eu-ES" sz="950" dirty="0" smtClean="0"/>
              <a:t>Eibarko Mendekotasunerako laguntza ekonomikoen estaldura tasa La (%2,12), Gipuzkoako tasaren gainetik kokatzen da(%1,92).</a:t>
            </a:r>
          </a:p>
          <a:p>
            <a:pPr marL="171450" lvl="0" indent="-171450">
              <a:buClr>
                <a:srgbClr val="BD4013"/>
              </a:buClr>
              <a:buFont typeface="Century Gothic" panose="020B0502020202020204" pitchFamily="34" charset="0"/>
              <a:buChar char="►"/>
            </a:pPr>
            <a:endParaRPr lang="eu-ES" sz="950" dirty="0" smtClean="0"/>
          </a:p>
          <a:p>
            <a:pPr marL="171450" lvl="0" indent="-171450">
              <a:buClr>
                <a:srgbClr val="BD4013"/>
              </a:buClr>
              <a:buFont typeface="Century Gothic" panose="020B0502020202020204" pitchFamily="34" charset="0"/>
              <a:buChar char="►"/>
            </a:pPr>
            <a:r>
              <a:rPr lang="eu-ES" sz="950" dirty="0" smtClean="0"/>
              <a:t>Eibarko eguneko zentroen eta egoitza-zentroen plaza kopurua biztanleriarekiko, Gipuzkoa mailakoa baino baxuagoa da, betetze maila berriz, antzekoa da bi lurraldeetan, ia beteak daude. </a:t>
            </a:r>
          </a:p>
          <a:p>
            <a:pPr marL="171450" lvl="0" indent="-171450">
              <a:buClr>
                <a:srgbClr val="BD4013"/>
              </a:buClr>
              <a:buFont typeface="Century Gothic" panose="020B0502020202020204" pitchFamily="34" charset="0"/>
              <a:buChar char="►"/>
            </a:pPr>
            <a:endParaRPr lang="eu-ES" sz="950" dirty="0" smtClean="0"/>
          </a:p>
          <a:p>
            <a:pPr marL="171450" lvl="0" indent="-171450">
              <a:buClr>
                <a:srgbClr val="BD4013"/>
              </a:buClr>
              <a:buFont typeface="Century Gothic" panose="020B0502020202020204" pitchFamily="34" charset="0"/>
              <a:buChar char="►"/>
            </a:pPr>
            <a:r>
              <a:rPr lang="eu-ES" sz="950" dirty="0" smtClean="0"/>
              <a:t>Eguneko zentroetako eta egoitza-zentroetako plaza libreak dauden jakiteko zailtasunak daudela nabarmentzen da, eta bi kasuetan, itxaron zerrendak daude.  </a:t>
            </a:r>
          </a:p>
          <a:p>
            <a:pPr marL="171450" indent="-171450">
              <a:buClr>
                <a:srgbClr val="BD4013"/>
              </a:buClr>
              <a:buFont typeface="Century Gothic" panose="020B0502020202020204" pitchFamily="34" charset="0"/>
              <a:buChar char="►"/>
            </a:pPr>
            <a:endParaRPr lang="eu-ES" sz="950" dirty="0" smtClean="0"/>
          </a:p>
          <a:p>
            <a:pPr marL="171450" lvl="0" indent="-171450">
              <a:buClr>
                <a:srgbClr val="BD4013"/>
              </a:buClr>
              <a:buFont typeface="Century Gothic" panose="020B0502020202020204" pitchFamily="34" charset="0"/>
              <a:buChar char="►"/>
            </a:pPr>
            <a:r>
              <a:rPr lang="eu-ES" sz="950" b="1" dirty="0" smtClean="0"/>
              <a:t>Telelaguntza-Zerbitzuak ere eskari asko dituen baliabidea da , eta hurrengo urteetan bere erabilerak gora egingo duela aurreikusten da. </a:t>
            </a:r>
            <a:r>
              <a:rPr lang="eu-ES" sz="950" dirty="0" smtClean="0"/>
              <a:t>Eragile eta erakundeek baliabide honen inguruan egiten duten balorazioa positiboa da. </a:t>
            </a:r>
            <a:endParaRPr lang="eu-ES" sz="950" dirty="0"/>
          </a:p>
        </p:txBody>
      </p:sp>
      <p:sp>
        <p:nvSpPr>
          <p:cNvPr id="36" name="AutoShape 5"/>
          <p:cNvSpPr>
            <a:spLocks noChangeArrowheads="1"/>
          </p:cNvSpPr>
          <p:nvPr/>
        </p:nvSpPr>
        <p:spPr bwMode="auto">
          <a:xfrm>
            <a:off x="5696618" y="2656572"/>
            <a:ext cx="4000307" cy="1533738"/>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u-ES" sz="1050" dirty="0"/>
          </a:p>
        </p:txBody>
      </p:sp>
      <p:sp>
        <p:nvSpPr>
          <p:cNvPr id="40" name="AutoShape 5"/>
          <p:cNvSpPr>
            <a:spLocks noChangeArrowheads="1"/>
          </p:cNvSpPr>
          <p:nvPr/>
        </p:nvSpPr>
        <p:spPr bwMode="auto">
          <a:xfrm>
            <a:off x="5629943" y="2648560"/>
            <a:ext cx="4347853" cy="452588"/>
          </a:xfrm>
          <a:prstGeom prst="foldedCorner">
            <a:avLst>
              <a:gd name="adj" fmla="val 0"/>
            </a:avLst>
          </a:prstGeom>
          <a:noFill/>
          <a:ln w="9525">
            <a:noFill/>
            <a:round/>
            <a:headEnd/>
            <a:tailEnd/>
          </a:ln>
          <a:effectLst/>
          <a:extLst/>
        </p:spPr>
        <p:txBody>
          <a:bodyPr wrap="square"/>
          <a:lstStyle/>
          <a:p>
            <a:pPr lvl="0">
              <a:buClr>
                <a:srgbClr val="BD4013"/>
              </a:buClr>
            </a:pPr>
            <a:r>
              <a:rPr lang="eu-ES" b="1" dirty="0" smtClean="0"/>
              <a:t>Mendekotasunerako laguntza ekonomikoen estaldura maila (%), 2015</a:t>
            </a:r>
            <a:endParaRPr lang="eu-ES" sz="400" b="1" kern="700" dirty="0">
              <a:latin typeface="Arial" panose="020B0604020202020204" pitchFamily="34" charset="0"/>
            </a:endParaRPr>
          </a:p>
        </p:txBody>
      </p:sp>
      <p:sp>
        <p:nvSpPr>
          <p:cNvPr id="41" name="AutoShape 5"/>
          <p:cNvSpPr>
            <a:spLocks noChangeArrowheads="1"/>
          </p:cNvSpPr>
          <p:nvPr/>
        </p:nvSpPr>
        <p:spPr bwMode="auto">
          <a:xfrm>
            <a:off x="5839493" y="3924307"/>
            <a:ext cx="3014814" cy="287865"/>
          </a:xfrm>
          <a:prstGeom prst="foldedCorner">
            <a:avLst>
              <a:gd name="adj" fmla="val 0"/>
            </a:avLst>
          </a:prstGeom>
          <a:noFill/>
          <a:ln w="9525">
            <a:noFill/>
            <a:round/>
            <a:headEnd/>
            <a:tailEnd/>
          </a:ln>
          <a:effectLst/>
          <a:extLst/>
        </p:spPr>
        <p:txBody>
          <a:bodyPr wrap="square"/>
          <a:lstStyle/>
          <a:p>
            <a:pPr lvl="0">
              <a:buClr>
                <a:srgbClr val="BD4013"/>
              </a:buClr>
            </a:pPr>
            <a:r>
              <a:rPr lang="eu-ES" sz="800" dirty="0" smtClean="0"/>
              <a:t>Iturria: </a:t>
            </a:r>
            <a:r>
              <a:rPr lang="eu-ES" sz="800" dirty="0" err="1" smtClean="0"/>
              <a:t>Behagi</a:t>
            </a:r>
            <a:endParaRPr lang="eu-ES" sz="300" kern="700" dirty="0">
              <a:latin typeface="Arial" panose="020B0604020202020204" pitchFamily="34" charset="0"/>
            </a:endParaRPr>
          </a:p>
        </p:txBody>
      </p:sp>
      <p:sp>
        <p:nvSpPr>
          <p:cNvPr id="48" name="AutoShape 5"/>
          <p:cNvSpPr>
            <a:spLocks noChangeArrowheads="1"/>
          </p:cNvSpPr>
          <p:nvPr/>
        </p:nvSpPr>
        <p:spPr bwMode="auto">
          <a:xfrm>
            <a:off x="6200775" y="4262849"/>
            <a:ext cx="2990850" cy="1983638"/>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50" name="AutoShape 5"/>
          <p:cNvSpPr>
            <a:spLocks noChangeArrowheads="1"/>
          </p:cNvSpPr>
          <p:nvPr/>
        </p:nvSpPr>
        <p:spPr bwMode="auto">
          <a:xfrm>
            <a:off x="6200775" y="4262729"/>
            <a:ext cx="2990850" cy="480325"/>
          </a:xfrm>
          <a:prstGeom prst="foldedCorner">
            <a:avLst>
              <a:gd name="adj" fmla="val 0"/>
            </a:avLst>
          </a:prstGeom>
          <a:noFill/>
          <a:ln w="9525">
            <a:noFill/>
            <a:round/>
            <a:headEnd/>
            <a:tailEnd/>
          </a:ln>
          <a:effectLst/>
          <a:extLst/>
        </p:spPr>
        <p:txBody>
          <a:bodyPr wrap="square"/>
          <a:lstStyle/>
          <a:p>
            <a:pPr lvl="0">
              <a:buClr>
                <a:srgbClr val="BD4013"/>
              </a:buClr>
            </a:pPr>
            <a:r>
              <a:rPr lang="eu-ES" b="1" dirty="0" smtClean="0"/>
              <a:t>Mendekotasuna duten pertsonei zuzendutako jardueren asetze maila</a:t>
            </a:r>
            <a:endParaRPr lang="eu-ES" sz="400" b="1" kern="700" dirty="0">
              <a:latin typeface="Arial" panose="020B0604020202020204" pitchFamily="34" charset="0"/>
            </a:endParaRPr>
          </a:p>
        </p:txBody>
      </p:sp>
      <p:sp>
        <p:nvSpPr>
          <p:cNvPr id="53" name="52 CuadroTexto"/>
          <p:cNvSpPr txBox="1"/>
          <p:nvPr/>
        </p:nvSpPr>
        <p:spPr>
          <a:xfrm>
            <a:off x="1006057" y="2675834"/>
            <a:ext cx="4623886" cy="400110"/>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1000" b="1" dirty="0" smtClean="0"/>
              <a:t>Adineko pertsonak eta mendekotasuna duten pertsonak artatzeko baliabideek 10 puntuetatik 6,3 lortzen dituzte.</a:t>
            </a:r>
            <a:endParaRPr lang="eu-ES" sz="1000" b="1" dirty="0"/>
          </a:p>
        </p:txBody>
      </p:sp>
      <p:sp>
        <p:nvSpPr>
          <p:cNvPr id="27" name="26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28" name="27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31" name="30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33" name="32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34" name="33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42" name="41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43" name="42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44" name="43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5"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46" name="45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493" y="2847345"/>
            <a:ext cx="3752182" cy="132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6142" y="4588998"/>
            <a:ext cx="2099236" cy="152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AutoShape 5"/>
          <p:cNvSpPr>
            <a:spLocks noChangeArrowheads="1"/>
          </p:cNvSpPr>
          <p:nvPr/>
        </p:nvSpPr>
        <p:spPr bwMode="auto">
          <a:xfrm>
            <a:off x="6135085" y="6044716"/>
            <a:ext cx="3181350"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Tree>
    <p:extLst>
      <p:ext uri="{BB962C8B-B14F-4D97-AF65-F5344CB8AC3E}">
        <p14:creationId xmlns:p14="http://schemas.microsoft.com/office/powerpoint/2010/main" val="17616684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87941" y="1988288"/>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97</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19" name="18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22" name="21 CuadroTexto"/>
          <p:cNvSpPr txBox="1"/>
          <p:nvPr/>
        </p:nvSpPr>
        <p:spPr>
          <a:xfrm>
            <a:off x="1018221" y="2087331"/>
            <a:ext cx="8615034"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PREVISIÓN DE CRECIMIENTO DE LAS NECESIDADES DE LAS PERSONAS MAYORES.</a:t>
            </a:r>
          </a:p>
        </p:txBody>
      </p:sp>
      <p:sp>
        <p:nvSpPr>
          <p:cNvPr id="30" name="29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32" name="31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sp>
        <p:nvSpPr>
          <p:cNvPr id="16" name="15 CuadroTexto"/>
          <p:cNvSpPr txBox="1"/>
          <p:nvPr/>
        </p:nvSpPr>
        <p:spPr>
          <a:xfrm>
            <a:off x="1006058" y="2523434"/>
            <a:ext cx="4352812" cy="1554272"/>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_tradnl" sz="950" b="1" dirty="0"/>
              <a:t>A futuro, </a:t>
            </a:r>
            <a:r>
              <a:rPr lang="es-ES_tradnl" sz="950" dirty="0"/>
              <a:t>casi un 40% de la </a:t>
            </a:r>
            <a:r>
              <a:rPr lang="es-ES_tradnl" sz="950" dirty="0" smtClean="0"/>
              <a:t>población de Eibar </a:t>
            </a:r>
            <a:r>
              <a:rPr lang="es-ES_tradnl" sz="950" dirty="0"/>
              <a:t>asegura que cree probable que tenga necesidad de acudir, </a:t>
            </a:r>
            <a:r>
              <a:rPr lang="es-ES_tradnl" sz="950" b="1" dirty="0"/>
              <a:t>especialmente el colectivo mayor de 65 (48</a:t>
            </a:r>
            <a:r>
              <a:rPr lang="es-ES_tradnl" sz="950" b="1" dirty="0" smtClean="0"/>
              <a:t>%).</a:t>
            </a:r>
          </a:p>
          <a:p>
            <a:pPr marL="171450" indent="-171450">
              <a:buClr>
                <a:srgbClr val="BD4013"/>
              </a:buClr>
              <a:buFont typeface="Century Gothic" panose="020B0502020202020204" pitchFamily="34" charset="0"/>
              <a:buChar char="►"/>
            </a:pPr>
            <a:endParaRPr lang="es-ES_tradnl" sz="950" dirty="0"/>
          </a:p>
          <a:p>
            <a:pPr marL="171450" lvl="0" indent="-171450">
              <a:buClr>
                <a:srgbClr val="BD4013"/>
              </a:buClr>
              <a:buFont typeface="Century Gothic" panose="020B0502020202020204" pitchFamily="34" charset="0"/>
              <a:buChar char="►"/>
            </a:pPr>
            <a:r>
              <a:rPr lang="es-ES" sz="950" dirty="0" smtClean="0"/>
              <a:t>Actualmente son uno de los colectivos que se </a:t>
            </a:r>
            <a:r>
              <a:rPr lang="es-ES" sz="950" dirty="0"/>
              <a:t>identifican en situación de mayor </a:t>
            </a:r>
            <a:r>
              <a:rPr lang="es-ES" sz="950" dirty="0" smtClean="0"/>
              <a:t>riesgo (las </a:t>
            </a:r>
            <a:r>
              <a:rPr lang="es-ES" sz="950" dirty="0"/>
              <a:t>personas mayores </a:t>
            </a:r>
            <a:r>
              <a:rPr lang="es-ES" sz="950" dirty="0" smtClean="0"/>
              <a:t>49%). </a:t>
            </a:r>
            <a:endParaRPr lang="es-ES_tradnl" sz="950" dirty="0"/>
          </a:p>
          <a:p>
            <a:pPr marL="171450" indent="-171450">
              <a:buClr>
                <a:srgbClr val="BD4013"/>
              </a:buClr>
              <a:buFont typeface="Century Gothic" panose="020B0502020202020204" pitchFamily="34" charset="0"/>
              <a:buChar char="►"/>
            </a:pPr>
            <a:endParaRPr lang="es-ES" sz="950" dirty="0" smtClean="0"/>
          </a:p>
          <a:p>
            <a:pPr marL="171450" indent="-171450">
              <a:buClr>
                <a:srgbClr val="BD4013"/>
              </a:buClr>
              <a:buFont typeface="Century Gothic" panose="020B0502020202020204" pitchFamily="34" charset="0"/>
              <a:buChar char="►"/>
            </a:pPr>
            <a:r>
              <a:rPr lang="es-ES" sz="950" dirty="0" smtClean="0"/>
              <a:t>Los servicios sociales dirigidos a las personas mayores son los más conocidos entre los </a:t>
            </a:r>
            <a:r>
              <a:rPr lang="es-ES" sz="950" b="1" dirty="0" smtClean="0"/>
              <a:t>eibarreses/as </a:t>
            </a:r>
            <a:r>
              <a:rPr lang="es-ES" sz="950" dirty="0" smtClean="0"/>
              <a:t>y la principal motivación para </a:t>
            </a:r>
            <a:r>
              <a:rPr lang="es-ES" sz="950" dirty="0"/>
              <a:t>dirigirse </a:t>
            </a:r>
            <a:r>
              <a:rPr lang="es-ES" sz="950" dirty="0" smtClean="0"/>
              <a:t>es </a:t>
            </a:r>
            <a:r>
              <a:rPr lang="es-ES" sz="950" b="1" dirty="0"/>
              <a:t>solicitar algún recurso de ayuda a la d</a:t>
            </a:r>
            <a:r>
              <a:rPr lang="es-ES" sz="950" b="1" dirty="0" smtClean="0"/>
              <a:t>ependencia</a:t>
            </a:r>
            <a:r>
              <a:rPr lang="es-ES" sz="950" dirty="0" smtClean="0"/>
              <a:t>.</a:t>
            </a:r>
          </a:p>
        </p:txBody>
      </p:sp>
      <p:sp>
        <p:nvSpPr>
          <p:cNvPr id="20" name="AutoShape 5"/>
          <p:cNvSpPr>
            <a:spLocks noChangeArrowheads="1"/>
          </p:cNvSpPr>
          <p:nvPr/>
        </p:nvSpPr>
        <p:spPr bwMode="auto">
          <a:xfrm>
            <a:off x="1006308" y="4182109"/>
            <a:ext cx="4338120" cy="452588"/>
          </a:xfrm>
          <a:prstGeom prst="foldedCorner">
            <a:avLst>
              <a:gd name="adj" fmla="val 0"/>
            </a:avLst>
          </a:prstGeom>
          <a:noFill/>
          <a:ln w="9525">
            <a:noFill/>
            <a:round/>
            <a:headEnd/>
            <a:tailEnd/>
          </a:ln>
          <a:effectLst/>
          <a:extLst/>
        </p:spPr>
        <p:txBody>
          <a:bodyPr wrap="square"/>
          <a:lstStyle/>
          <a:p>
            <a:pPr lvl="0">
              <a:buClr>
                <a:srgbClr val="BD4013"/>
              </a:buClr>
            </a:pPr>
            <a:r>
              <a:rPr lang="es-ES" b="1" dirty="0"/>
              <a:t>Principales servicios conocidos por la población de Eibar (espontáneo y sugerido)</a:t>
            </a:r>
            <a:endParaRPr lang="es-ES" sz="400" b="1" kern="700" dirty="0">
              <a:latin typeface="Arial" panose="020B0604020202020204" pitchFamily="34" charset="0"/>
            </a:endParaRPr>
          </a:p>
        </p:txBody>
      </p:sp>
      <p:sp>
        <p:nvSpPr>
          <p:cNvPr id="24" name="AutoShape 5"/>
          <p:cNvSpPr>
            <a:spLocks noChangeArrowheads="1"/>
          </p:cNvSpPr>
          <p:nvPr/>
        </p:nvSpPr>
        <p:spPr bwMode="auto">
          <a:xfrm>
            <a:off x="1006308" y="4190310"/>
            <a:ext cx="4338120" cy="184832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1409" y="2838563"/>
            <a:ext cx="1342113" cy="12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522" y="2729801"/>
            <a:ext cx="2431851" cy="150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32 Rectángulo"/>
          <p:cNvSpPr/>
          <p:nvPr/>
        </p:nvSpPr>
        <p:spPr>
          <a:xfrm>
            <a:off x="5504585" y="2441444"/>
            <a:ext cx="4128669" cy="369332"/>
          </a:xfrm>
          <a:prstGeom prst="rect">
            <a:avLst/>
          </a:prstGeom>
        </p:spPr>
        <p:txBody>
          <a:bodyPr wrap="square">
            <a:spAutoFit/>
          </a:bodyPr>
          <a:lstStyle/>
          <a:p>
            <a:pPr lvl="0">
              <a:buClr>
                <a:srgbClr val="BD4013"/>
              </a:buClr>
            </a:pPr>
            <a:r>
              <a:rPr lang="es-ES" b="1" dirty="0"/>
              <a:t>Distribución de la posibilidad de acudir en un futuro cercano a los servicios municipales de Eibar</a:t>
            </a:r>
          </a:p>
        </p:txBody>
      </p:sp>
      <p:sp>
        <p:nvSpPr>
          <p:cNvPr id="34" name="AutoShape 5"/>
          <p:cNvSpPr>
            <a:spLocks noChangeArrowheads="1"/>
          </p:cNvSpPr>
          <p:nvPr/>
        </p:nvSpPr>
        <p:spPr bwMode="auto">
          <a:xfrm>
            <a:off x="5523867" y="2450545"/>
            <a:ext cx="4091159" cy="198192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5" name="34 Rectángulo redondeado"/>
          <p:cNvSpPr/>
          <p:nvPr/>
        </p:nvSpPr>
        <p:spPr>
          <a:xfrm>
            <a:off x="8332291" y="3121319"/>
            <a:ext cx="284003" cy="95250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761" y="4366077"/>
            <a:ext cx="3386727" cy="146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96" y="4804615"/>
            <a:ext cx="3330146" cy="144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39 Rectángulo"/>
          <p:cNvSpPr/>
          <p:nvPr/>
        </p:nvSpPr>
        <p:spPr>
          <a:xfrm>
            <a:off x="5518889" y="4484054"/>
            <a:ext cx="4128669" cy="369332"/>
          </a:xfrm>
          <a:prstGeom prst="rect">
            <a:avLst/>
          </a:prstGeom>
        </p:spPr>
        <p:txBody>
          <a:bodyPr wrap="square">
            <a:spAutoFit/>
          </a:bodyPr>
          <a:lstStyle/>
          <a:p>
            <a:pPr lvl="0">
              <a:buClr>
                <a:srgbClr val="BD4013"/>
              </a:buClr>
            </a:pPr>
            <a:r>
              <a:rPr lang="es-ES" b="1" dirty="0"/>
              <a:t>Previsión de crecimiento de las necesidades sociales por ámbitos de intervención en Eibar</a:t>
            </a:r>
          </a:p>
        </p:txBody>
      </p:sp>
      <p:sp>
        <p:nvSpPr>
          <p:cNvPr id="42" name="AutoShape 5"/>
          <p:cNvSpPr>
            <a:spLocks noChangeArrowheads="1"/>
          </p:cNvSpPr>
          <p:nvPr/>
        </p:nvSpPr>
        <p:spPr bwMode="auto">
          <a:xfrm>
            <a:off x="5518889" y="4489309"/>
            <a:ext cx="4091159" cy="1829718"/>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3" name="42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45" name="44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Eibar</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46" name="AutoShape 5"/>
          <p:cNvSpPr>
            <a:spLocks noChangeArrowheads="1"/>
          </p:cNvSpPr>
          <p:nvPr/>
        </p:nvSpPr>
        <p:spPr bwMode="auto">
          <a:xfrm>
            <a:off x="1003344" y="5792656"/>
            <a:ext cx="30148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Eibar. IKEI, 2017.</a:t>
            </a:r>
            <a:endParaRPr lang="es-ES" sz="300" kern="700" dirty="0">
              <a:latin typeface="Arial" panose="020B0604020202020204" pitchFamily="34" charset="0"/>
            </a:endParaRPr>
          </a:p>
        </p:txBody>
      </p:sp>
      <p:sp>
        <p:nvSpPr>
          <p:cNvPr id="48" name="AutoShape 5"/>
          <p:cNvSpPr>
            <a:spLocks noChangeArrowheads="1"/>
          </p:cNvSpPr>
          <p:nvPr/>
        </p:nvSpPr>
        <p:spPr bwMode="auto">
          <a:xfrm>
            <a:off x="5536115" y="4189634"/>
            <a:ext cx="30148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la población de Eibar. IKEI, 2017.</a:t>
            </a:r>
            <a:endParaRPr lang="es-ES" sz="300" kern="700" dirty="0">
              <a:latin typeface="Arial" panose="020B0604020202020204" pitchFamily="34" charset="0"/>
            </a:endParaRPr>
          </a:p>
        </p:txBody>
      </p:sp>
      <p:sp>
        <p:nvSpPr>
          <p:cNvPr id="49" name="AutoShape 5"/>
          <p:cNvSpPr>
            <a:spLocks noChangeArrowheads="1"/>
          </p:cNvSpPr>
          <p:nvPr/>
        </p:nvSpPr>
        <p:spPr bwMode="auto">
          <a:xfrm>
            <a:off x="5512318" y="6117944"/>
            <a:ext cx="3307831"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Eibar, 2017, IKEI.</a:t>
            </a:r>
            <a:endParaRPr lang="es-ES" sz="300" kern="700" dirty="0">
              <a:latin typeface="Arial" panose="020B0604020202020204" pitchFamily="34" charset="0"/>
            </a:endParaRPr>
          </a:p>
        </p:txBody>
      </p:sp>
      <p:sp>
        <p:nvSpPr>
          <p:cNvPr id="36" name="35 Rectángulo redondeado"/>
          <p:cNvSpPr/>
          <p:nvPr/>
        </p:nvSpPr>
        <p:spPr>
          <a:xfrm>
            <a:off x="2494435" y="4451706"/>
            <a:ext cx="2606883" cy="144891"/>
          </a:xfrm>
          <a:prstGeom prst="roundRect">
            <a:avLst/>
          </a:prstGeom>
          <a:noFill/>
          <a:ln>
            <a:solidFill>
              <a:srgbClr val="B53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33501606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
          <p:cNvSpPr/>
          <p:nvPr/>
        </p:nvSpPr>
        <p:spPr>
          <a:xfrm>
            <a:off x="854808" y="2000975"/>
            <a:ext cx="8941859" cy="440404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98</a:t>
            </a:fld>
            <a:endParaRPr lang="es-ES" altLang="es-ES" dirty="0" smtClean="0"/>
          </a:p>
        </p:txBody>
      </p:sp>
      <p:sp>
        <p:nvSpPr>
          <p:cNvPr id="22" name="21 CuadroTexto"/>
          <p:cNvSpPr txBox="1"/>
          <p:nvPr/>
        </p:nvSpPr>
        <p:spPr>
          <a:xfrm>
            <a:off x="1018221" y="2087331"/>
            <a:ext cx="8615034" cy="307777"/>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pPr algn="ctr"/>
            <a:r>
              <a:rPr lang="es-ES" dirty="0" smtClean="0"/>
              <a:t>ADINEKO PERTSONEN BEHARRAK HAZI EGINGO DIRELA AURREIKUSTEN DA.</a:t>
            </a:r>
            <a:endParaRPr lang="es-ES" dirty="0"/>
          </a:p>
        </p:txBody>
      </p:sp>
      <p:sp>
        <p:nvSpPr>
          <p:cNvPr id="16" name="15 CuadroTexto"/>
          <p:cNvSpPr txBox="1"/>
          <p:nvPr/>
        </p:nvSpPr>
        <p:spPr>
          <a:xfrm>
            <a:off x="1006058" y="2523434"/>
            <a:ext cx="4352812" cy="1554272"/>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u-ES" sz="950" dirty="0" smtClean="0"/>
              <a:t>Biztanleriaren %40ak, </a:t>
            </a:r>
            <a:r>
              <a:rPr lang="eu-ES" sz="950" b="1" dirty="0" smtClean="0"/>
              <a:t>etorkizunean</a:t>
            </a:r>
            <a:r>
              <a:rPr lang="eu-ES" sz="950" dirty="0" smtClean="0"/>
              <a:t>, gizarte zerbitzuetara jotzeko beharra izango duela uste du, </a:t>
            </a:r>
            <a:r>
              <a:rPr lang="eu-ES" sz="950" b="1" dirty="0" smtClean="0"/>
              <a:t>batez ere, 65 urte gorakoek (%48). </a:t>
            </a:r>
          </a:p>
          <a:p>
            <a:pPr marL="171450" indent="-171450">
              <a:buClr>
                <a:srgbClr val="BD4013"/>
              </a:buClr>
              <a:buFont typeface="Century Gothic" panose="020B0502020202020204" pitchFamily="34" charset="0"/>
              <a:buChar char="►"/>
            </a:pPr>
            <a:endParaRPr lang="eu-ES" sz="950" dirty="0" smtClean="0"/>
          </a:p>
          <a:p>
            <a:pPr marL="171450" lvl="0" indent="-171450">
              <a:buClr>
                <a:srgbClr val="BD4013"/>
              </a:buClr>
              <a:buFont typeface="Century Gothic" panose="020B0502020202020204" pitchFamily="34" charset="0"/>
              <a:buChar char="►"/>
            </a:pPr>
            <a:r>
              <a:rPr lang="eu-ES" sz="950" dirty="0" smtClean="0"/>
              <a:t>Erakundeek Arrisku gehien duten </a:t>
            </a:r>
            <a:r>
              <a:rPr lang="eu-ES" sz="950" dirty="0" err="1" smtClean="0"/>
              <a:t>giza-talde</a:t>
            </a:r>
            <a:r>
              <a:rPr lang="eu-ES" sz="950" dirty="0" smtClean="0"/>
              <a:t> gisa identifikatzen dute (adineko pertsonak %49). </a:t>
            </a:r>
          </a:p>
          <a:p>
            <a:pPr marL="171450" indent="-171450">
              <a:buClr>
                <a:srgbClr val="BD4013"/>
              </a:buClr>
              <a:buFont typeface="Century Gothic" panose="020B0502020202020204" pitchFamily="34" charset="0"/>
              <a:buChar char="►"/>
            </a:pPr>
            <a:endParaRPr lang="eu-ES" sz="950" dirty="0" smtClean="0"/>
          </a:p>
          <a:p>
            <a:pPr marL="171450" indent="-171450">
              <a:buClr>
                <a:srgbClr val="BD4013"/>
              </a:buClr>
              <a:buFont typeface="Century Gothic" panose="020B0502020202020204" pitchFamily="34" charset="0"/>
              <a:buChar char="►"/>
            </a:pPr>
            <a:r>
              <a:rPr lang="eu-ES" sz="950" dirty="0" smtClean="0"/>
              <a:t>Eibarko biztanleriak adineko pertsonei zuzendutako zerbitzuak dira gehien ezagutzen dituenak eta hauetatik,  </a:t>
            </a:r>
            <a:r>
              <a:rPr lang="eu-ES" sz="950" b="1" dirty="0" smtClean="0"/>
              <a:t>mendekotasunarekin loturiko baliabideen eskariren bat egiteko joan dira gizarte zerbitzuetara. </a:t>
            </a:r>
          </a:p>
        </p:txBody>
      </p:sp>
      <p:sp>
        <p:nvSpPr>
          <p:cNvPr id="20" name="AutoShape 5"/>
          <p:cNvSpPr>
            <a:spLocks noChangeArrowheads="1"/>
          </p:cNvSpPr>
          <p:nvPr/>
        </p:nvSpPr>
        <p:spPr bwMode="auto">
          <a:xfrm>
            <a:off x="1006308" y="4182109"/>
            <a:ext cx="4338120" cy="452588"/>
          </a:xfrm>
          <a:prstGeom prst="foldedCorner">
            <a:avLst>
              <a:gd name="adj" fmla="val 0"/>
            </a:avLst>
          </a:prstGeom>
          <a:noFill/>
          <a:ln w="9525">
            <a:noFill/>
            <a:round/>
            <a:headEnd/>
            <a:tailEnd/>
          </a:ln>
          <a:effectLst/>
          <a:extLst/>
        </p:spPr>
        <p:txBody>
          <a:bodyPr wrap="square"/>
          <a:lstStyle/>
          <a:p>
            <a:pPr lvl="0">
              <a:buClr>
                <a:srgbClr val="BD4013"/>
              </a:buClr>
            </a:pPr>
            <a:r>
              <a:rPr lang="es-ES" b="1" dirty="0" err="1" smtClean="0"/>
              <a:t>Eibarko</a:t>
            </a:r>
            <a:r>
              <a:rPr lang="es-ES" b="1" dirty="0" smtClean="0"/>
              <a:t> </a:t>
            </a:r>
            <a:r>
              <a:rPr lang="es-ES" b="1" dirty="0" err="1" smtClean="0"/>
              <a:t>biztanleriak</a:t>
            </a:r>
            <a:r>
              <a:rPr lang="es-ES" b="1" dirty="0" smtClean="0"/>
              <a:t> </a:t>
            </a:r>
            <a:r>
              <a:rPr lang="es-ES" b="1" dirty="0" err="1" smtClean="0"/>
              <a:t>ezagutzen</a:t>
            </a:r>
            <a:r>
              <a:rPr lang="es-ES" b="1" dirty="0" smtClean="0"/>
              <a:t> </a:t>
            </a:r>
            <a:r>
              <a:rPr lang="es-ES" b="1" dirty="0" err="1" smtClean="0"/>
              <a:t>dituen</a:t>
            </a:r>
            <a:r>
              <a:rPr lang="es-ES" b="1" dirty="0" smtClean="0"/>
              <a:t> </a:t>
            </a:r>
            <a:r>
              <a:rPr lang="es-ES" b="1" dirty="0" err="1" smtClean="0"/>
              <a:t>zerbtizuak</a:t>
            </a:r>
            <a:r>
              <a:rPr lang="es-ES" b="1" dirty="0" smtClean="0"/>
              <a:t>  (</a:t>
            </a:r>
            <a:r>
              <a:rPr lang="es-ES" b="1" dirty="0" err="1" smtClean="0"/>
              <a:t>bat</a:t>
            </a:r>
            <a:r>
              <a:rPr lang="es-ES" b="1" dirty="0" smtClean="0"/>
              <a:t> </a:t>
            </a:r>
            <a:r>
              <a:rPr lang="es-ES" b="1" dirty="0" err="1" smtClean="0"/>
              <a:t>batekoa</a:t>
            </a:r>
            <a:r>
              <a:rPr lang="es-ES" b="1" dirty="0" smtClean="0"/>
              <a:t> eta </a:t>
            </a:r>
            <a:r>
              <a:rPr lang="es-ES" b="1" dirty="0" err="1" smtClean="0"/>
              <a:t>adierazita</a:t>
            </a:r>
            <a:r>
              <a:rPr lang="es-ES" b="1" dirty="0" smtClean="0"/>
              <a:t>)</a:t>
            </a:r>
            <a:endParaRPr lang="es-ES" sz="400" b="1" kern="700" dirty="0">
              <a:latin typeface="Arial" panose="020B0604020202020204" pitchFamily="34" charset="0"/>
            </a:endParaRPr>
          </a:p>
        </p:txBody>
      </p:sp>
      <p:sp>
        <p:nvSpPr>
          <p:cNvPr id="24" name="AutoShape 5"/>
          <p:cNvSpPr>
            <a:spLocks noChangeArrowheads="1"/>
          </p:cNvSpPr>
          <p:nvPr/>
        </p:nvSpPr>
        <p:spPr bwMode="auto">
          <a:xfrm>
            <a:off x="1006308" y="4190310"/>
            <a:ext cx="4338120" cy="1848323"/>
          </a:xfrm>
          <a:prstGeom prst="foldedCorner">
            <a:avLst>
              <a:gd name="adj" fmla="val 0"/>
            </a:avLst>
          </a:prstGeom>
          <a:noFill/>
          <a:ln w="9525">
            <a:solidFill>
              <a:srgbClr val="7992A1"/>
            </a:solidFill>
            <a:round/>
            <a:headEnd/>
            <a:tailEnd/>
          </a:ln>
          <a:effectLst/>
          <a:extLst/>
        </p:spPr>
        <p:txBody>
          <a:bodyPr wrap="square"/>
          <a:lstStyle/>
          <a:p>
            <a:pPr lvl="0">
              <a:buClr>
                <a:srgbClr val="BD4013"/>
              </a:buClr>
            </a:pPr>
            <a:endParaRPr lang="es-ES" sz="1050" dirty="0"/>
          </a:p>
        </p:txBody>
      </p:sp>
      <p:sp>
        <p:nvSpPr>
          <p:cNvPr id="33" name="32 Rectángulo"/>
          <p:cNvSpPr/>
          <p:nvPr/>
        </p:nvSpPr>
        <p:spPr>
          <a:xfrm>
            <a:off x="5504585" y="2441444"/>
            <a:ext cx="4128669" cy="369332"/>
          </a:xfrm>
          <a:prstGeom prst="rect">
            <a:avLst/>
          </a:prstGeom>
        </p:spPr>
        <p:txBody>
          <a:bodyPr wrap="square">
            <a:spAutoFit/>
          </a:bodyPr>
          <a:lstStyle/>
          <a:p>
            <a:pPr lvl="0">
              <a:buClr>
                <a:srgbClr val="BD4013"/>
              </a:buClr>
            </a:pPr>
            <a:r>
              <a:rPr lang="eu-ES" b="1" dirty="0" smtClean="0"/>
              <a:t>Eibarko Gizarte zerbitzuetara hurbileko etorkizunean jotzeko aukeraren banaketa</a:t>
            </a:r>
            <a:endParaRPr lang="eu-ES" b="1" dirty="0"/>
          </a:p>
        </p:txBody>
      </p:sp>
      <p:sp>
        <p:nvSpPr>
          <p:cNvPr id="34" name="AutoShape 5"/>
          <p:cNvSpPr>
            <a:spLocks noChangeArrowheads="1"/>
          </p:cNvSpPr>
          <p:nvPr/>
        </p:nvSpPr>
        <p:spPr bwMode="auto">
          <a:xfrm>
            <a:off x="5523867" y="2450545"/>
            <a:ext cx="4091159" cy="198192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0" name="39 Rectángulo"/>
          <p:cNvSpPr/>
          <p:nvPr/>
        </p:nvSpPr>
        <p:spPr>
          <a:xfrm>
            <a:off x="5518889" y="4484054"/>
            <a:ext cx="4128669" cy="369332"/>
          </a:xfrm>
          <a:prstGeom prst="rect">
            <a:avLst/>
          </a:prstGeom>
        </p:spPr>
        <p:txBody>
          <a:bodyPr wrap="square">
            <a:spAutoFit/>
          </a:bodyPr>
          <a:lstStyle/>
          <a:p>
            <a:pPr lvl="0">
              <a:buClr>
                <a:srgbClr val="BD4013"/>
              </a:buClr>
            </a:pPr>
            <a:r>
              <a:rPr lang="eu-ES" b="1" dirty="0" smtClean="0"/>
              <a:t>Eibarko gizarte beharren hazkuntza maila esku-hartze esparruen arabera</a:t>
            </a:r>
            <a:endParaRPr lang="eu-ES" b="1" dirty="0"/>
          </a:p>
        </p:txBody>
      </p:sp>
      <p:sp>
        <p:nvSpPr>
          <p:cNvPr id="42" name="AutoShape 5"/>
          <p:cNvSpPr>
            <a:spLocks noChangeArrowheads="1"/>
          </p:cNvSpPr>
          <p:nvPr/>
        </p:nvSpPr>
        <p:spPr bwMode="auto">
          <a:xfrm>
            <a:off x="5518889" y="4438572"/>
            <a:ext cx="4091159" cy="1829718"/>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38" name="AutoShape 5"/>
          <p:cNvSpPr>
            <a:spLocks noChangeArrowheads="1"/>
          </p:cNvSpPr>
          <p:nvPr/>
        </p:nvSpPr>
        <p:spPr bwMode="auto">
          <a:xfrm>
            <a:off x="1117343" y="5826263"/>
            <a:ext cx="30148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biztanleriari</a:t>
            </a:r>
            <a:r>
              <a:rPr lang="es-ES" sz="800" dirty="0" smtClean="0"/>
              <a:t> </a:t>
            </a:r>
            <a:r>
              <a:rPr lang="es-ES" sz="800" dirty="0" err="1" smtClean="0"/>
              <a:t>inkesta</a:t>
            </a:r>
            <a:r>
              <a:rPr lang="es-ES" sz="800" dirty="0" smtClean="0"/>
              <a:t>. </a:t>
            </a:r>
            <a:r>
              <a:rPr lang="es-ES" sz="800" dirty="0"/>
              <a:t>IKEI, 2017.</a:t>
            </a:r>
            <a:endParaRPr lang="es-ES" sz="300" kern="700" dirty="0">
              <a:latin typeface="Arial" panose="020B0604020202020204" pitchFamily="34" charset="0"/>
            </a:endParaRPr>
          </a:p>
        </p:txBody>
      </p:sp>
      <p:sp>
        <p:nvSpPr>
          <p:cNvPr id="44" name="AutoShape 5"/>
          <p:cNvSpPr>
            <a:spLocks noChangeArrowheads="1"/>
          </p:cNvSpPr>
          <p:nvPr/>
        </p:nvSpPr>
        <p:spPr bwMode="auto">
          <a:xfrm>
            <a:off x="5647076" y="4201941"/>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46" name="AutoShape 5"/>
          <p:cNvSpPr>
            <a:spLocks noChangeArrowheads="1"/>
          </p:cNvSpPr>
          <p:nvPr/>
        </p:nvSpPr>
        <p:spPr bwMode="auto">
          <a:xfrm>
            <a:off x="5540683" y="6124358"/>
            <a:ext cx="4067175"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err="1" smtClean="0"/>
              <a:t>Iturria</a:t>
            </a:r>
            <a:r>
              <a:rPr lang="es-ES" sz="800" dirty="0" smtClean="0"/>
              <a:t>: </a:t>
            </a:r>
            <a:r>
              <a:rPr lang="es-ES" sz="800" dirty="0" err="1" smtClean="0"/>
              <a:t>Eibarko</a:t>
            </a:r>
            <a:r>
              <a:rPr lang="es-ES" sz="800" dirty="0" smtClean="0"/>
              <a:t> </a:t>
            </a:r>
            <a:r>
              <a:rPr lang="es-ES" sz="800" dirty="0" err="1" smtClean="0"/>
              <a:t>Gizarte</a:t>
            </a:r>
            <a:r>
              <a:rPr lang="es-ES" sz="800" dirty="0" smtClean="0"/>
              <a:t> </a:t>
            </a:r>
            <a:r>
              <a:rPr lang="es-ES" sz="800" dirty="0" err="1" smtClean="0"/>
              <a:t>erakundeei</a:t>
            </a:r>
            <a:r>
              <a:rPr lang="es-ES" sz="800" dirty="0" smtClean="0"/>
              <a:t> </a:t>
            </a:r>
            <a:r>
              <a:rPr lang="es-ES" sz="800" dirty="0" err="1" smtClean="0"/>
              <a:t>inkesta</a:t>
            </a:r>
            <a:r>
              <a:rPr lang="es-ES" sz="800" dirty="0" smtClean="0"/>
              <a:t> IKEI  2017.</a:t>
            </a:r>
            <a:endParaRPr lang="es-ES" sz="300" kern="700" dirty="0">
              <a:latin typeface="Arial" panose="020B0604020202020204" pitchFamily="34" charset="0"/>
            </a:endParaRPr>
          </a:p>
        </p:txBody>
      </p:sp>
      <p:sp>
        <p:nvSpPr>
          <p:cNvPr id="48" name="47 CuadroTexto"/>
          <p:cNvSpPr txBox="1"/>
          <p:nvPr/>
        </p:nvSpPr>
        <p:spPr>
          <a:xfrm>
            <a:off x="992345" y="1404093"/>
            <a:ext cx="95693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Gizarte</a:t>
            </a:r>
            <a:r>
              <a:rPr lang="es-ES_tradnl" dirty="0"/>
              <a:t> </a:t>
            </a:r>
            <a:r>
              <a:rPr lang="es-ES_tradnl" dirty="0" err="1"/>
              <a:t>bazterketa</a:t>
            </a:r>
            <a:r>
              <a:rPr lang="es-ES_tradnl" dirty="0"/>
              <a:t> eta </a:t>
            </a:r>
            <a:r>
              <a:rPr lang="es-ES_tradnl" dirty="0" err="1"/>
              <a:t>barneratzea</a:t>
            </a:r>
            <a:endParaRPr lang="es-ES_tradnl" dirty="0"/>
          </a:p>
        </p:txBody>
      </p:sp>
      <p:sp>
        <p:nvSpPr>
          <p:cNvPr id="49" name="48 CuadroTexto"/>
          <p:cNvSpPr txBox="1"/>
          <p:nvPr/>
        </p:nvSpPr>
        <p:spPr>
          <a:xfrm>
            <a:off x="3214558" y="1413303"/>
            <a:ext cx="1254642"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Haurtzaro</a:t>
            </a:r>
            <a:r>
              <a:rPr lang="es-ES_tradnl" dirty="0"/>
              <a:t>, </a:t>
            </a:r>
            <a:r>
              <a:rPr lang="es-ES_tradnl" dirty="0" err="1"/>
              <a:t>nerabezaro</a:t>
            </a:r>
            <a:r>
              <a:rPr lang="es-ES_tradnl" dirty="0"/>
              <a:t> eta familia</a:t>
            </a:r>
          </a:p>
        </p:txBody>
      </p:sp>
      <p:sp>
        <p:nvSpPr>
          <p:cNvPr id="50" name="49 CuadroTexto"/>
          <p:cNvSpPr txBox="1"/>
          <p:nvPr/>
        </p:nvSpPr>
        <p:spPr>
          <a:xfrm>
            <a:off x="4515272" y="1413303"/>
            <a:ext cx="1084513"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Mendekotasunak</a:t>
            </a:r>
            <a:r>
              <a:rPr lang="es-ES_tradnl" dirty="0"/>
              <a:t> </a:t>
            </a:r>
          </a:p>
          <a:p>
            <a:endParaRPr lang="es-ES_tradnl" dirty="0"/>
          </a:p>
          <a:p>
            <a:endParaRPr lang="es-ES_tradnl" dirty="0"/>
          </a:p>
        </p:txBody>
      </p:sp>
      <p:sp>
        <p:nvSpPr>
          <p:cNvPr id="51" name="50 CuadroTexto"/>
          <p:cNvSpPr txBox="1"/>
          <p:nvPr/>
        </p:nvSpPr>
        <p:spPr>
          <a:xfrm>
            <a:off x="5656936" y="1404093"/>
            <a:ext cx="1481477"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Desgaitasuna</a:t>
            </a:r>
            <a:r>
              <a:rPr lang="es-ES_tradnl" dirty="0"/>
              <a:t> eta </a:t>
            </a:r>
            <a:r>
              <a:rPr lang="es-ES_tradnl" dirty="0" err="1"/>
              <a:t>Gaixotasun</a:t>
            </a:r>
            <a:r>
              <a:rPr lang="es-ES_tradnl" dirty="0"/>
              <a:t> </a:t>
            </a:r>
            <a:r>
              <a:rPr lang="es-ES_tradnl" dirty="0" err="1"/>
              <a:t>Mentala</a:t>
            </a:r>
            <a:endParaRPr lang="es-ES_tradnl" dirty="0"/>
          </a:p>
          <a:p>
            <a:endParaRPr lang="es-ES_tradnl" dirty="0"/>
          </a:p>
        </p:txBody>
      </p:sp>
      <p:sp>
        <p:nvSpPr>
          <p:cNvPr id="52" name="51 CuadroTexto"/>
          <p:cNvSpPr txBox="1"/>
          <p:nvPr/>
        </p:nvSpPr>
        <p:spPr>
          <a:xfrm>
            <a:off x="7187669" y="1402670"/>
            <a:ext cx="1484044" cy="461665"/>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800" b="1"/>
            </a:lvl1pPr>
          </a:lstStyle>
          <a:p>
            <a:r>
              <a:rPr lang="es-ES_tradnl" dirty="0" err="1"/>
              <a:t>Adineko</a:t>
            </a:r>
            <a:r>
              <a:rPr lang="es-ES_tradnl" dirty="0"/>
              <a:t> </a:t>
            </a:r>
            <a:r>
              <a:rPr lang="es-ES_tradnl" dirty="0" err="1"/>
              <a:t>pertsonak</a:t>
            </a:r>
            <a:r>
              <a:rPr lang="es-ES_tradnl" dirty="0"/>
              <a:t> eta </a:t>
            </a:r>
            <a:r>
              <a:rPr lang="es-ES_tradnl" dirty="0" err="1" smtClean="0"/>
              <a:t>mendekotasuna</a:t>
            </a:r>
            <a:endParaRPr lang="es-ES_tradnl" dirty="0"/>
          </a:p>
          <a:p>
            <a:endParaRPr lang="es-ES_tradnl" dirty="0"/>
          </a:p>
        </p:txBody>
      </p:sp>
      <p:sp>
        <p:nvSpPr>
          <p:cNvPr id="53" name="52 CuadroTexto"/>
          <p:cNvSpPr txBox="1"/>
          <p:nvPr/>
        </p:nvSpPr>
        <p:spPr>
          <a:xfrm>
            <a:off x="1998927" y="1404093"/>
            <a:ext cx="1162466" cy="461665"/>
          </a:xfrm>
          <a:prstGeom prst="rect">
            <a:avLst/>
          </a:prstGeom>
          <a:noFill/>
          <a:ln>
            <a:solidFill>
              <a:schemeClr val="bg1">
                <a:lumMod val="65000"/>
              </a:schemeClr>
            </a:solidFill>
            <a:prstDash val="dashDot"/>
          </a:ln>
        </p:spPr>
        <p:txBody>
          <a:bodyPr wrap="square" rtlCol="0">
            <a:spAutoFit/>
          </a:bodyPr>
          <a:lstStyle>
            <a:defPPr>
              <a:defRPr lang="es-ES"/>
            </a:defPPr>
            <a:lvl1pPr algn="ctr">
              <a:defRPr sz="800" b="1">
                <a:solidFill>
                  <a:schemeClr val="bg1">
                    <a:lumMod val="75000"/>
                  </a:schemeClr>
                </a:solidFill>
              </a:defRPr>
            </a:lvl1pPr>
          </a:lstStyle>
          <a:p>
            <a:r>
              <a:rPr lang="es-ES_tradnl" dirty="0" err="1"/>
              <a:t>Inmigrazioa</a:t>
            </a:r>
            <a:r>
              <a:rPr lang="es-ES_tradnl" dirty="0"/>
              <a:t> eta </a:t>
            </a:r>
            <a:r>
              <a:rPr lang="es-ES_tradnl" dirty="0" err="1"/>
              <a:t>Kultura</a:t>
            </a:r>
            <a:r>
              <a:rPr lang="es-ES_tradnl" dirty="0"/>
              <a:t> </a:t>
            </a:r>
            <a:r>
              <a:rPr lang="es-ES_tradnl" dirty="0" err="1"/>
              <a:t>Aniztasuna</a:t>
            </a:r>
            <a:endParaRPr lang="es-ES_tradnl" dirty="0"/>
          </a:p>
          <a:p>
            <a:endParaRPr lang="es-ES_tradnl" dirty="0"/>
          </a:p>
        </p:txBody>
      </p:sp>
      <p:sp>
        <p:nvSpPr>
          <p:cNvPr id="54" name="53 CuadroTexto"/>
          <p:cNvSpPr txBox="1"/>
          <p:nvPr/>
        </p:nvSpPr>
        <p:spPr>
          <a:xfrm>
            <a:off x="8735511" y="1404093"/>
            <a:ext cx="1073945" cy="461665"/>
          </a:xfrm>
          <a:prstGeom prst="rect">
            <a:avLst/>
          </a:prstGeom>
          <a:noFill/>
          <a:ln>
            <a:solidFill>
              <a:schemeClr val="bg1">
                <a:lumMod val="65000"/>
              </a:schemeClr>
            </a:solidFill>
            <a:prstDash val="dashDot"/>
          </a:ln>
        </p:spPr>
        <p:txBody>
          <a:bodyPr wrap="square" rtlCol="0">
            <a:spAutoFit/>
          </a:bodyPr>
          <a:lstStyle/>
          <a:p>
            <a:pPr algn="ctr"/>
            <a:r>
              <a:rPr lang="es-ES_tradnl" sz="800" b="1" dirty="0" err="1" smtClean="0">
                <a:solidFill>
                  <a:schemeClr val="bg1">
                    <a:lumMod val="75000"/>
                  </a:schemeClr>
                </a:solidFill>
              </a:rPr>
              <a:t>Emakume-gizonen</a:t>
            </a:r>
            <a:r>
              <a:rPr lang="es-ES_tradnl" sz="800" b="1" dirty="0" smtClean="0">
                <a:solidFill>
                  <a:schemeClr val="bg1">
                    <a:lumMod val="75000"/>
                  </a:schemeClr>
                </a:solidFill>
              </a:rPr>
              <a:t> </a:t>
            </a:r>
            <a:r>
              <a:rPr lang="es-ES_tradnl" sz="800" b="1" dirty="0" err="1" smtClean="0">
                <a:solidFill>
                  <a:schemeClr val="bg1">
                    <a:lumMod val="75000"/>
                  </a:schemeClr>
                </a:solidFill>
              </a:rPr>
              <a:t>berdinatasuna</a:t>
            </a:r>
            <a:endParaRPr lang="es-ES_tradnl" sz="800" b="1" dirty="0">
              <a:solidFill>
                <a:schemeClr val="bg1">
                  <a:lumMod val="75000"/>
                </a:schemeClr>
              </a:solidFill>
            </a:endParaRPr>
          </a:p>
        </p:txBody>
      </p:sp>
      <p:sp>
        <p:nvSpPr>
          <p:cNvPr id="55" name="54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6"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altLang="es-ES" sz="1600" b="1" dirty="0" smtClean="0">
                <a:solidFill>
                  <a:schemeClr val="bg1"/>
                </a:solidFill>
              </a:rPr>
              <a:t>EIBARKO GIZARTE DIAGNOSTIKOA</a:t>
            </a:r>
            <a:endParaRPr lang="es-ES" sz="1600" b="1" dirty="0">
              <a:solidFill>
                <a:schemeClr val="bg1"/>
              </a:solidFill>
            </a:endParaRPr>
          </a:p>
        </p:txBody>
      </p:sp>
      <p:sp>
        <p:nvSpPr>
          <p:cNvPr id="57" name="56 CuadroTexto"/>
          <p:cNvSpPr txBox="1"/>
          <p:nvPr/>
        </p:nvSpPr>
        <p:spPr>
          <a:xfrm>
            <a:off x="7400925" y="34055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a:t>
            </a:r>
            <a:r>
              <a:rPr lang="es-ES" sz="1000" b="1" dirty="0" err="1" smtClean="0">
                <a:solidFill>
                  <a:schemeClr val="bg1"/>
                </a:solidFill>
                <a:latin typeface="Arial" panose="020B0604020202020204" pitchFamily="34" charset="0"/>
                <a:cs typeface="Arial" panose="020B0604020202020204" pitchFamily="34" charset="0"/>
              </a:rPr>
              <a:t>Aurkezpena</a:t>
            </a:r>
            <a:endParaRPr lang="es-ES" sz="1000" b="1" dirty="0" smtClean="0">
              <a:solidFill>
                <a:schemeClr val="bg1"/>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2</a:t>
            </a:r>
            <a:r>
              <a:rPr lang="es-ES" sz="1000" b="1" dirty="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Eibarko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Gizarte</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Zerbitzuak</a:t>
            </a:r>
            <a:r>
              <a:rPr lang="es-ES" sz="1000" b="1" dirty="0" smtClean="0">
                <a:solidFill>
                  <a:schemeClr val="bg1"/>
                </a:solidFill>
                <a:latin typeface="Arial" panose="020B0604020202020204" pitchFamily="34" charset="0"/>
                <a:cs typeface="Arial" panose="020B0604020202020204" pitchFamily="34" charset="0"/>
              </a:rPr>
              <a:t> </a:t>
            </a:r>
          </a:p>
          <a:p>
            <a:pPr marL="0" lvl="1">
              <a:spcBef>
                <a:spcPts val="60"/>
              </a:spcBef>
              <a:spcAft>
                <a:spcPts val="100"/>
              </a:spcAft>
              <a:buClr>
                <a:srgbClr val="B54315"/>
              </a:buClr>
              <a:tabLst>
                <a:tab pos="5018088" algn="r"/>
                <a:tab pos="5380038" algn="r"/>
              </a:tabLst>
            </a:pPr>
            <a:r>
              <a:rPr lang="es-ES" sz="1000" b="1" dirty="0" smtClean="0">
                <a:solidFill>
                  <a:srgbClr val="FFC000"/>
                </a:solidFill>
                <a:latin typeface="Arial" panose="020B0604020202020204" pitchFamily="34" charset="0"/>
                <a:cs typeface="Arial" panose="020B0604020202020204" pitchFamily="34" charset="0"/>
              </a:rPr>
              <a:t>3. </a:t>
            </a:r>
            <a:r>
              <a:rPr lang="es-ES" sz="1000" b="1" dirty="0" err="1" smtClean="0">
                <a:solidFill>
                  <a:srgbClr val="FFC000"/>
                </a:solidFill>
                <a:latin typeface="Arial" panose="020B0604020202020204" pitchFamily="34" charset="0"/>
                <a:cs typeface="Arial" panose="020B0604020202020204" pitchFamily="34" charset="0"/>
              </a:rPr>
              <a:t>Eibarko</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Gizarte</a:t>
            </a:r>
            <a:r>
              <a:rPr lang="es-ES" sz="1000" b="1" dirty="0" smtClean="0">
                <a:solidFill>
                  <a:srgbClr val="FFC000"/>
                </a:solidFill>
                <a:latin typeface="Arial" panose="020B0604020202020204" pitchFamily="34" charset="0"/>
                <a:cs typeface="Arial" panose="020B0604020202020204" pitchFamily="34" charset="0"/>
              </a:rPr>
              <a:t> </a:t>
            </a:r>
            <a:r>
              <a:rPr lang="es-ES" sz="1000" b="1" dirty="0" err="1" smtClean="0">
                <a:solidFill>
                  <a:srgbClr val="FFC000"/>
                </a:solidFill>
                <a:latin typeface="Arial" panose="020B0604020202020204" pitchFamily="34" charset="0"/>
                <a:cs typeface="Arial" panose="020B0604020202020204" pitchFamily="34" charset="0"/>
              </a:rPr>
              <a:t>Diagnostikoa</a:t>
            </a:r>
            <a:endParaRPr lang="es-ES" sz="1000" b="1" dirty="0">
              <a:solidFill>
                <a:srgbClr val="FFC000"/>
              </a:solidFill>
              <a:latin typeface="Arial" panose="020B0604020202020204" pitchFamily="34" charset="0"/>
              <a:cs typeface="Arial" panose="020B0604020202020204" pitchFamily="34" charset="0"/>
            </a:endParaRP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Etorkizuneko</a:t>
            </a:r>
            <a:r>
              <a:rPr lang="es-ES" sz="1000" b="1" dirty="0" smtClean="0">
                <a:solidFill>
                  <a:schemeClr val="bg1"/>
                </a:solidFill>
                <a:latin typeface="Arial" panose="020B0604020202020204" pitchFamily="34" charset="0"/>
                <a:cs typeface="Arial" panose="020B0604020202020204" pitchFamily="34" charset="0"/>
              </a:rPr>
              <a:t> </a:t>
            </a:r>
            <a:r>
              <a:rPr lang="es-ES" sz="1000" b="1" dirty="0" err="1" smtClean="0">
                <a:solidFill>
                  <a:schemeClr val="bg1"/>
                </a:solidFill>
                <a:latin typeface="Arial" panose="020B0604020202020204" pitchFamily="34" charset="0"/>
                <a:cs typeface="Arial" panose="020B0604020202020204" pitchFamily="34" charset="0"/>
              </a:rPr>
              <a:t>Erronkak</a:t>
            </a:r>
            <a:endParaRPr lang="es-ES" sz="1000" b="1" dirty="0">
              <a:solidFill>
                <a:schemeClr val="bg1"/>
              </a:solidFill>
              <a:latin typeface="Arial" panose="020B0604020202020204" pitchFamily="34"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493" y="4422488"/>
            <a:ext cx="3384550" cy="145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386" y="4663153"/>
            <a:ext cx="3328987"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5015" y="2688279"/>
            <a:ext cx="3611296" cy="148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8324850" y="2688279"/>
            <a:ext cx="299238" cy="1283646"/>
          </a:xfrm>
          <a:prstGeom prst="roundRect">
            <a:avLst/>
          </a:prstGeom>
          <a:noFill/>
          <a:ln>
            <a:solidFill>
              <a:srgbClr val="B53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
        <p:nvSpPr>
          <p:cNvPr id="3" name="2 Rectángulo redondeado"/>
          <p:cNvSpPr/>
          <p:nvPr/>
        </p:nvSpPr>
        <p:spPr>
          <a:xfrm>
            <a:off x="2580160" y="4489806"/>
            <a:ext cx="2606883" cy="144891"/>
          </a:xfrm>
          <a:prstGeom prst="roundRect">
            <a:avLst/>
          </a:prstGeom>
          <a:noFill/>
          <a:ln>
            <a:solidFill>
              <a:srgbClr val="B53F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u-ES"/>
          </a:p>
        </p:txBody>
      </p:sp>
    </p:spTree>
    <p:extLst>
      <p:ext uri="{BB962C8B-B14F-4D97-AF65-F5344CB8AC3E}">
        <p14:creationId xmlns:p14="http://schemas.microsoft.com/office/powerpoint/2010/main" val="4455796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DE8DC3-5DAD-406F-AAB8-FC1929779A54}" type="slidenum">
              <a:rPr lang="es-ES" altLang="es-ES" smtClean="0"/>
              <a:pPr/>
              <a:t>99</a:t>
            </a:fld>
            <a:endParaRPr lang="es-ES" altLang="es-ES" dirty="0" smtClean="0"/>
          </a:p>
        </p:txBody>
      </p:sp>
      <p:sp>
        <p:nvSpPr>
          <p:cNvPr id="37" name="36 CuadroTexto"/>
          <p:cNvSpPr txBox="1"/>
          <p:nvPr/>
        </p:nvSpPr>
        <p:spPr>
          <a:xfrm>
            <a:off x="992346" y="1404093"/>
            <a:ext cx="95693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Inclusión social </a:t>
            </a:r>
          </a:p>
        </p:txBody>
      </p:sp>
      <p:sp>
        <p:nvSpPr>
          <p:cNvPr id="39" name="38 CuadroTexto"/>
          <p:cNvSpPr txBox="1"/>
          <p:nvPr/>
        </p:nvSpPr>
        <p:spPr>
          <a:xfrm>
            <a:off x="3214558" y="1413303"/>
            <a:ext cx="1254642"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Infancia, familia y juventud</a:t>
            </a:r>
          </a:p>
        </p:txBody>
      </p:sp>
      <p:sp>
        <p:nvSpPr>
          <p:cNvPr id="47" name="46 CuadroTexto"/>
          <p:cNvSpPr txBox="1"/>
          <p:nvPr/>
        </p:nvSpPr>
        <p:spPr>
          <a:xfrm>
            <a:off x="1998927" y="1404093"/>
            <a:ext cx="1162466"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Inmigración y diversidad</a:t>
            </a:r>
          </a:p>
        </p:txBody>
      </p:sp>
      <p:sp>
        <p:nvSpPr>
          <p:cNvPr id="26" name="25 CuadroTexto"/>
          <p:cNvSpPr txBox="1"/>
          <p:nvPr/>
        </p:nvSpPr>
        <p:spPr>
          <a:xfrm>
            <a:off x="8697411" y="1404093"/>
            <a:ext cx="1073945"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Igualdad</a:t>
            </a:r>
          </a:p>
          <a:p>
            <a:pPr algn="ctr"/>
            <a:endParaRPr lang="es-ES_tradnl" sz="1050" b="1" dirty="0">
              <a:solidFill>
                <a:schemeClr val="bg1">
                  <a:lumMod val="75000"/>
                </a:schemeClr>
              </a:solidFill>
            </a:endParaRPr>
          </a:p>
        </p:txBody>
      </p:sp>
      <p:sp>
        <p:nvSpPr>
          <p:cNvPr id="29" name="20 Título"/>
          <p:cNvSpPr>
            <a:spLocks/>
          </p:cNvSpPr>
          <p:nvPr/>
        </p:nvSpPr>
        <p:spPr bwMode="auto">
          <a:xfrm>
            <a:off x="848787" y="821600"/>
            <a:ext cx="6872676" cy="33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lvl="0"/>
            <a:r>
              <a:rPr lang="es-ES" altLang="es-ES" sz="1600" b="1" dirty="0" smtClean="0">
                <a:solidFill>
                  <a:schemeClr val="bg1"/>
                </a:solidFill>
                <a:latin typeface="Arial" panose="020B0604020202020204" pitchFamily="34" charset="0"/>
              </a:rPr>
              <a:t> </a:t>
            </a:r>
            <a:r>
              <a:rPr lang="es-DO" sz="1600" b="1" dirty="0" smtClean="0">
                <a:solidFill>
                  <a:schemeClr val="bg1"/>
                </a:solidFill>
              </a:rPr>
              <a:t>DIAGNÓSTICO SOCIAL DE EIBAR</a:t>
            </a:r>
            <a:endParaRPr lang="es-ES" sz="1600" b="1" dirty="0">
              <a:solidFill>
                <a:schemeClr val="bg1"/>
              </a:solidFill>
            </a:endParaRPr>
          </a:p>
        </p:txBody>
      </p:sp>
      <p:sp>
        <p:nvSpPr>
          <p:cNvPr id="20" name="Rounded Rectangle 2"/>
          <p:cNvSpPr/>
          <p:nvPr/>
        </p:nvSpPr>
        <p:spPr>
          <a:xfrm>
            <a:off x="887941" y="1979497"/>
            <a:ext cx="8941859" cy="4275715"/>
          </a:xfrm>
          <a:prstGeom prst="roundRect">
            <a:avLst>
              <a:gd name="adj" fmla="val 4078"/>
            </a:avLst>
          </a:prstGeom>
          <a:solidFill>
            <a:srgbClr val="DEE7EB"/>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22" name="21 Rectángulo"/>
          <p:cNvSpPr/>
          <p:nvPr/>
        </p:nvSpPr>
        <p:spPr>
          <a:xfrm>
            <a:off x="824180" y="1934760"/>
            <a:ext cx="9005620" cy="425668"/>
          </a:xfrm>
          <a:prstGeom prst="rect">
            <a:avLst/>
          </a:prstGeom>
          <a:solidFill>
            <a:srgbClr val="5E8696"/>
          </a:solidFill>
        </p:spPr>
        <p:txBody>
          <a:bodyPr wrap="square" anchor="ctr">
            <a:noAutofit/>
          </a:bodyPr>
          <a:lstStyle/>
          <a:p>
            <a:pPr marL="358775" lvl="0" algn="ctr"/>
            <a:r>
              <a:rPr lang="es-DO" sz="1600" b="1" dirty="0" smtClean="0">
                <a:solidFill>
                  <a:schemeClr val="bg1"/>
                </a:solidFill>
              </a:rPr>
              <a:t>RECOMENDACIONES A FUTURO</a:t>
            </a:r>
            <a:endParaRPr lang="es-ES" sz="1600" b="1" dirty="0">
              <a:solidFill>
                <a:schemeClr val="bg1"/>
              </a:solidFill>
            </a:endParaRPr>
          </a:p>
        </p:txBody>
      </p:sp>
      <p:sp>
        <p:nvSpPr>
          <p:cNvPr id="23" name="22 CuadroTexto"/>
          <p:cNvSpPr txBox="1"/>
          <p:nvPr/>
        </p:nvSpPr>
        <p:spPr>
          <a:xfrm>
            <a:off x="987007" y="3266384"/>
            <a:ext cx="4126013" cy="861774"/>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dirty="0" smtClean="0"/>
              <a:t>Se </a:t>
            </a:r>
            <a:r>
              <a:rPr lang="es-ES" sz="1000" dirty="0"/>
              <a:t>percibe que Eibar </a:t>
            </a:r>
            <a:r>
              <a:rPr lang="es-ES" sz="1000" b="1" dirty="0"/>
              <a:t>fomenta el envejecimiento </a:t>
            </a:r>
            <a:r>
              <a:rPr lang="es-ES" sz="1000" b="1" dirty="0" smtClean="0"/>
              <a:t>activo.</a:t>
            </a:r>
          </a:p>
          <a:p>
            <a:pPr marL="171450" indent="-171450">
              <a:buClr>
                <a:srgbClr val="BD4013"/>
              </a:buClr>
              <a:buFont typeface="Century Gothic" panose="020B0502020202020204" pitchFamily="34" charset="0"/>
              <a:buChar char="►"/>
            </a:pPr>
            <a:endParaRPr lang="es-ES" sz="1000" b="1" dirty="0"/>
          </a:p>
          <a:p>
            <a:pPr marL="171450" indent="-171450">
              <a:buClr>
                <a:srgbClr val="BD4013"/>
              </a:buClr>
              <a:buFont typeface="Century Gothic" panose="020B0502020202020204" pitchFamily="34" charset="0"/>
              <a:buChar char="►"/>
            </a:pPr>
            <a:r>
              <a:rPr lang="es-ES" sz="1000" dirty="0" smtClean="0"/>
              <a:t>Pero una </a:t>
            </a:r>
            <a:r>
              <a:rPr lang="es-ES" sz="1000" dirty="0"/>
              <a:t>de cada tres organizaciones considera que </a:t>
            </a:r>
            <a:r>
              <a:rPr lang="es-ES" sz="1000" b="1" dirty="0"/>
              <a:t>se deben mejorar </a:t>
            </a:r>
            <a:r>
              <a:rPr lang="es-ES" sz="1000" dirty="0"/>
              <a:t>las actividades de ocio y tiempo libre dirigidas a personas mayores en </a:t>
            </a:r>
            <a:r>
              <a:rPr lang="es-ES" sz="1000" dirty="0" smtClean="0"/>
              <a:t>Eibar.</a:t>
            </a:r>
          </a:p>
        </p:txBody>
      </p:sp>
      <p:sp>
        <p:nvSpPr>
          <p:cNvPr id="27" name="26 CuadroTexto"/>
          <p:cNvSpPr txBox="1"/>
          <p:nvPr/>
        </p:nvSpPr>
        <p:spPr>
          <a:xfrm>
            <a:off x="987009" y="2444863"/>
            <a:ext cx="4126012" cy="738664"/>
          </a:xfrm>
          <a:prstGeom prst="rect">
            <a:avLst/>
          </a:prstGeom>
          <a:solidFill>
            <a:schemeClr val="bg1"/>
          </a:solidFill>
          <a:ln>
            <a:solidFill>
              <a:schemeClr val="accent1"/>
            </a:solidFill>
          </a:ln>
        </p:spPr>
        <p:txBody>
          <a:bodyPr wrap="square" rtlCol="0">
            <a:spAutoFit/>
          </a:bodyPr>
          <a:lstStyle/>
          <a:p>
            <a:r>
              <a:rPr lang="es-ES" sz="1400" b="1" dirty="0">
                <a:solidFill>
                  <a:srgbClr val="BD4013"/>
                </a:solidFill>
              </a:rPr>
              <a:t>EL FOMENTO DEL ENVEJECIMIENTO ACTIVO Y EL </a:t>
            </a:r>
            <a:r>
              <a:rPr lang="es-ES" sz="1400" b="1" dirty="0" smtClean="0">
                <a:solidFill>
                  <a:srgbClr val="BD4013"/>
                </a:solidFill>
              </a:rPr>
              <a:t>DESARROLLO DE PROGRAMAS DE APOYO A LAS PERSONAS MAYORES.</a:t>
            </a:r>
            <a:endParaRPr lang="es-ES" sz="1400" b="1" dirty="0">
              <a:solidFill>
                <a:srgbClr val="BD4013"/>
              </a:solidFill>
            </a:endParaRPr>
          </a:p>
        </p:txBody>
      </p:sp>
      <p:sp>
        <p:nvSpPr>
          <p:cNvPr id="25" name="24 CuadroTexto"/>
          <p:cNvSpPr txBox="1"/>
          <p:nvPr/>
        </p:nvSpPr>
        <p:spPr>
          <a:xfrm>
            <a:off x="4515273" y="1413303"/>
            <a:ext cx="1024358" cy="415498"/>
          </a:xfrm>
          <a:prstGeom prst="rect">
            <a:avLst/>
          </a:prstGeom>
          <a:noFill/>
          <a:ln>
            <a:solidFill>
              <a:schemeClr val="bg1">
                <a:lumMod val="65000"/>
              </a:schemeClr>
            </a:solidFill>
            <a:prstDash val="dashDot"/>
          </a:ln>
        </p:spPr>
        <p:txBody>
          <a:bodyPr wrap="square" rtlCol="0">
            <a:spAutoFit/>
          </a:bodyPr>
          <a:lstStyle/>
          <a:p>
            <a:pPr algn="ctr"/>
            <a:r>
              <a:rPr lang="es-ES_tradnl" sz="1050" b="1" dirty="0" smtClean="0">
                <a:solidFill>
                  <a:schemeClr val="bg1">
                    <a:lumMod val="75000"/>
                  </a:schemeClr>
                </a:solidFill>
              </a:rPr>
              <a:t>Adicciones</a:t>
            </a:r>
          </a:p>
          <a:p>
            <a:pPr algn="ctr"/>
            <a:endParaRPr lang="es-ES_tradnl" sz="1050" b="1" dirty="0">
              <a:solidFill>
                <a:schemeClr val="bg1">
                  <a:lumMod val="75000"/>
                </a:schemeClr>
              </a:solidFill>
            </a:endParaRPr>
          </a:p>
        </p:txBody>
      </p:sp>
      <p:sp>
        <p:nvSpPr>
          <p:cNvPr id="33" name="32 CuadroTexto"/>
          <p:cNvSpPr txBox="1"/>
          <p:nvPr/>
        </p:nvSpPr>
        <p:spPr>
          <a:xfrm>
            <a:off x="5599786" y="1404093"/>
            <a:ext cx="1481477" cy="415498"/>
          </a:xfrm>
          <a:prstGeom prst="rect">
            <a:avLst/>
          </a:prstGeom>
          <a:noFill/>
          <a:ln>
            <a:solidFill>
              <a:schemeClr val="bg1">
                <a:lumMod val="65000"/>
              </a:schemeClr>
            </a:solidFill>
            <a:prstDash val="dashDot"/>
          </a:ln>
        </p:spPr>
        <p:txBody>
          <a:bodyPr wrap="square" rtlCol="0">
            <a:spAutoFit/>
          </a:bodyPr>
          <a:lstStyle>
            <a:defPPr>
              <a:defRPr lang="es-ES"/>
            </a:defPPr>
            <a:lvl1pPr algn="ctr">
              <a:defRPr sz="1050" b="1">
                <a:solidFill>
                  <a:schemeClr val="bg1">
                    <a:lumMod val="75000"/>
                  </a:schemeClr>
                </a:solidFill>
              </a:defRPr>
            </a:lvl1pPr>
          </a:lstStyle>
          <a:p>
            <a:r>
              <a:rPr lang="es-ES_tradnl" dirty="0"/>
              <a:t>Discapacidad y enfermedad mental</a:t>
            </a:r>
          </a:p>
        </p:txBody>
      </p:sp>
      <p:sp>
        <p:nvSpPr>
          <p:cNvPr id="34" name="33 CuadroTexto"/>
          <p:cNvSpPr txBox="1"/>
          <p:nvPr/>
        </p:nvSpPr>
        <p:spPr>
          <a:xfrm>
            <a:off x="7149569" y="1402670"/>
            <a:ext cx="1484044" cy="415498"/>
          </a:xfrm>
          <a:prstGeom prst="rect">
            <a:avLst/>
          </a:prstGeom>
          <a:solidFill>
            <a:srgbClr val="FFD5AB"/>
          </a:solidFill>
          <a:ln>
            <a:solidFill>
              <a:schemeClr val="tx1"/>
            </a:solidFill>
            <a:prstDash val="dashDot"/>
          </a:ln>
        </p:spPr>
        <p:txBody>
          <a:bodyPr wrap="square" rtlCol="0">
            <a:spAutoFit/>
          </a:bodyPr>
          <a:lstStyle>
            <a:defPPr>
              <a:defRPr lang="es-ES"/>
            </a:defPPr>
            <a:lvl1pPr algn="ctr">
              <a:defRPr sz="1050" b="1"/>
            </a:lvl1pPr>
          </a:lstStyle>
          <a:p>
            <a:r>
              <a:rPr lang="es-ES_tradnl" dirty="0"/>
              <a:t>Personas mayores y dependencia</a:t>
            </a:r>
          </a:p>
        </p:txBody>
      </p:sp>
      <p:sp>
        <p:nvSpPr>
          <p:cNvPr id="35" name="34 CuadroTexto"/>
          <p:cNvSpPr txBox="1"/>
          <p:nvPr/>
        </p:nvSpPr>
        <p:spPr>
          <a:xfrm>
            <a:off x="5326991" y="2548341"/>
            <a:ext cx="4369934" cy="738664"/>
          </a:xfrm>
          <a:prstGeom prst="rect">
            <a:avLst/>
          </a:prstGeom>
          <a:solidFill>
            <a:schemeClr val="bg1"/>
          </a:solidFill>
          <a:ln>
            <a:solidFill>
              <a:schemeClr val="accent1"/>
            </a:solidFill>
          </a:ln>
        </p:spPr>
        <p:txBody>
          <a:bodyPr wrap="square" rtlCol="0">
            <a:spAutoFit/>
          </a:bodyPr>
          <a:lstStyle>
            <a:defPPr>
              <a:defRPr lang="es-ES"/>
            </a:defPPr>
            <a:lvl1pPr>
              <a:defRPr sz="1400" b="1">
                <a:solidFill>
                  <a:srgbClr val="BD4013"/>
                </a:solidFill>
              </a:defRPr>
            </a:lvl1pPr>
          </a:lstStyle>
          <a:p>
            <a:r>
              <a:rPr lang="es-ES" dirty="0"/>
              <a:t>LA MEJORA DE LA AUTONOMÍA Y </a:t>
            </a:r>
            <a:r>
              <a:rPr lang="es-ES" dirty="0" smtClean="0"/>
              <a:t>LOS PROBLEMAS </a:t>
            </a:r>
            <a:r>
              <a:rPr lang="es-ES" dirty="0"/>
              <a:t>DE SOLEDAD SON LAS NECESIDADES SOCIALES MÁS </a:t>
            </a:r>
            <a:r>
              <a:rPr lang="es-ES" dirty="0" smtClean="0"/>
              <a:t>MENCIONADAS.</a:t>
            </a:r>
            <a:endParaRPr lang="es-E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287" y="4565835"/>
            <a:ext cx="2081623" cy="132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35 Rectángulo"/>
          <p:cNvSpPr/>
          <p:nvPr/>
        </p:nvSpPr>
        <p:spPr>
          <a:xfrm>
            <a:off x="1515588" y="4205582"/>
            <a:ext cx="2939389" cy="369332"/>
          </a:xfrm>
          <a:prstGeom prst="rect">
            <a:avLst/>
          </a:prstGeom>
        </p:spPr>
        <p:txBody>
          <a:bodyPr wrap="square">
            <a:spAutoFit/>
          </a:bodyPr>
          <a:lstStyle/>
          <a:p>
            <a:pPr lvl="0">
              <a:buClr>
                <a:srgbClr val="BD4013"/>
              </a:buClr>
            </a:pPr>
            <a:r>
              <a:rPr lang="es-ES" b="1" dirty="0"/>
              <a:t>Valoración de las actividades de ocio y tiempo libre dirigidas a personas mayores en Eibar</a:t>
            </a:r>
          </a:p>
        </p:txBody>
      </p:sp>
      <p:sp>
        <p:nvSpPr>
          <p:cNvPr id="38" name="AutoShape 5"/>
          <p:cNvSpPr>
            <a:spLocks noChangeArrowheads="1"/>
          </p:cNvSpPr>
          <p:nvPr/>
        </p:nvSpPr>
        <p:spPr bwMode="auto">
          <a:xfrm>
            <a:off x="1534870" y="4214683"/>
            <a:ext cx="2828161" cy="198192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0" name="AutoShape 5"/>
          <p:cNvSpPr>
            <a:spLocks noChangeArrowheads="1"/>
          </p:cNvSpPr>
          <p:nvPr/>
        </p:nvSpPr>
        <p:spPr bwMode="auto">
          <a:xfrm>
            <a:off x="1547118" y="5906147"/>
            <a:ext cx="28159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Eibar, 2017, IKEI</a:t>
            </a:r>
            <a:endParaRPr lang="es-ES" sz="300" kern="700" dirty="0">
              <a:latin typeface="Arial" panose="020B0604020202020204" pitchFamily="34" charset="0"/>
            </a:endParaRPr>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453" y="4506646"/>
            <a:ext cx="2749299"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Rectángulo"/>
          <p:cNvSpPr/>
          <p:nvPr/>
        </p:nvSpPr>
        <p:spPr>
          <a:xfrm>
            <a:off x="5989320" y="4207148"/>
            <a:ext cx="3467100" cy="230832"/>
          </a:xfrm>
          <a:prstGeom prst="rect">
            <a:avLst/>
          </a:prstGeom>
        </p:spPr>
        <p:txBody>
          <a:bodyPr wrap="square">
            <a:spAutoFit/>
          </a:bodyPr>
          <a:lstStyle/>
          <a:p>
            <a:pPr lvl="0">
              <a:buClr>
                <a:srgbClr val="BD4013"/>
              </a:buClr>
            </a:pPr>
            <a:r>
              <a:rPr lang="es-ES" b="1" dirty="0"/>
              <a:t>Principales necesidades sociales de </a:t>
            </a:r>
            <a:r>
              <a:rPr lang="es-ES" b="1" dirty="0" smtClean="0"/>
              <a:t>las Personas Mayores</a:t>
            </a:r>
            <a:endParaRPr lang="es-ES" b="1" dirty="0"/>
          </a:p>
        </p:txBody>
      </p:sp>
      <p:sp>
        <p:nvSpPr>
          <p:cNvPr id="46" name="AutoShape 5"/>
          <p:cNvSpPr>
            <a:spLocks noChangeArrowheads="1"/>
          </p:cNvSpPr>
          <p:nvPr/>
        </p:nvSpPr>
        <p:spPr bwMode="auto">
          <a:xfrm>
            <a:off x="5599786" y="4197199"/>
            <a:ext cx="3856634" cy="1981922"/>
          </a:xfrm>
          <a:prstGeom prst="foldedCorner">
            <a:avLst>
              <a:gd name="adj" fmla="val 0"/>
            </a:avLst>
          </a:prstGeom>
          <a:noFill/>
          <a:ln w="9525">
            <a:solidFill>
              <a:srgbClr val="7992A1"/>
            </a:solidFill>
            <a:round/>
            <a:headEnd/>
            <a:tailEnd/>
          </a:ln>
          <a:effectLst/>
          <a:extLst/>
        </p:spPr>
        <p:txBody>
          <a:bodyPr wrap="square"/>
          <a:lstStyle/>
          <a:p>
            <a:pPr marL="171450" lvl="0" indent="-171450">
              <a:buClr>
                <a:srgbClr val="BD4013"/>
              </a:buClr>
              <a:buFont typeface="Century Gothic" panose="020B0502020202020204" pitchFamily="34" charset="0"/>
              <a:buChar char="►"/>
            </a:pPr>
            <a:endParaRPr lang="es-ES" sz="1050" dirty="0"/>
          </a:p>
        </p:txBody>
      </p:sp>
      <p:sp>
        <p:nvSpPr>
          <p:cNvPr id="48" name="AutoShape 5"/>
          <p:cNvSpPr>
            <a:spLocks noChangeArrowheads="1"/>
          </p:cNvSpPr>
          <p:nvPr/>
        </p:nvSpPr>
        <p:spPr bwMode="auto">
          <a:xfrm>
            <a:off x="6086428" y="5860088"/>
            <a:ext cx="2815914" cy="287865"/>
          </a:xfrm>
          <a:prstGeom prst="foldedCorner">
            <a:avLst>
              <a:gd name="adj" fmla="val 0"/>
            </a:avLst>
          </a:prstGeom>
          <a:noFill/>
          <a:ln w="9525">
            <a:noFill/>
            <a:round/>
            <a:headEnd/>
            <a:tailEnd/>
          </a:ln>
          <a:effectLst/>
          <a:extLst/>
        </p:spPr>
        <p:txBody>
          <a:bodyPr wrap="square"/>
          <a:lstStyle/>
          <a:p>
            <a:pPr lvl="0">
              <a:buClr>
                <a:srgbClr val="BD4013"/>
              </a:buClr>
            </a:pPr>
            <a:r>
              <a:rPr lang="es-ES" sz="800" dirty="0"/>
              <a:t>Fuente: Encuesta a organizaciones sociales de Eibar, 2017, IKEI.</a:t>
            </a:r>
            <a:endParaRPr lang="es-ES" sz="300" kern="700" dirty="0">
              <a:latin typeface="Arial" panose="020B0604020202020204" pitchFamily="34" charset="0"/>
            </a:endParaRPr>
          </a:p>
        </p:txBody>
      </p:sp>
      <p:sp>
        <p:nvSpPr>
          <p:cNvPr id="49" name="48 Rectángulo"/>
          <p:cNvSpPr/>
          <p:nvPr/>
        </p:nvSpPr>
        <p:spPr>
          <a:xfrm>
            <a:off x="194733" y="101600"/>
            <a:ext cx="654054" cy="1440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500" dirty="0">
                <a:latin typeface="Arial Narrow" panose="020B0606020202030204" pitchFamily="34" charset="0"/>
                <a:cs typeface="Arial" panose="020B0604020202020204" pitchFamily="34" charset="0"/>
              </a:rPr>
              <a:t>3</a:t>
            </a:r>
          </a:p>
        </p:txBody>
      </p:sp>
      <p:sp>
        <p:nvSpPr>
          <p:cNvPr id="51" name="50 CuadroTexto"/>
          <p:cNvSpPr txBox="1"/>
          <p:nvPr/>
        </p:nvSpPr>
        <p:spPr>
          <a:xfrm>
            <a:off x="7400925" y="317691"/>
            <a:ext cx="2296000" cy="784830"/>
          </a:xfrm>
          <a:prstGeom prst="rect">
            <a:avLst/>
          </a:prstGeom>
          <a:noFill/>
        </p:spPr>
        <p:txBody>
          <a:bodyPr wrap="square" rtlCol="0">
            <a:spAutoFit/>
          </a:bodyPr>
          <a:lstStyle/>
          <a:p>
            <a:pPr marL="0" lvl="1">
              <a:spcBef>
                <a:spcPts val="60"/>
              </a:spcBef>
              <a:spcAft>
                <a:spcPts val="100"/>
              </a:spcAft>
              <a:buClr>
                <a:srgbClr val="B54315"/>
              </a:buClr>
              <a:tabLst>
                <a:tab pos="5018088" algn="r"/>
                <a:tab pos="5380038" algn="r"/>
              </a:tabLst>
            </a:pPr>
            <a:r>
              <a:rPr lang="es-ES" sz="1000" b="1" dirty="0" smtClean="0">
                <a:solidFill>
                  <a:schemeClr val="bg1"/>
                </a:solidFill>
                <a:latin typeface="Arial" panose="020B0604020202020204" pitchFamily="34" charset="0"/>
                <a:cs typeface="Arial" panose="020B0604020202020204" pitchFamily="34" charset="0"/>
              </a:rPr>
              <a:t>1. Presentación</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2. Los Servicios Sociales de Eibar</a:t>
            </a:r>
          </a:p>
          <a:p>
            <a:pPr marL="0" lvl="1">
              <a:spcBef>
                <a:spcPts val="60"/>
              </a:spcBef>
              <a:spcAft>
                <a:spcPts val="100"/>
              </a:spcAft>
              <a:buClr>
                <a:srgbClr val="B54315"/>
              </a:buClr>
              <a:tabLst>
                <a:tab pos="5018088" algn="r"/>
                <a:tab pos="5380038" algn="r"/>
              </a:tabLst>
            </a:pPr>
            <a:r>
              <a:rPr lang="es-ES" sz="1000" b="1" dirty="0">
                <a:solidFill>
                  <a:srgbClr val="FFC000"/>
                </a:solidFill>
                <a:latin typeface="Arial" panose="020B0604020202020204" pitchFamily="34" charset="0"/>
                <a:cs typeface="Arial" panose="020B0604020202020204" pitchFamily="34" charset="0"/>
              </a:rPr>
              <a:t>3</a:t>
            </a:r>
            <a:r>
              <a:rPr lang="es-ES" sz="1000" b="1" dirty="0" smtClean="0">
                <a:solidFill>
                  <a:srgbClr val="FFC000"/>
                </a:solidFill>
                <a:latin typeface="Arial" panose="020B0604020202020204" pitchFamily="34" charset="0"/>
                <a:cs typeface="Arial" panose="020B0604020202020204" pitchFamily="34" charset="0"/>
              </a:rPr>
              <a:t>. </a:t>
            </a:r>
            <a:r>
              <a:rPr lang="es-ES" sz="1000" b="1" dirty="0">
                <a:solidFill>
                  <a:srgbClr val="FFC000"/>
                </a:solidFill>
                <a:latin typeface="Arial" panose="020B0604020202020204" pitchFamily="34" charset="0"/>
                <a:cs typeface="Arial" panose="020B0604020202020204" pitchFamily="34" charset="0"/>
              </a:rPr>
              <a:t>Diagnóstico Social de Eibar</a:t>
            </a:r>
          </a:p>
          <a:p>
            <a:pPr marL="0" lvl="1">
              <a:spcBef>
                <a:spcPts val="60"/>
              </a:spcBef>
              <a:spcAft>
                <a:spcPts val="100"/>
              </a:spcAft>
              <a:buClr>
                <a:srgbClr val="B54315"/>
              </a:buClr>
              <a:tabLst>
                <a:tab pos="5018088" algn="r"/>
                <a:tab pos="5380038" algn="r"/>
              </a:tabLst>
            </a:pPr>
            <a:r>
              <a:rPr lang="es-ES" sz="1000" b="1" dirty="0">
                <a:solidFill>
                  <a:schemeClr val="bg1"/>
                </a:solidFill>
                <a:latin typeface="Arial" panose="020B0604020202020204" pitchFamily="34" charset="0"/>
                <a:cs typeface="Arial" panose="020B0604020202020204" pitchFamily="34" charset="0"/>
              </a:rPr>
              <a:t>4</a:t>
            </a:r>
            <a:r>
              <a:rPr lang="es-ES" sz="1000" b="1" dirty="0" smtClean="0">
                <a:solidFill>
                  <a:schemeClr val="bg1"/>
                </a:solidFill>
                <a:latin typeface="Arial" panose="020B0604020202020204" pitchFamily="34" charset="0"/>
                <a:cs typeface="Arial" panose="020B0604020202020204" pitchFamily="34" charset="0"/>
              </a:rPr>
              <a:t>. Retos a futuro</a:t>
            </a:r>
            <a:endParaRPr lang="es-ES" sz="1000" b="1" dirty="0">
              <a:solidFill>
                <a:schemeClr val="bg1"/>
              </a:solidFill>
              <a:latin typeface="Arial" panose="020B0604020202020204" pitchFamily="34" charset="0"/>
              <a:cs typeface="Arial" panose="020B0604020202020204" pitchFamily="34" charset="0"/>
            </a:endParaRPr>
          </a:p>
        </p:txBody>
      </p:sp>
      <p:sp>
        <p:nvSpPr>
          <p:cNvPr id="30" name="29 CuadroTexto"/>
          <p:cNvSpPr txBox="1"/>
          <p:nvPr/>
        </p:nvSpPr>
        <p:spPr>
          <a:xfrm>
            <a:off x="5321547" y="3522094"/>
            <a:ext cx="4345675" cy="553998"/>
          </a:xfrm>
          <a:prstGeom prst="rect">
            <a:avLst/>
          </a:prstGeom>
          <a:solidFill>
            <a:schemeClr val="bg1"/>
          </a:solidFill>
          <a:ln>
            <a:solidFill>
              <a:schemeClr val="accent1"/>
            </a:solidFill>
          </a:ln>
        </p:spPr>
        <p:txBody>
          <a:bodyPr wrap="square" rtlCol="0">
            <a:spAutoFit/>
          </a:bodyPr>
          <a:lstStyle/>
          <a:p>
            <a:pPr marL="171450" indent="-171450">
              <a:buClr>
                <a:srgbClr val="BD4013"/>
              </a:buClr>
              <a:buFont typeface="Century Gothic" panose="020B0502020202020204" pitchFamily="34" charset="0"/>
              <a:buChar char="►"/>
            </a:pPr>
            <a:r>
              <a:rPr lang="es-ES" sz="1000" b="1" dirty="0" smtClean="0"/>
              <a:t>La autonomía, los recursos económicos</a:t>
            </a:r>
            <a:r>
              <a:rPr lang="es-ES" sz="1000" dirty="0" smtClean="0"/>
              <a:t>, </a:t>
            </a:r>
            <a:r>
              <a:rPr lang="es-ES" sz="1000" b="1" dirty="0" smtClean="0"/>
              <a:t>la información y las gestiones administrativas son las principales </a:t>
            </a:r>
            <a:r>
              <a:rPr lang="es-ES" sz="1000" dirty="0" smtClean="0"/>
              <a:t>necesidades sociales del colectivo.</a:t>
            </a:r>
          </a:p>
        </p:txBody>
      </p:sp>
    </p:spTree>
    <p:extLst>
      <p:ext uri="{BB962C8B-B14F-4D97-AF65-F5344CB8AC3E}">
        <p14:creationId xmlns:p14="http://schemas.microsoft.com/office/powerpoint/2010/main" val="3707469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ower2">
  <a:themeElements>
    <a:clrScheme name="Plantilla Power2 3">
      <a:dk1>
        <a:srgbClr val="000000"/>
      </a:dk1>
      <a:lt1>
        <a:srgbClr val="FFFFFF"/>
      </a:lt1>
      <a:dk2>
        <a:srgbClr val="9DB7C2"/>
      </a:dk2>
      <a:lt2>
        <a:srgbClr val="DEE7EB"/>
      </a:lt2>
      <a:accent1>
        <a:srgbClr val="5E8696"/>
      </a:accent1>
      <a:accent2>
        <a:srgbClr val="3B5769"/>
      </a:accent2>
      <a:accent3>
        <a:srgbClr val="FFFFFF"/>
      </a:accent3>
      <a:accent4>
        <a:srgbClr val="000000"/>
      </a:accent4>
      <a:accent5>
        <a:srgbClr val="B6C3C9"/>
      </a:accent5>
      <a:accent6>
        <a:srgbClr val="354E5E"/>
      </a:accent6>
      <a:hlink>
        <a:srgbClr val="243540"/>
      </a:hlink>
      <a:folHlink>
        <a:srgbClr val="B44315"/>
      </a:folHlink>
    </a:clrScheme>
    <a:fontScheme name="Personalizado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 Power2 1">
        <a:dk1>
          <a:srgbClr val="B54315"/>
        </a:dk1>
        <a:lt1>
          <a:srgbClr val="FFFFFF"/>
        </a:lt1>
        <a:dk2>
          <a:srgbClr val="5E8696"/>
        </a:dk2>
        <a:lt2>
          <a:srgbClr val="F8D5C7"/>
        </a:lt2>
        <a:accent1>
          <a:srgbClr val="B54315"/>
        </a:accent1>
        <a:accent2>
          <a:srgbClr val="5E8696"/>
        </a:accent2>
        <a:accent3>
          <a:srgbClr val="FFFFFF"/>
        </a:accent3>
        <a:accent4>
          <a:srgbClr val="9A3810"/>
        </a:accent4>
        <a:accent5>
          <a:srgbClr val="D7B0AA"/>
        </a:accent5>
        <a:accent6>
          <a:srgbClr val="547987"/>
        </a:accent6>
        <a:hlink>
          <a:srgbClr val="255F95"/>
        </a:hlink>
        <a:folHlink>
          <a:srgbClr val="B54315"/>
        </a:folHlink>
      </a:clrScheme>
      <a:clrMap bg1="lt1" tx1="dk1" bg2="lt2" tx2="dk2" accent1="accent1" accent2="accent2" accent3="accent3" accent4="accent4" accent5="accent5" accent6="accent6" hlink="hlink" folHlink="folHlink"/>
    </a:extraClrScheme>
    <a:extraClrScheme>
      <a:clrScheme name="Plantilla Power2 2">
        <a:dk1>
          <a:srgbClr val="000000"/>
        </a:dk1>
        <a:lt1>
          <a:srgbClr val="FFFFFF"/>
        </a:lt1>
        <a:dk2>
          <a:srgbClr val="5E8696"/>
        </a:dk2>
        <a:lt2>
          <a:srgbClr val="F8D5C7"/>
        </a:lt2>
        <a:accent1>
          <a:srgbClr val="B54315"/>
        </a:accent1>
        <a:accent2>
          <a:srgbClr val="5E8696"/>
        </a:accent2>
        <a:accent3>
          <a:srgbClr val="FFFFFF"/>
        </a:accent3>
        <a:accent4>
          <a:srgbClr val="000000"/>
        </a:accent4>
        <a:accent5>
          <a:srgbClr val="D7B0AA"/>
        </a:accent5>
        <a:accent6>
          <a:srgbClr val="547987"/>
        </a:accent6>
        <a:hlink>
          <a:srgbClr val="255F95"/>
        </a:hlink>
        <a:folHlink>
          <a:srgbClr val="B54315"/>
        </a:folHlink>
      </a:clrScheme>
      <a:clrMap bg1="lt1" tx1="dk1" bg2="lt2" tx2="dk2" accent1="accent1" accent2="accent2" accent3="accent3" accent4="accent4" accent5="accent5" accent6="accent6" hlink="hlink" folHlink="folHlink"/>
    </a:extraClrScheme>
    <a:extraClrScheme>
      <a:clrScheme name="Plantilla Power2 3">
        <a:dk1>
          <a:srgbClr val="000000"/>
        </a:dk1>
        <a:lt1>
          <a:srgbClr val="FFFFFF"/>
        </a:lt1>
        <a:dk2>
          <a:srgbClr val="9DB7C2"/>
        </a:dk2>
        <a:lt2>
          <a:srgbClr val="DEE7EB"/>
        </a:lt2>
        <a:accent1>
          <a:srgbClr val="5E8696"/>
        </a:accent1>
        <a:accent2>
          <a:srgbClr val="3B5769"/>
        </a:accent2>
        <a:accent3>
          <a:srgbClr val="FFFFFF"/>
        </a:accent3>
        <a:accent4>
          <a:srgbClr val="000000"/>
        </a:accent4>
        <a:accent5>
          <a:srgbClr val="B6C3C9"/>
        </a:accent5>
        <a:accent6>
          <a:srgbClr val="354E5E"/>
        </a:accent6>
        <a:hlink>
          <a:srgbClr val="243540"/>
        </a:hlink>
        <a:folHlink>
          <a:srgbClr val="B443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KEI colores">
    <a:dk1>
      <a:srgbClr val="B54315"/>
    </a:dk1>
    <a:lt1>
      <a:srgbClr val="FFFFFF"/>
    </a:lt1>
    <a:dk2>
      <a:srgbClr val="5E8696"/>
    </a:dk2>
    <a:lt2>
      <a:srgbClr val="F8D5C7"/>
    </a:lt2>
    <a:accent1>
      <a:srgbClr val="B54315"/>
    </a:accent1>
    <a:accent2>
      <a:srgbClr val="5E8696"/>
    </a:accent2>
    <a:accent3>
      <a:srgbClr val="255F95"/>
    </a:accent3>
    <a:accent4>
      <a:srgbClr val="34302E"/>
    </a:accent4>
    <a:accent5>
      <a:srgbClr val="BDCFD6"/>
    </a:accent5>
    <a:accent6>
      <a:srgbClr val="97BFE5"/>
    </a:accent6>
    <a:hlink>
      <a:srgbClr val="255F95"/>
    </a:hlink>
    <a:folHlink>
      <a:srgbClr val="B54315"/>
    </a:folHlink>
  </a:clrScheme>
</a:themeOverride>
</file>

<file path=ppt/theme/themeOverride2.xml><?xml version="1.0" encoding="utf-8"?>
<a:themeOverride xmlns:a="http://schemas.openxmlformats.org/drawingml/2006/main">
  <a:clrScheme name="IKEI colores">
    <a:dk1>
      <a:srgbClr val="B54315"/>
    </a:dk1>
    <a:lt1>
      <a:srgbClr val="FFFFFF"/>
    </a:lt1>
    <a:dk2>
      <a:srgbClr val="5E8696"/>
    </a:dk2>
    <a:lt2>
      <a:srgbClr val="F8D5C7"/>
    </a:lt2>
    <a:accent1>
      <a:srgbClr val="B54315"/>
    </a:accent1>
    <a:accent2>
      <a:srgbClr val="5E8696"/>
    </a:accent2>
    <a:accent3>
      <a:srgbClr val="255F95"/>
    </a:accent3>
    <a:accent4>
      <a:srgbClr val="34302E"/>
    </a:accent4>
    <a:accent5>
      <a:srgbClr val="BDCFD6"/>
    </a:accent5>
    <a:accent6>
      <a:srgbClr val="97BFE5"/>
    </a:accent6>
    <a:hlink>
      <a:srgbClr val="255F95"/>
    </a:hlink>
    <a:folHlink>
      <a:srgbClr val="B54315"/>
    </a:folHlink>
  </a:clrScheme>
</a:themeOverride>
</file>

<file path=ppt/theme/themeOverride3.xml><?xml version="1.0" encoding="utf-8"?>
<a:themeOverride xmlns:a="http://schemas.openxmlformats.org/drawingml/2006/main">
  <a:clrScheme name="IKEI colores">
    <a:dk1>
      <a:srgbClr val="B54315"/>
    </a:dk1>
    <a:lt1>
      <a:srgbClr val="FFFFFF"/>
    </a:lt1>
    <a:dk2>
      <a:srgbClr val="5E8696"/>
    </a:dk2>
    <a:lt2>
      <a:srgbClr val="F8D5C7"/>
    </a:lt2>
    <a:accent1>
      <a:srgbClr val="B54315"/>
    </a:accent1>
    <a:accent2>
      <a:srgbClr val="5E8696"/>
    </a:accent2>
    <a:accent3>
      <a:srgbClr val="255F95"/>
    </a:accent3>
    <a:accent4>
      <a:srgbClr val="34302E"/>
    </a:accent4>
    <a:accent5>
      <a:srgbClr val="BDCFD6"/>
    </a:accent5>
    <a:accent6>
      <a:srgbClr val="97BFE5"/>
    </a:accent6>
    <a:hlink>
      <a:srgbClr val="255F95"/>
    </a:hlink>
    <a:folHlink>
      <a:srgbClr val="B54315"/>
    </a:folHlink>
  </a:clrScheme>
</a:themeOverride>
</file>

<file path=ppt/theme/themeOverride4.xml><?xml version="1.0" encoding="utf-8"?>
<a:themeOverride xmlns:a="http://schemas.openxmlformats.org/drawingml/2006/main">
  <a:clrScheme name="Plantilla Power2 3">
    <a:dk1>
      <a:srgbClr val="000000"/>
    </a:dk1>
    <a:lt1>
      <a:srgbClr val="FFFFFF"/>
    </a:lt1>
    <a:dk2>
      <a:srgbClr val="9DB7C2"/>
    </a:dk2>
    <a:lt2>
      <a:srgbClr val="DEE7EB"/>
    </a:lt2>
    <a:accent1>
      <a:srgbClr val="5E8696"/>
    </a:accent1>
    <a:accent2>
      <a:srgbClr val="3B5769"/>
    </a:accent2>
    <a:accent3>
      <a:srgbClr val="FFFFFF"/>
    </a:accent3>
    <a:accent4>
      <a:srgbClr val="000000"/>
    </a:accent4>
    <a:accent5>
      <a:srgbClr val="B6C3C9"/>
    </a:accent5>
    <a:accent6>
      <a:srgbClr val="354E5E"/>
    </a:accent6>
    <a:hlink>
      <a:srgbClr val="243540"/>
    </a:hlink>
    <a:folHlink>
      <a:srgbClr val="B44315"/>
    </a:folHlink>
  </a:clrScheme>
  <a:fontScheme name="Personalizado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lantilla Power2 3">
    <a:dk1>
      <a:srgbClr val="000000"/>
    </a:dk1>
    <a:lt1>
      <a:srgbClr val="FFFFFF"/>
    </a:lt1>
    <a:dk2>
      <a:srgbClr val="9DB7C2"/>
    </a:dk2>
    <a:lt2>
      <a:srgbClr val="DEE7EB"/>
    </a:lt2>
    <a:accent1>
      <a:srgbClr val="5E8696"/>
    </a:accent1>
    <a:accent2>
      <a:srgbClr val="3B5769"/>
    </a:accent2>
    <a:accent3>
      <a:srgbClr val="FFFFFF"/>
    </a:accent3>
    <a:accent4>
      <a:srgbClr val="000000"/>
    </a:accent4>
    <a:accent5>
      <a:srgbClr val="B6C3C9"/>
    </a:accent5>
    <a:accent6>
      <a:srgbClr val="354E5E"/>
    </a:accent6>
    <a:hlink>
      <a:srgbClr val="243540"/>
    </a:hlink>
    <a:folHlink>
      <a:srgbClr val="B44315"/>
    </a:folHlink>
  </a:clrScheme>
  <a:fontScheme name="Personalizado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Template>
  <TotalTime>13018</TotalTime>
  <Words>20723</Words>
  <Application>Microsoft Office PowerPoint</Application>
  <PresentationFormat>Personalizado</PresentationFormat>
  <Paragraphs>2897</Paragraphs>
  <Slides>115</Slides>
  <Notes>110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115</vt:i4>
      </vt:variant>
    </vt:vector>
  </HeadingPairs>
  <TitlesOfParts>
    <vt:vector size="117" baseType="lpstr">
      <vt:lpstr>Plantilla Power2</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Ane Odriozola</dc:creator>
  <cp:lastModifiedBy>Laura Gallo</cp:lastModifiedBy>
  <cp:revision>1612</cp:revision>
  <cp:lastPrinted>2018-02-23T13:43:45Z</cp:lastPrinted>
  <dcterms:created xsi:type="dcterms:W3CDTF">2010-06-10T13:21:53Z</dcterms:created>
  <dcterms:modified xsi:type="dcterms:W3CDTF">2018-02-26T12:05:40Z</dcterms:modified>
</cp:coreProperties>
</file>